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2" r:id="rId3"/>
    <p:sldId id="258" r:id="rId4"/>
    <p:sldId id="259" r:id="rId5"/>
    <p:sldId id="257" r:id="rId6"/>
    <p:sldId id="260" r:id="rId7"/>
    <p:sldId id="263" r:id="rId8"/>
    <p:sldId id="265" r:id="rId9"/>
    <p:sldId id="267" r:id="rId10"/>
    <p:sldId id="268" r:id="rId11"/>
    <p:sldId id="277" r:id="rId12"/>
    <p:sldId id="270" r:id="rId13"/>
    <p:sldId id="271" r:id="rId14"/>
    <p:sldId id="278"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043A9-E0AD-483A-85D6-474947FEFFE7}" v="200" dt="2020-05-13T04:49:29.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radh\Downloads\Survey%20(Response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Score of Challenges faced by  Consumers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'[Survey (Responses).xlsx]Sheet4'!$B$24</c:f>
              <c:strCache>
                <c:ptCount val="1"/>
                <c:pt idx="0">
                  <c:v>Score</c:v>
                </c:pt>
              </c:strCache>
            </c:strRef>
          </c:tx>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cat>
            <c:strRef>
              <c:f>'[Survey (Responses).xlsx]Sheet4'!$A$25:$A$29</c:f>
              <c:strCache>
                <c:ptCount val="5"/>
                <c:pt idx="0">
                  <c:v>High plant setup cost</c:v>
                </c:pt>
                <c:pt idx="1">
                  <c:v>Insecurities related to government subsidies.</c:v>
                </c:pt>
                <c:pt idx="2">
                  <c:v>Space constraint</c:v>
                </c:pt>
                <c:pt idx="3">
                  <c:v>Technical barriers</c:v>
                </c:pt>
                <c:pt idx="4">
                  <c:v>Availability of local utility grid</c:v>
                </c:pt>
              </c:strCache>
            </c:strRef>
          </c:cat>
          <c:val>
            <c:numRef>
              <c:f>'[Survey (Responses).xlsx]Sheet4'!$B$25:$B$29</c:f>
              <c:numCache>
                <c:formatCode>General</c:formatCode>
                <c:ptCount val="5"/>
                <c:pt idx="0">
                  <c:v>37</c:v>
                </c:pt>
                <c:pt idx="1">
                  <c:v>33</c:v>
                </c:pt>
                <c:pt idx="2">
                  <c:v>22</c:v>
                </c:pt>
                <c:pt idx="3">
                  <c:v>18</c:v>
                </c:pt>
                <c:pt idx="4">
                  <c:v>17</c:v>
                </c:pt>
              </c:numCache>
            </c:numRef>
          </c:val>
          <c:extLst>
            <c:ext xmlns:c16="http://schemas.microsoft.com/office/drawing/2014/chart" uri="{C3380CC4-5D6E-409C-BE32-E72D297353CC}">
              <c16:uniqueId val="{00000000-34E3-4B3E-AD95-9645D5795901}"/>
            </c:ext>
          </c:extLst>
        </c:ser>
        <c:dLbls>
          <c:showLegendKey val="0"/>
          <c:showVal val="0"/>
          <c:showCatName val="0"/>
          <c:showSerName val="0"/>
          <c:showPercent val="0"/>
          <c:showBubbleSize val="0"/>
        </c:dLbls>
        <c:gapWidth val="219"/>
        <c:axId val="2063384703"/>
        <c:axId val="255613903"/>
      </c:barChart>
      <c:lineChart>
        <c:grouping val="standard"/>
        <c:varyColors val="0"/>
        <c:ser>
          <c:idx val="1"/>
          <c:order val="1"/>
          <c:tx>
            <c:strRef>
              <c:f>'[Survey (Responses).xlsx]Sheet4'!$C$24</c:f>
              <c:strCache>
                <c:ptCount val="1"/>
                <c:pt idx="0">
                  <c:v>Mean Score</c:v>
                </c:pt>
              </c:strCache>
            </c:strRef>
          </c:tx>
          <c:spPr>
            <a:ln w="34925" cap="rnd">
              <a:solidFill>
                <a:schemeClr val="accent2"/>
              </a:solidFill>
              <a:round/>
            </a:ln>
            <a:effectLst>
              <a:innerShdw blurRad="63500" dist="25400" dir="13500000">
                <a:srgbClr val="000000">
                  <a:alpha val="75000"/>
                </a:srgbClr>
              </a:innerShdw>
            </a:effectLst>
          </c:spPr>
          <c:marker>
            <c:symbol val="none"/>
          </c:marker>
          <c:cat>
            <c:strRef>
              <c:f>'[Survey (Responses).xlsx]Sheet4'!$A$25:$A$29</c:f>
              <c:strCache>
                <c:ptCount val="5"/>
                <c:pt idx="0">
                  <c:v>High plant setup cost</c:v>
                </c:pt>
                <c:pt idx="1">
                  <c:v>Insecurities related to government subsidies.</c:v>
                </c:pt>
                <c:pt idx="2">
                  <c:v>Space constraint</c:v>
                </c:pt>
                <c:pt idx="3">
                  <c:v>Technical barriers</c:v>
                </c:pt>
                <c:pt idx="4">
                  <c:v>Availability of local utility grid</c:v>
                </c:pt>
              </c:strCache>
            </c:strRef>
          </c:cat>
          <c:val>
            <c:numRef>
              <c:f>'[Survey (Responses).xlsx]Sheet4'!$C$25:$C$29</c:f>
              <c:numCache>
                <c:formatCode>General</c:formatCode>
                <c:ptCount val="5"/>
                <c:pt idx="0">
                  <c:v>2.3125</c:v>
                </c:pt>
                <c:pt idx="1">
                  <c:v>2.0625</c:v>
                </c:pt>
                <c:pt idx="2">
                  <c:v>1.375</c:v>
                </c:pt>
                <c:pt idx="3">
                  <c:v>1.125</c:v>
                </c:pt>
                <c:pt idx="4">
                  <c:v>1.0625</c:v>
                </c:pt>
              </c:numCache>
            </c:numRef>
          </c:val>
          <c:smooth val="0"/>
          <c:extLst>
            <c:ext xmlns:c16="http://schemas.microsoft.com/office/drawing/2014/chart" uri="{C3380CC4-5D6E-409C-BE32-E72D297353CC}">
              <c16:uniqueId val="{00000001-34E3-4B3E-AD95-9645D5795901}"/>
            </c:ext>
          </c:extLst>
        </c:ser>
        <c:dLbls>
          <c:showLegendKey val="0"/>
          <c:showVal val="0"/>
          <c:showCatName val="0"/>
          <c:showSerName val="0"/>
          <c:showPercent val="0"/>
          <c:showBubbleSize val="0"/>
        </c:dLbls>
        <c:marker val="1"/>
        <c:smooth val="0"/>
        <c:axId val="409077983"/>
        <c:axId val="255610159"/>
      </c:lineChart>
      <c:catAx>
        <c:axId val="2063384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55613903"/>
        <c:crosses val="autoZero"/>
        <c:auto val="1"/>
        <c:lblAlgn val="ctr"/>
        <c:lblOffset val="100"/>
        <c:noMultiLvlLbl val="0"/>
      </c:catAx>
      <c:valAx>
        <c:axId val="2556139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63384703"/>
        <c:crosses val="autoZero"/>
        <c:crossBetween val="between"/>
      </c:valAx>
      <c:catAx>
        <c:axId val="409077983"/>
        <c:scaling>
          <c:orientation val="minMax"/>
        </c:scaling>
        <c:delete val="1"/>
        <c:axPos val="b"/>
        <c:numFmt formatCode="General" sourceLinked="1"/>
        <c:majorTickMark val="none"/>
        <c:minorTickMark val="none"/>
        <c:tickLblPos val="nextTo"/>
        <c:crossAx val="255610159"/>
        <c:crosses val="autoZero"/>
        <c:auto val="1"/>
        <c:lblAlgn val="ctr"/>
        <c:lblOffset val="100"/>
        <c:noMultiLvlLbl val="0"/>
      </c:catAx>
      <c:valAx>
        <c:axId val="25561015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09077983"/>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Score of Challenges faced by Companies in residential</a:t>
            </a:r>
            <a:r>
              <a:rPr lang="en-IN" baseline="0"/>
              <a:t> sector</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gs>
                <a:gs pos="100000">
                  <a:schemeClr val="accent1">
                    <a:shade val="48000"/>
                    <a:satMod val="180000"/>
                    <a:lumMod val="94000"/>
                  </a:schemeClr>
                </a:gs>
                <a:gs pos="100000">
                  <a:schemeClr val="accent1">
                    <a:shade val="48000"/>
                    <a:satMod val="180000"/>
                    <a:lumMod val="94000"/>
                  </a:schemeClr>
                </a:gs>
              </a:gsLst>
              <a:lin ang="4140000" scaled="1"/>
            </a:gradFill>
            <a:ln>
              <a:noFill/>
            </a:ln>
            <a:effectLst>
              <a:outerShdw blurRad="57150" dist="19050" dir="5400000" algn="ctr" rotWithShape="0">
                <a:srgbClr val="000000">
                  <a:alpha val="63000"/>
                </a:srgbClr>
              </a:outerShdw>
            </a:effectLst>
          </c:spPr>
          <c:invertIfNegative val="0"/>
          <c:cat>
            <c:strRef>
              <c:f>Sheet1!$L$4:$L$9</c:f>
              <c:strCache>
                <c:ptCount val="6"/>
                <c:pt idx="0">
                  <c:v>Lack of awareness</c:v>
                </c:pt>
                <c:pt idx="1">
                  <c:v>High Capital Cost</c:v>
                </c:pt>
                <c:pt idx="2">
                  <c:v> Technical barriers</c:v>
                </c:pt>
                <c:pt idx="3">
                  <c:v>Maintenance Required</c:v>
                </c:pt>
                <c:pt idx="4">
                  <c:v>Weak Public Policies </c:v>
                </c:pt>
                <c:pt idx="5">
                  <c:v>Alternative options are more feasible </c:v>
                </c:pt>
              </c:strCache>
            </c:strRef>
          </c:cat>
          <c:val>
            <c:numRef>
              <c:f>Sheet1!$M$4:$M$9</c:f>
              <c:numCache>
                <c:formatCode>General</c:formatCode>
                <c:ptCount val="6"/>
                <c:pt idx="0">
                  <c:v>30</c:v>
                </c:pt>
                <c:pt idx="1">
                  <c:v>35</c:v>
                </c:pt>
                <c:pt idx="2">
                  <c:v>11</c:v>
                </c:pt>
                <c:pt idx="3">
                  <c:v>13</c:v>
                </c:pt>
                <c:pt idx="4">
                  <c:v>30</c:v>
                </c:pt>
                <c:pt idx="5">
                  <c:v>21</c:v>
                </c:pt>
              </c:numCache>
            </c:numRef>
          </c:val>
          <c:extLst>
            <c:ext xmlns:c16="http://schemas.microsoft.com/office/drawing/2014/chart" uri="{C3380CC4-5D6E-409C-BE32-E72D297353CC}">
              <c16:uniqueId val="{00000000-D45F-44C1-A3E7-F117E8B595F7}"/>
            </c:ext>
          </c:extLst>
        </c:ser>
        <c:dLbls>
          <c:showLegendKey val="0"/>
          <c:showVal val="0"/>
          <c:showCatName val="0"/>
          <c:showSerName val="0"/>
          <c:showPercent val="0"/>
          <c:showBubbleSize val="0"/>
        </c:dLbls>
        <c:gapWidth val="219"/>
        <c:axId val="602887504"/>
        <c:axId val="602890704"/>
      </c:barChart>
      <c:lineChart>
        <c:grouping val="standard"/>
        <c:varyColors val="0"/>
        <c:ser>
          <c:idx val="1"/>
          <c:order val="1"/>
          <c:spPr>
            <a:ln w="34925" cap="rnd" cmpd="sng" algn="ctr">
              <a:solidFill>
                <a:schemeClr val="accent2"/>
              </a:solidFill>
              <a:prstDash val="solid"/>
              <a:round/>
            </a:ln>
            <a:effectLst>
              <a:outerShdw blurRad="57150" dist="19050" dir="5400000" algn="ctr" rotWithShape="0">
                <a:srgbClr val="000000">
                  <a:alpha val="63000"/>
                </a:srgbClr>
              </a:outerShdw>
            </a:effectLst>
          </c:spPr>
          <c:marker>
            <c:symbol val="none"/>
          </c:marker>
          <c:cat>
            <c:strRef>
              <c:f>Sheet1!$L$4:$L$9</c:f>
              <c:strCache>
                <c:ptCount val="6"/>
                <c:pt idx="0">
                  <c:v>Lack of awareness</c:v>
                </c:pt>
                <c:pt idx="1">
                  <c:v>High Capital Cost</c:v>
                </c:pt>
                <c:pt idx="2">
                  <c:v> Technical barriers</c:v>
                </c:pt>
                <c:pt idx="3">
                  <c:v>Maintenance Required</c:v>
                </c:pt>
                <c:pt idx="4">
                  <c:v>Weak Public Policies </c:v>
                </c:pt>
                <c:pt idx="5">
                  <c:v>Alternative options are more feasible </c:v>
                </c:pt>
              </c:strCache>
            </c:strRef>
          </c:cat>
          <c:val>
            <c:numRef>
              <c:f>Sheet1!$N$4:$N$9</c:f>
              <c:numCache>
                <c:formatCode>General</c:formatCode>
                <c:ptCount val="6"/>
                <c:pt idx="0">
                  <c:v>3.75</c:v>
                </c:pt>
                <c:pt idx="1">
                  <c:v>4.375</c:v>
                </c:pt>
                <c:pt idx="2">
                  <c:v>1.375</c:v>
                </c:pt>
                <c:pt idx="3">
                  <c:v>1.625</c:v>
                </c:pt>
                <c:pt idx="4">
                  <c:v>3.75</c:v>
                </c:pt>
                <c:pt idx="5">
                  <c:v>2.625</c:v>
                </c:pt>
              </c:numCache>
            </c:numRef>
          </c:val>
          <c:smooth val="0"/>
          <c:extLst>
            <c:ext xmlns:c16="http://schemas.microsoft.com/office/drawing/2014/chart" uri="{C3380CC4-5D6E-409C-BE32-E72D297353CC}">
              <c16:uniqueId val="{00000001-D45F-44C1-A3E7-F117E8B595F7}"/>
            </c:ext>
          </c:extLst>
        </c:ser>
        <c:dLbls>
          <c:showLegendKey val="0"/>
          <c:showVal val="0"/>
          <c:showCatName val="0"/>
          <c:showSerName val="0"/>
          <c:showPercent val="0"/>
          <c:showBubbleSize val="0"/>
        </c:dLbls>
        <c:marker val="1"/>
        <c:smooth val="0"/>
        <c:axId val="618046352"/>
        <c:axId val="618046032"/>
      </c:lineChart>
      <c:catAx>
        <c:axId val="6028875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602890704"/>
        <c:crosses val="autoZero"/>
        <c:auto val="1"/>
        <c:lblAlgn val="ctr"/>
        <c:lblOffset val="100"/>
        <c:noMultiLvlLbl val="0"/>
      </c:catAx>
      <c:valAx>
        <c:axId val="602890704"/>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12700" cap="flat" cmpd="sng" algn="ctr">
            <a:noFill/>
            <a:prstDash val="solid"/>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602887504"/>
        <c:crosses val="autoZero"/>
        <c:crossBetween val="between"/>
      </c:valAx>
      <c:catAx>
        <c:axId val="618046352"/>
        <c:scaling>
          <c:orientation val="minMax"/>
        </c:scaling>
        <c:delete val="1"/>
        <c:axPos val="b"/>
        <c:numFmt formatCode="General" sourceLinked="1"/>
        <c:majorTickMark val="none"/>
        <c:minorTickMark val="none"/>
        <c:tickLblPos val="nextTo"/>
        <c:crossAx val="618046032"/>
        <c:crosses val="autoZero"/>
        <c:auto val="1"/>
        <c:lblAlgn val="ctr"/>
        <c:lblOffset val="100"/>
        <c:noMultiLvlLbl val="0"/>
      </c:catAx>
      <c:valAx>
        <c:axId val="618046032"/>
        <c:scaling>
          <c:orientation val="minMax"/>
        </c:scaling>
        <c:delete val="0"/>
        <c:axPos val="r"/>
        <c:numFmt formatCode="General" sourceLinked="1"/>
        <c:majorTickMark val="none"/>
        <c:minorTickMark val="none"/>
        <c:tickLblPos val="nextTo"/>
        <c:spPr>
          <a:noFill/>
          <a:ln w="12700" cap="flat" cmpd="sng" algn="ctr">
            <a:noFill/>
            <a:prstDash val="solid"/>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618046352"/>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12700" cap="flat" cmpd="sng" algn="ctr">
      <a:noFill/>
      <a:prstDash val="solid"/>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3E17F-8A9A-4623-886D-702A7558DE7A}"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96CC7930-1E1D-4561-9878-E8768A7E046E}">
      <dgm:prSet/>
      <dgm:spPr/>
      <dgm:t>
        <a:bodyPr/>
        <a:lstStyle/>
        <a:p>
          <a:pPr>
            <a:defRPr b="1"/>
          </a:pPr>
          <a:r>
            <a:rPr lang="en-IN" b="1" i="1" dirty="0">
              <a:latin typeface="Calibri"/>
              <a:cs typeface="Calibri"/>
            </a:rPr>
            <a:t>Sampling Method</a:t>
          </a:r>
          <a:endParaRPr lang="en-US" dirty="0">
            <a:latin typeface="Calibri"/>
            <a:cs typeface="Calibri"/>
          </a:endParaRPr>
        </a:p>
      </dgm:t>
    </dgm:pt>
    <dgm:pt modelId="{314CB906-797A-483C-99C3-9B01EFBAED78}" type="parTrans" cxnId="{ADE4F638-3B54-4DFB-BC3A-0671C4B313B9}">
      <dgm:prSet/>
      <dgm:spPr/>
      <dgm:t>
        <a:bodyPr/>
        <a:lstStyle/>
        <a:p>
          <a:endParaRPr lang="en-US"/>
        </a:p>
      </dgm:t>
    </dgm:pt>
    <dgm:pt modelId="{2CE9A441-42E6-45AB-A035-CEC28EFD444A}" type="sibTrans" cxnId="{ADE4F638-3B54-4DFB-BC3A-0671C4B313B9}">
      <dgm:prSet/>
      <dgm:spPr/>
      <dgm:t>
        <a:bodyPr/>
        <a:lstStyle/>
        <a:p>
          <a:endParaRPr lang="en-US"/>
        </a:p>
      </dgm:t>
    </dgm:pt>
    <dgm:pt modelId="{30130FAD-A4E1-4A10-B837-D06C6FE99944}">
      <dgm:prSet/>
      <dgm:spPr/>
      <dgm:t>
        <a:bodyPr/>
        <a:lstStyle/>
        <a:p>
          <a:r>
            <a:rPr lang="en-IN" dirty="0">
              <a:latin typeface="Calibri"/>
              <a:cs typeface="Calibri"/>
            </a:rPr>
            <a:t>Two sets of samples will be collected:</a:t>
          </a:r>
          <a:endParaRPr lang="en-US" dirty="0">
            <a:latin typeface="Calibri"/>
            <a:cs typeface="Calibri"/>
          </a:endParaRPr>
        </a:p>
      </dgm:t>
    </dgm:pt>
    <dgm:pt modelId="{283719E8-14DB-43EF-8AB1-E5648E0A96CD}" type="parTrans" cxnId="{A791421D-E069-4157-96F5-3A676B7A3232}">
      <dgm:prSet/>
      <dgm:spPr/>
      <dgm:t>
        <a:bodyPr/>
        <a:lstStyle/>
        <a:p>
          <a:endParaRPr lang="en-US"/>
        </a:p>
      </dgm:t>
    </dgm:pt>
    <dgm:pt modelId="{ED5B40A9-0C6D-48A4-A4FA-092A77AAE7A6}" type="sibTrans" cxnId="{A791421D-E069-4157-96F5-3A676B7A3232}">
      <dgm:prSet/>
      <dgm:spPr/>
      <dgm:t>
        <a:bodyPr/>
        <a:lstStyle/>
        <a:p>
          <a:endParaRPr lang="en-US"/>
        </a:p>
      </dgm:t>
    </dgm:pt>
    <dgm:pt modelId="{562CA738-0E09-486F-BE70-039F089C0785}">
      <dgm:prSet/>
      <dgm:spPr/>
      <dgm:t>
        <a:bodyPr/>
        <a:lstStyle/>
        <a:p>
          <a:r>
            <a:rPr lang="en-IN" dirty="0">
              <a:latin typeface="Calibri"/>
              <a:cs typeface="Calibri"/>
            </a:rPr>
            <a:t>Companies: Non-Probabilistic, Judgemental Sampling, Snowball Sampling.</a:t>
          </a:r>
          <a:endParaRPr lang="en-US" dirty="0">
            <a:latin typeface="Calibri"/>
            <a:cs typeface="Calibri"/>
          </a:endParaRPr>
        </a:p>
      </dgm:t>
    </dgm:pt>
    <dgm:pt modelId="{EAFB4AA7-178E-4207-928A-F24DC567814A}" type="parTrans" cxnId="{60F69B4D-6AA1-400B-B414-66154098B3C3}">
      <dgm:prSet/>
      <dgm:spPr/>
      <dgm:t>
        <a:bodyPr/>
        <a:lstStyle/>
        <a:p>
          <a:endParaRPr lang="en-US"/>
        </a:p>
      </dgm:t>
    </dgm:pt>
    <dgm:pt modelId="{F14E6C6E-AFDB-46C8-BF99-4F891D9BC690}" type="sibTrans" cxnId="{60F69B4D-6AA1-400B-B414-66154098B3C3}">
      <dgm:prSet/>
      <dgm:spPr/>
      <dgm:t>
        <a:bodyPr/>
        <a:lstStyle/>
        <a:p>
          <a:endParaRPr lang="en-US"/>
        </a:p>
      </dgm:t>
    </dgm:pt>
    <dgm:pt modelId="{BF5EC4A3-DBA8-4CAF-8522-F6BDD1FA98C3}">
      <dgm:prSet/>
      <dgm:spPr/>
      <dgm:t>
        <a:bodyPr/>
        <a:lstStyle/>
        <a:p>
          <a:r>
            <a:rPr lang="en-IN" dirty="0">
              <a:latin typeface="Calibri"/>
              <a:cs typeface="Calibri"/>
            </a:rPr>
            <a:t>Customers: Non-Probabilistic, Convenient Sampling, Snowball Sampling.</a:t>
          </a:r>
          <a:endParaRPr lang="en-US" dirty="0">
            <a:latin typeface="Calibri"/>
            <a:cs typeface="Calibri"/>
          </a:endParaRPr>
        </a:p>
      </dgm:t>
    </dgm:pt>
    <dgm:pt modelId="{AD582076-D8BA-4B4C-9754-DFA8C2EE9E9E}" type="parTrans" cxnId="{7A47D7C5-1FA4-4A97-A1F4-360CAA0E7B9E}">
      <dgm:prSet/>
      <dgm:spPr/>
      <dgm:t>
        <a:bodyPr/>
        <a:lstStyle/>
        <a:p>
          <a:endParaRPr lang="en-US"/>
        </a:p>
      </dgm:t>
    </dgm:pt>
    <dgm:pt modelId="{92B6497E-F25B-410A-A922-60DB6034E0B0}" type="sibTrans" cxnId="{7A47D7C5-1FA4-4A97-A1F4-360CAA0E7B9E}">
      <dgm:prSet/>
      <dgm:spPr/>
      <dgm:t>
        <a:bodyPr/>
        <a:lstStyle/>
        <a:p>
          <a:endParaRPr lang="en-US"/>
        </a:p>
      </dgm:t>
    </dgm:pt>
    <dgm:pt modelId="{120EC94B-53A3-49CE-8DC1-A6D8BE3A7D0C}">
      <dgm:prSet/>
      <dgm:spPr/>
      <dgm:t>
        <a:bodyPr/>
        <a:lstStyle/>
        <a:p>
          <a:pPr>
            <a:defRPr b="1"/>
          </a:pPr>
          <a:r>
            <a:rPr lang="en-IN" b="1" i="1" dirty="0">
              <a:latin typeface="Calibri"/>
              <a:cs typeface="Calibri"/>
            </a:rPr>
            <a:t>Research Framework</a:t>
          </a:r>
          <a:endParaRPr lang="en-US" dirty="0">
            <a:latin typeface="Calibri"/>
            <a:cs typeface="Calibri"/>
          </a:endParaRPr>
        </a:p>
      </dgm:t>
    </dgm:pt>
    <dgm:pt modelId="{98DBC84E-3F66-4B62-B11E-E8C817BE97DB}" type="parTrans" cxnId="{910ABEFF-F42B-4400-BEF5-A3DDF377A607}">
      <dgm:prSet/>
      <dgm:spPr/>
      <dgm:t>
        <a:bodyPr/>
        <a:lstStyle/>
        <a:p>
          <a:endParaRPr lang="en-US"/>
        </a:p>
      </dgm:t>
    </dgm:pt>
    <dgm:pt modelId="{13C20E1B-8944-48E2-830B-75006BA63791}" type="sibTrans" cxnId="{910ABEFF-F42B-4400-BEF5-A3DDF377A607}">
      <dgm:prSet/>
      <dgm:spPr/>
      <dgm:t>
        <a:bodyPr/>
        <a:lstStyle/>
        <a:p>
          <a:endParaRPr lang="en-US"/>
        </a:p>
      </dgm:t>
    </dgm:pt>
    <dgm:pt modelId="{B0D1C4A0-5330-4AC3-8065-41A600E436FC}">
      <dgm:prSet/>
      <dgm:spPr/>
      <dgm:t>
        <a:bodyPr/>
        <a:lstStyle/>
        <a:p>
          <a:r>
            <a:rPr lang="en-IN">
              <a:latin typeface="Calibri"/>
              <a:cs typeface="Calibri"/>
            </a:rPr>
            <a:t>The research t</a:t>
          </a:r>
          <a:r>
            <a:rPr lang="en-US" err="1">
              <a:latin typeface="Calibri"/>
              <a:cs typeface="Calibri"/>
            </a:rPr>
            <a:t>ook</a:t>
          </a:r>
          <a:r>
            <a:rPr lang="en-IN">
              <a:latin typeface="Calibri"/>
              <a:cs typeface="Calibri"/>
            </a:rPr>
            <a:t> place in two parts:</a:t>
          </a:r>
          <a:endParaRPr lang="en-US">
            <a:latin typeface="Calibri"/>
            <a:cs typeface="Calibri"/>
          </a:endParaRPr>
        </a:p>
      </dgm:t>
    </dgm:pt>
    <dgm:pt modelId="{490F864D-2028-4C3F-B729-F6B1A4990F12}" type="parTrans" cxnId="{4C1D37F2-DBD6-45FC-AB5A-16990B72E0AA}">
      <dgm:prSet/>
      <dgm:spPr/>
      <dgm:t>
        <a:bodyPr/>
        <a:lstStyle/>
        <a:p>
          <a:endParaRPr lang="en-US"/>
        </a:p>
      </dgm:t>
    </dgm:pt>
    <dgm:pt modelId="{797E4A66-6B79-4800-8EEA-3D5334A09ABB}" type="sibTrans" cxnId="{4C1D37F2-DBD6-45FC-AB5A-16990B72E0AA}">
      <dgm:prSet/>
      <dgm:spPr/>
      <dgm:t>
        <a:bodyPr/>
        <a:lstStyle/>
        <a:p>
          <a:endParaRPr lang="en-US"/>
        </a:p>
      </dgm:t>
    </dgm:pt>
    <dgm:pt modelId="{1B44B5A3-2EDC-4E5A-902B-043CC84D8A43}">
      <dgm:prSet/>
      <dgm:spPr/>
      <dgm:t>
        <a:bodyPr/>
        <a:lstStyle/>
        <a:p>
          <a:r>
            <a:rPr lang="en-IN">
              <a:latin typeface="Calibri"/>
              <a:cs typeface="Calibri"/>
            </a:rPr>
            <a:t>The first questionnaire was distributed discuss among 90 respondents and their responses were collected and </a:t>
          </a:r>
          <a:r>
            <a:rPr lang="en-IN" err="1">
              <a:latin typeface="Calibri"/>
              <a:cs typeface="Calibri"/>
            </a:rPr>
            <a:t>analyzed</a:t>
          </a:r>
          <a:r>
            <a:rPr lang="en-IN">
              <a:latin typeface="Calibri"/>
              <a:cs typeface="Calibri"/>
            </a:rPr>
            <a:t>, however, 5 of them were strikes off due to incomplete information.</a:t>
          </a:r>
          <a:endParaRPr lang="en-US">
            <a:latin typeface="Calibri"/>
            <a:cs typeface="Calibri"/>
          </a:endParaRPr>
        </a:p>
      </dgm:t>
    </dgm:pt>
    <dgm:pt modelId="{BCE3FDF4-511A-4410-A1AF-8611C5707874}" type="parTrans" cxnId="{7822F433-282B-4FA0-BF01-776A5738F752}">
      <dgm:prSet/>
      <dgm:spPr/>
      <dgm:t>
        <a:bodyPr/>
        <a:lstStyle/>
        <a:p>
          <a:endParaRPr lang="en-US"/>
        </a:p>
      </dgm:t>
    </dgm:pt>
    <dgm:pt modelId="{0095FA6D-2E38-40D0-ABB0-20CDF252C42C}" type="sibTrans" cxnId="{7822F433-282B-4FA0-BF01-776A5738F752}">
      <dgm:prSet/>
      <dgm:spPr/>
      <dgm:t>
        <a:bodyPr/>
        <a:lstStyle/>
        <a:p>
          <a:endParaRPr lang="en-US"/>
        </a:p>
      </dgm:t>
    </dgm:pt>
    <dgm:pt modelId="{784F2C74-FB10-4D53-B221-CC3D99D7BAEE}">
      <dgm:prSet/>
      <dgm:spPr/>
      <dgm:t>
        <a:bodyPr/>
        <a:lstStyle/>
        <a:p>
          <a:r>
            <a:rPr lang="en-IN">
              <a:latin typeface="Calibri"/>
              <a:cs typeface="Calibri"/>
            </a:rPr>
            <a:t>The second questionnaire dealt with the factors that a company considers as a challenge when converting a lead to a customer.</a:t>
          </a:r>
          <a:endParaRPr lang="en-US">
            <a:latin typeface="Calibri"/>
            <a:cs typeface="Calibri"/>
          </a:endParaRPr>
        </a:p>
      </dgm:t>
    </dgm:pt>
    <dgm:pt modelId="{95599669-BAFA-4AEC-92E3-A71B252BCF8A}" type="parTrans" cxnId="{2B58F1BC-8C4E-4FE5-A983-9C6A8E769E11}">
      <dgm:prSet/>
      <dgm:spPr/>
      <dgm:t>
        <a:bodyPr/>
        <a:lstStyle/>
        <a:p>
          <a:endParaRPr lang="en-US"/>
        </a:p>
      </dgm:t>
    </dgm:pt>
    <dgm:pt modelId="{DE5F7448-D911-4333-B28A-4754CB0A49ED}" type="sibTrans" cxnId="{2B58F1BC-8C4E-4FE5-A983-9C6A8E769E11}">
      <dgm:prSet/>
      <dgm:spPr/>
      <dgm:t>
        <a:bodyPr/>
        <a:lstStyle/>
        <a:p>
          <a:endParaRPr lang="en-US"/>
        </a:p>
      </dgm:t>
    </dgm:pt>
    <dgm:pt modelId="{F3AE92EE-4B92-47AE-BF6A-916803F5D108}">
      <dgm:prSet/>
      <dgm:spPr/>
      <dgm:t>
        <a:bodyPr/>
        <a:lstStyle/>
        <a:p>
          <a:r>
            <a:rPr lang="en-US">
              <a:latin typeface="Calibri"/>
              <a:cs typeface="Calibri"/>
            </a:rPr>
            <a:t>The Following analysis was completely based on Descriptive Statistics.</a:t>
          </a:r>
        </a:p>
      </dgm:t>
    </dgm:pt>
    <dgm:pt modelId="{1C5779AA-63AA-4E42-A8F5-997151D4D558}" type="parTrans" cxnId="{BE2C2D87-1F02-40AF-9D15-F7EA18DB58A0}">
      <dgm:prSet/>
      <dgm:spPr/>
      <dgm:t>
        <a:bodyPr/>
        <a:lstStyle/>
        <a:p>
          <a:endParaRPr lang="en-US"/>
        </a:p>
      </dgm:t>
    </dgm:pt>
    <dgm:pt modelId="{FCF054D3-8801-4B2A-9EC7-2735422F125D}" type="sibTrans" cxnId="{BE2C2D87-1F02-40AF-9D15-F7EA18DB58A0}">
      <dgm:prSet/>
      <dgm:spPr/>
      <dgm:t>
        <a:bodyPr/>
        <a:lstStyle/>
        <a:p>
          <a:endParaRPr lang="en-US"/>
        </a:p>
      </dgm:t>
    </dgm:pt>
    <dgm:pt modelId="{00590DB2-D8DF-468A-8E15-D26DD98799E0}" type="pres">
      <dgm:prSet presAssocID="{F1F3E17F-8A9A-4623-886D-702A7558DE7A}" presName="linear" presStyleCnt="0">
        <dgm:presLayoutVars>
          <dgm:dir/>
          <dgm:animLvl val="lvl"/>
          <dgm:resizeHandles val="exact"/>
        </dgm:presLayoutVars>
      </dgm:prSet>
      <dgm:spPr/>
    </dgm:pt>
    <dgm:pt modelId="{364A4FB8-5B54-4D5D-A409-39B81FF01001}" type="pres">
      <dgm:prSet presAssocID="{96CC7930-1E1D-4561-9878-E8768A7E046E}" presName="parentLin" presStyleCnt="0"/>
      <dgm:spPr/>
    </dgm:pt>
    <dgm:pt modelId="{C9382F9E-E8A7-41F1-A3F6-07088242DC79}" type="pres">
      <dgm:prSet presAssocID="{96CC7930-1E1D-4561-9878-E8768A7E046E}" presName="parentLeftMargin" presStyleLbl="node1" presStyleIdx="0" presStyleCnt="2"/>
      <dgm:spPr/>
    </dgm:pt>
    <dgm:pt modelId="{114B5CFE-597E-4035-A98B-25E546D08DA1}" type="pres">
      <dgm:prSet presAssocID="{96CC7930-1E1D-4561-9878-E8768A7E046E}" presName="parentText" presStyleLbl="node1" presStyleIdx="0" presStyleCnt="2">
        <dgm:presLayoutVars>
          <dgm:chMax val="0"/>
          <dgm:bulletEnabled val="1"/>
        </dgm:presLayoutVars>
      </dgm:prSet>
      <dgm:spPr/>
    </dgm:pt>
    <dgm:pt modelId="{E049BC86-2C7B-4D46-9BF6-46DB32AD969B}" type="pres">
      <dgm:prSet presAssocID="{96CC7930-1E1D-4561-9878-E8768A7E046E}" presName="negativeSpace" presStyleCnt="0"/>
      <dgm:spPr/>
    </dgm:pt>
    <dgm:pt modelId="{53F8A553-9902-4A88-B793-8F2C14C7A900}" type="pres">
      <dgm:prSet presAssocID="{96CC7930-1E1D-4561-9878-E8768A7E046E}" presName="childText" presStyleLbl="conFgAcc1" presStyleIdx="0" presStyleCnt="2">
        <dgm:presLayoutVars>
          <dgm:bulletEnabled val="1"/>
        </dgm:presLayoutVars>
      </dgm:prSet>
      <dgm:spPr/>
    </dgm:pt>
    <dgm:pt modelId="{8D701092-0403-4230-BED2-FA64620DF903}" type="pres">
      <dgm:prSet presAssocID="{2CE9A441-42E6-45AB-A035-CEC28EFD444A}" presName="spaceBetweenRectangles" presStyleCnt="0"/>
      <dgm:spPr/>
    </dgm:pt>
    <dgm:pt modelId="{4B2AA143-6538-41FD-BD88-25A1701B6949}" type="pres">
      <dgm:prSet presAssocID="{120EC94B-53A3-49CE-8DC1-A6D8BE3A7D0C}" presName="parentLin" presStyleCnt="0"/>
      <dgm:spPr/>
    </dgm:pt>
    <dgm:pt modelId="{95321EFC-0398-4FD6-A487-88733E4F8BAB}" type="pres">
      <dgm:prSet presAssocID="{120EC94B-53A3-49CE-8DC1-A6D8BE3A7D0C}" presName="parentLeftMargin" presStyleLbl="node1" presStyleIdx="0" presStyleCnt="2"/>
      <dgm:spPr/>
    </dgm:pt>
    <dgm:pt modelId="{2E2605CE-59B4-4D17-8F69-92CCD6A28B54}" type="pres">
      <dgm:prSet presAssocID="{120EC94B-53A3-49CE-8DC1-A6D8BE3A7D0C}" presName="parentText" presStyleLbl="node1" presStyleIdx="1" presStyleCnt="2">
        <dgm:presLayoutVars>
          <dgm:chMax val="0"/>
          <dgm:bulletEnabled val="1"/>
        </dgm:presLayoutVars>
      </dgm:prSet>
      <dgm:spPr/>
    </dgm:pt>
    <dgm:pt modelId="{1C78F9B9-2364-4E7A-B07A-CA4CDFB3CD83}" type="pres">
      <dgm:prSet presAssocID="{120EC94B-53A3-49CE-8DC1-A6D8BE3A7D0C}" presName="negativeSpace" presStyleCnt="0"/>
      <dgm:spPr/>
    </dgm:pt>
    <dgm:pt modelId="{1BD356FD-7634-443C-9A44-A54E5D2AF4DE}" type="pres">
      <dgm:prSet presAssocID="{120EC94B-53A3-49CE-8DC1-A6D8BE3A7D0C}" presName="childText" presStyleLbl="conFgAcc1" presStyleIdx="1" presStyleCnt="2">
        <dgm:presLayoutVars>
          <dgm:bulletEnabled val="1"/>
        </dgm:presLayoutVars>
      </dgm:prSet>
      <dgm:spPr/>
    </dgm:pt>
  </dgm:ptLst>
  <dgm:cxnLst>
    <dgm:cxn modelId="{A791421D-E069-4157-96F5-3A676B7A3232}" srcId="{96CC7930-1E1D-4561-9878-E8768A7E046E}" destId="{30130FAD-A4E1-4A10-B837-D06C6FE99944}" srcOrd="0" destOrd="0" parTransId="{283719E8-14DB-43EF-8AB1-E5648E0A96CD}" sibTransId="{ED5B40A9-0C6D-48A4-A4FA-092A77AAE7A6}"/>
    <dgm:cxn modelId="{0B01A320-8165-40D4-863F-96BAE01616F0}" type="presOf" srcId="{F3AE92EE-4B92-47AE-BF6A-916803F5D108}" destId="{1BD356FD-7634-443C-9A44-A54E5D2AF4DE}" srcOrd="0" destOrd="3" presId="urn:microsoft.com/office/officeart/2005/8/layout/list1"/>
    <dgm:cxn modelId="{A0EE7921-A67B-4A48-8AD1-4208A319ADC6}" type="presOf" srcId="{BF5EC4A3-DBA8-4CAF-8522-F6BDD1FA98C3}" destId="{53F8A553-9902-4A88-B793-8F2C14C7A900}" srcOrd="0" destOrd="2" presId="urn:microsoft.com/office/officeart/2005/8/layout/list1"/>
    <dgm:cxn modelId="{7822F433-282B-4FA0-BF01-776A5738F752}" srcId="{120EC94B-53A3-49CE-8DC1-A6D8BE3A7D0C}" destId="{1B44B5A3-2EDC-4E5A-902B-043CC84D8A43}" srcOrd="1" destOrd="0" parTransId="{BCE3FDF4-511A-4410-A1AF-8611C5707874}" sibTransId="{0095FA6D-2E38-40D0-ABB0-20CDF252C42C}"/>
    <dgm:cxn modelId="{ADE4F638-3B54-4DFB-BC3A-0671C4B313B9}" srcId="{F1F3E17F-8A9A-4623-886D-702A7558DE7A}" destId="{96CC7930-1E1D-4561-9878-E8768A7E046E}" srcOrd="0" destOrd="0" parTransId="{314CB906-797A-483C-99C3-9B01EFBAED78}" sibTransId="{2CE9A441-42E6-45AB-A035-CEC28EFD444A}"/>
    <dgm:cxn modelId="{683B7940-7C08-4C95-9A6B-9840CDBDC330}" type="presOf" srcId="{96CC7930-1E1D-4561-9878-E8768A7E046E}" destId="{114B5CFE-597E-4035-A98B-25E546D08DA1}" srcOrd="1" destOrd="0" presId="urn:microsoft.com/office/officeart/2005/8/layout/list1"/>
    <dgm:cxn modelId="{2C0AF640-D765-44C4-990E-777F230621CF}" type="presOf" srcId="{B0D1C4A0-5330-4AC3-8065-41A600E436FC}" destId="{1BD356FD-7634-443C-9A44-A54E5D2AF4DE}" srcOrd="0" destOrd="0" presId="urn:microsoft.com/office/officeart/2005/8/layout/list1"/>
    <dgm:cxn modelId="{ACAD6C4B-E524-48CB-9974-CB8EC9EE2CCA}" type="presOf" srcId="{120EC94B-53A3-49CE-8DC1-A6D8BE3A7D0C}" destId="{95321EFC-0398-4FD6-A487-88733E4F8BAB}" srcOrd="0" destOrd="0" presId="urn:microsoft.com/office/officeart/2005/8/layout/list1"/>
    <dgm:cxn modelId="{60F69B4D-6AA1-400B-B414-66154098B3C3}" srcId="{96CC7930-1E1D-4561-9878-E8768A7E046E}" destId="{562CA738-0E09-486F-BE70-039F089C0785}" srcOrd="1" destOrd="0" parTransId="{EAFB4AA7-178E-4207-928A-F24DC567814A}" sibTransId="{F14E6C6E-AFDB-46C8-BF99-4F891D9BC690}"/>
    <dgm:cxn modelId="{6E5B2F55-1957-4A2A-BBEA-B4AB861DD880}" type="presOf" srcId="{30130FAD-A4E1-4A10-B837-D06C6FE99944}" destId="{53F8A553-9902-4A88-B793-8F2C14C7A900}" srcOrd="0" destOrd="0" presId="urn:microsoft.com/office/officeart/2005/8/layout/list1"/>
    <dgm:cxn modelId="{BE2C2D87-1F02-40AF-9D15-F7EA18DB58A0}" srcId="{120EC94B-53A3-49CE-8DC1-A6D8BE3A7D0C}" destId="{F3AE92EE-4B92-47AE-BF6A-916803F5D108}" srcOrd="3" destOrd="0" parTransId="{1C5779AA-63AA-4E42-A8F5-997151D4D558}" sibTransId="{FCF054D3-8801-4B2A-9EC7-2735422F125D}"/>
    <dgm:cxn modelId="{19AA639B-028F-46A7-8F8E-03F0475C0D2C}" type="presOf" srcId="{96CC7930-1E1D-4561-9878-E8768A7E046E}" destId="{C9382F9E-E8A7-41F1-A3F6-07088242DC79}" srcOrd="0" destOrd="0" presId="urn:microsoft.com/office/officeart/2005/8/layout/list1"/>
    <dgm:cxn modelId="{A27021A4-D466-4535-BFFF-954D630CC5DA}" type="presOf" srcId="{120EC94B-53A3-49CE-8DC1-A6D8BE3A7D0C}" destId="{2E2605CE-59B4-4D17-8F69-92CCD6A28B54}" srcOrd="1" destOrd="0" presId="urn:microsoft.com/office/officeart/2005/8/layout/list1"/>
    <dgm:cxn modelId="{2B58F1BC-8C4E-4FE5-A983-9C6A8E769E11}" srcId="{120EC94B-53A3-49CE-8DC1-A6D8BE3A7D0C}" destId="{784F2C74-FB10-4D53-B221-CC3D99D7BAEE}" srcOrd="2" destOrd="0" parTransId="{95599669-BAFA-4AEC-92E3-A71B252BCF8A}" sibTransId="{DE5F7448-D911-4333-B28A-4754CB0A49ED}"/>
    <dgm:cxn modelId="{C97052C0-2A03-4910-8C15-FED07B5D52AD}" type="presOf" srcId="{784F2C74-FB10-4D53-B221-CC3D99D7BAEE}" destId="{1BD356FD-7634-443C-9A44-A54E5D2AF4DE}" srcOrd="0" destOrd="2" presId="urn:microsoft.com/office/officeart/2005/8/layout/list1"/>
    <dgm:cxn modelId="{7A47D7C5-1FA4-4A97-A1F4-360CAA0E7B9E}" srcId="{96CC7930-1E1D-4561-9878-E8768A7E046E}" destId="{BF5EC4A3-DBA8-4CAF-8522-F6BDD1FA98C3}" srcOrd="2" destOrd="0" parTransId="{AD582076-D8BA-4B4C-9754-DFA8C2EE9E9E}" sibTransId="{92B6497E-F25B-410A-A922-60DB6034E0B0}"/>
    <dgm:cxn modelId="{1DA6E9D7-9659-4843-AE77-94BBBFA0E0FA}" type="presOf" srcId="{1B44B5A3-2EDC-4E5A-902B-043CC84D8A43}" destId="{1BD356FD-7634-443C-9A44-A54E5D2AF4DE}" srcOrd="0" destOrd="1" presId="urn:microsoft.com/office/officeart/2005/8/layout/list1"/>
    <dgm:cxn modelId="{D502C8E8-D5E3-4743-BA22-0B59ED4BF3B9}" type="presOf" srcId="{562CA738-0E09-486F-BE70-039F089C0785}" destId="{53F8A553-9902-4A88-B793-8F2C14C7A900}" srcOrd="0" destOrd="1" presId="urn:microsoft.com/office/officeart/2005/8/layout/list1"/>
    <dgm:cxn modelId="{A28E37EB-EA66-446F-B86D-1FD443C3C0AE}" type="presOf" srcId="{F1F3E17F-8A9A-4623-886D-702A7558DE7A}" destId="{00590DB2-D8DF-468A-8E15-D26DD98799E0}" srcOrd="0" destOrd="0" presId="urn:microsoft.com/office/officeart/2005/8/layout/list1"/>
    <dgm:cxn modelId="{4C1D37F2-DBD6-45FC-AB5A-16990B72E0AA}" srcId="{120EC94B-53A3-49CE-8DC1-A6D8BE3A7D0C}" destId="{B0D1C4A0-5330-4AC3-8065-41A600E436FC}" srcOrd="0" destOrd="0" parTransId="{490F864D-2028-4C3F-B729-F6B1A4990F12}" sibTransId="{797E4A66-6B79-4800-8EEA-3D5334A09ABB}"/>
    <dgm:cxn modelId="{910ABEFF-F42B-4400-BEF5-A3DDF377A607}" srcId="{F1F3E17F-8A9A-4623-886D-702A7558DE7A}" destId="{120EC94B-53A3-49CE-8DC1-A6D8BE3A7D0C}" srcOrd="1" destOrd="0" parTransId="{98DBC84E-3F66-4B62-B11E-E8C817BE97DB}" sibTransId="{13C20E1B-8944-48E2-830B-75006BA63791}"/>
    <dgm:cxn modelId="{AB82572F-CB2C-4CE2-AA08-3B443D163468}" type="presParOf" srcId="{00590DB2-D8DF-468A-8E15-D26DD98799E0}" destId="{364A4FB8-5B54-4D5D-A409-39B81FF01001}" srcOrd="0" destOrd="0" presId="urn:microsoft.com/office/officeart/2005/8/layout/list1"/>
    <dgm:cxn modelId="{7543CAF0-8FA8-47B2-8CEC-8E0818822887}" type="presParOf" srcId="{364A4FB8-5B54-4D5D-A409-39B81FF01001}" destId="{C9382F9E-E8A7-41F1-A3F6-07088242DC79}" srcOrd="0" destOrd="0" presId="urn:microsoft.com/office/officeart/2005/8/layout/list1"/>
    <dgm:cxn modelId="{6F380440-BF23-4A27-892A-7BB96FCD64CC}" type="presParOf" srcId="{364A4FB8-5B54-4D5D-A409-39B81FF01001}" destId="{114B5CFE-597E-4035-A98B-25E546D08DA1}" srcOrd="1" destOrd="0" presId="urn:microsoft.com/office/officeart/2005/8/layout/list1"/>
    <dgm:cxn modelId="{FE5EBC1C-C686-41A1-8F6F-7CE51A143BF6}" type="presParOf" srcId="{00590DB2-D8DF-468A-8E15-D26DD98799E0}" destId="{E049BC86-2C7B-4D46-9BF6-46DB32AD969B}" srcOrd="1" destOrd="0" presId="urn:microsoft.com/office/officeart/2005/8/layout/list1"/>
    <dgm:cxn modelId="{FF86AD83-7D25-45B4-B078-CDCF29CBF7D8}" type="presParOf" srcId="{00590DB2-D8DF-468A-8E15-D26DD98799E0}" destId="{53F8A553-9902-4A88-B793-8F2C14C7A900}" srcOrd="2" destOrd="0" presId="urn:microsoft.com/office/officeart/2005/8/layout/list1"/>
    <dgm:cxn modelId="{B3772C38-B3F4-4B34-AAA3-05AC0CF94859}" type="presParOf" srcId="{00590DB2-D8DF-468A-8E15-D26DD98799E0}" destId="{8D701092-0403-4230-BED2-FA64620DF903}" srcOrd="3" destOrd="0" presId="urn:microsoft.com/office/officeart/2005/8/layout/list1"/>
    <dgm:cxn modelId="{D5DB76BD-9F07-4FFF-8121-AFF4615BA446}" type="presParOf" srcId="{00590DB2-D8DF-468A-8E15-D26DD98799E0}" destId="{4B2AA143-6538-41FD-BD88-25A1701B6949}" srcOrd="4" destOrd="0" presId="urn:microsoft.com/office/officeart/2005/8/layout/list1"/>
    <dgm:cxn modelId="{6D29BF3D-148C-4928-83CD-EC5DE5F639A6}" type="presParOf" srcId="{4B2AA143-6538-41FD-BD88-25A1701B6949}" destId="{95321EFC-0398-4FD6-A487-88733E4F8BAB}" srcOrd="0" destOrd="0" presId="urn:microsoft.com/office/officeart/2005/8/layout/list1"/>
    <dgm:cxn modelId="{70A39D99-91F1-4D18-8B38-BB258725419F}" type="presParOf" srcId="{4B2AA143-6538-41FD-BD88-25A1701B6949}" destId="{2E2605CE-59B4-4D17-8F69-92CCD6A28B54}" srcOrd="1" destOrd="0" presId="urn:microsoft.com/office/officeart/2005/8/layout/list1"/>
    <dgm:cxn modelId="{59233D0D-1A94-47A1-ABF3-D4043DAF0C6F}" type="presParOf" srcId="{00590DB2-D8DF-468A-8E15-D26DD98799E0}" destId="{1C78F9B9-2364-4E7A-B07A-CA4CDFB3CD83}" srcOrd="5" destOrd="0" presId="urn:microsoft.com/office/officeart/2005/8/layout/list1"/>
    <dgm:cxn modelId="{71B5A8BF-E2E3-4630-A21B-ED3C5B7F2A08}" type="presParOf" srcId="{00590DB2-D8DF-468A-8E15-D26DD98799E0}" destId="{1BD356FD-7634-443C-9A44-A54E5D2AF4D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715295-D94D-413D-92CE-A2ACB1A0AD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B5DBAF-4706-4936-B3BF-62BF96018949}">
      <dgm:prSet/>
      <dgm:spPr/>
      <dgm:t>
        <a:bodyPr/>
        <a:lstStyle/>
        <a:p>
          <a:pPr>
            <a:lnSpc>
              <a:spcPct val="100000"/>
            </a:lnSpc>
          </a:pPr>
          <a:r>
            <a:rPr lang="en-IN"/>
            <a:t>To understand the perception of customers regarding solar energy installations.</a:t>
          </a:r>
          <a:endParaRPr lang="en-US" dirty="0"/>
        </a:p>
      </dgm:t>
    </dgm:pt>
    <dgm:pt modelId="{98F0E5C5-132F-4282-B340-AA9F8F68E50B}" type="parTrans" cxnId="{F0CAA424-0C08-4FF8-BA2A-1097171252E9}">
      <dgm:prSet/>
      <dgm:spPr/>
      <dgm:t>
        <a:bodyPr/>
        <a:lstStyle/>
        <a:p>
          <a:endParaRPr lang="en-US"/>
        </a:p>
      </dgm:t>
    </dgm:pt>
    <dgm:pt modelId="{4A9F6814-1AA9-4178-80BB-5D937D50F7BA}" type="sibTrans" cxnId="{F0CAA424-0C08-4FF8-BA2A-1097171252E9}">
      <dgm:prSet/>
      <dgm:spPr/>
      <dgm:t>
        <a:bodyPr/>
        <a:lstStyle/>
        <a:p>
          <a:endParaRPr lang="en-US"/>
        </a:p>
      </dgm:t>
    </dgm:pt>
    <dgm:pt modelId="{57C346E3-14EE-49F4-A125-E26674113893}">
      <dgm:prSet/>
      <dgm:spPr/>
      <dgm:t>
        <a:bodyPr/>
        <a:lstStyle/>
        <a:p>
          <a:pPr>
            <a:lnSpc>
              <a:spcPct val="100000"/>
            </a:lnSpc>
          </a:pPr>
          <a:r>
            <a:rPr lang="en-IN"/>
            <a:t>To understand the challenges faced by solar companies in marketing their products.</a:t>
          </a:r>
          <a:endParaRPr lang="en-US"/>
        </a:p>
      </dgm:t>
    </dgm:pt>
    <dgm:pt modelId="{38B34D19-B951-40E9-9809-8EB48C6216B6}" type="parTrans" cxnId="{EF6476DF-A774-432C-865E-B0AF5F512664}">
      <dgm:prSet/>
      <dgm:spPr/>
      <dgm:t>
        <a:bodyPr/>
        <a:lstStyle/>
        <a:p>
          <a:endParaRPr lang="en-US"/>
        </a:p>
      </dgm:t>
    </dgm:pt>
    <dgm:pt modelId="{930B1427-F340-4A29-84F2-FA6B227D8BEA}" type="sibTrans" cxnId="{EF6476DF-A774-432C-865E-B0AF5F512664}">
      <dgm:prSet/>
      <dgm:spPr/>
      <dgm:t>
        <a:bodyPr/>
        <a:lstStyle/>
        <a:p>
          <a:endParaRPr lang="en-US"/>
        </a:p>
      </dgm:t>
    </dgm:pt>
    <dgm:pt modelId="{FB639325-F462-418E-970A-C65DF1739119}">
      <dgm:prSet/>
      <dgm:spPr/>
      <dgm:t>
        <a:bodyPr/>
        <a:lstStyle/>
        <a:p>
          <a:pPr>
            <a:lnSpc>
              <a:spcPct val="100000"/>
            </a:lnSpc>
          </a:pPr>
          <a:r>
            <a:rPr lang="en-IN"/>
            <a:t>To analyze the challenges faced by the customer is shifting from grid supply to solar power.</a:t>
          </a:r>
          <a:endParaRPr lang="en-US"/>
        </a:p>
      </dgm:t>
    </dgm:pt>
    <dgm:pt modelId="{4ADAE065-3049-42C9-9FF2-18268584DF90}" type="parTrans" cxnId="{F41FB86B-9976-4B1F-B800-0FB604ABE36D}">
      <dgm:prSet/>
      <dgm:spPr/>
      <dgm:t>
        <a:bodyPr/>
        <a:lstStyle/>
        <a:p>
          <a:endParaRPr lang="en-US"/>
        </a:p>
      </dgm:t>
    </dgm:pt>
    <dgm:pt modelId="{FEE8DE34-5451-493B-BC6A-7DA7A3F06BD2}" type="sibTrans" cxnId="{F41FB86B-9976-4B1F-B800-0FB604ABE36D}">
      <dgm:prSet/>
      <dgm:spPr/>
      <dgm:t>
        <a:bodyPr/>
        <a:lstStyle/>
        <a:p>
          <a:endParaRPr lang="en-US"/>
        </a:p>
      </dgm:t>
    </dgm:pt>
    <dgm:pt modelId="{BCCA2C5D-C24A-41B9-96D1-C2A70881D42F}" type="pres">
      <dgm:prSet presAssocID="{D4715295-D94D-413D-92CE-A2ACB1A0AD6D}" presName="root" presStyleCnt="0">
        <dgm:presLayoutVars>
          <dgm:dir/>
          <dgm:resizeHandles val="exact"/>
        </dgm:presLayoutVars>
      </dgm:prSet>
      <dgm:spPr/>
    </dgm:pt>
    <dgm:pt modelId="{8691E136-B432-4B31-BC84-DA9C0B3A1EA3}" type="pres">
      <dgm:prSet presAssocID="{0AB5DBAF-4706-4936-B3BF-62BF96018949}" presName="compNode" presStyleCnt="0"/>
      <dgm:spPr/>
    </dgm:pt>
    <dgm:pt modelId="{4BD20F2C-BFD3-4506-A085-8D7E9A8B847F}" type="pres">
      <dgm:prSet presAssocID="{0AB5DBAF-4706-4936-B3BF-62BF96018949}" presName="bgRect" presStyleLbl="bgShp" presStyleIdx="0" presStyleCnt="3"/>
      <dgm:spPr/>
    </dgm:pt>
    <dgm:pt modelId="{4AF66E0E-1898-4CD5-A07B-A0F0EAAAD8E1}" type="pres">
      <dgm:prSet presAssocID="{0AB5DBAF-4706-4936-B3BF-62BF960189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48A322F9-094E-4E9A-9C42-F857A7618454}" type="pres">
      <dgm:prSet presAssocID="{0AB5DBAF-4706-4936-B3BF-62BF96018949}" presName="spaceRect" presStyleCnt="0"/>
      <dgm:spPr/>
    </dgm:pt>
    <dgm:pt modelId="{6E692B5A-153D-44FF-B743-2D50FBC95DF5}" type="pres">
      <dgm:prSet presAssocID="{0AB5DBAF-4706-4936-B3BF-62BF96018949}" presName="parTx" presStyleLbl="revTx" presStyleIdx="0" presStyleCnt="3">
        <dgm:presLayoutVars>
          <dgm:chMax val="0"/>
          <dgm:chPref val="0"/>
        </dgm:presLayoutVars>
      </dgm:prSet>
      <dgm:spPr/>
    </dgm:pt>
    <dgm:pt modelId="{BCFF54E7-F3AB-42A1-85FE-2859CA3B1785}" type="pres">
      <dgm:prSet presAssocID="{4A9F6814-1AA9-4178-80BB-5D937D50F7BA}" presName="sibTrans" presStyleCnt="0"/>
      <dgm:spPr/>
    </dgm:pt>
    <dgm:pt modelId="{69E4E1F2-AA78-4F56-88F2-3E903E9090A9}" type="pres">
      <dgm:prSet presAssocID="{57C346E3-14EE-49F4-A125-E26674113893}" presName="compNode" presStyleCnt="0"/>
      <dgm:spPr/>
    </dgm:pt>
    <dgm:pt modelId="{9BE8331F-D0B6-4333-9977-4660293530D2}" type="pres">
      <dgm:prSet presAssocID="{57C346E3-14EE-49F4-A125-E26674113893}" presName="bgRect" presStyleLbl="bgShp" presStyleIdx="1" presStyleCnt="3"/>
      <dgm:spPr/>
    </dgm:pt>
    <dgm:pt modelId="{973F2A5C-B4FF-4C7E-96FC-D21B261B3973}" type="pres">
      <dgm:prSet presAssocID="{57C346E3-14EE-49F4-A125-E266741138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DF814976-8D4D-4FFE-AD00-6E1CA86B98DA}" type="pres">
      <dgm:prSet presAssocID="{57C346E3-14EE-49F4-A125-E26674113893}" presName="spaceRect" presStyleCnt="0"/>
      <dgm:spPr/>
    </dgm:pt>
    <dgm:pt modelId="{0F62F1FA-667F-4B91-8615-A9663A0CB30A}" type="pres">
      <dgm:prSet presAssocID="{57C346E3-14EE-49F4-A125-E26674113893}" presName="parTx" presStyleLbl="revTx" presStyleIdx="1" presStyleCnt="3">
        <dgm:presLayoutVars>
          <dgm:chMax val="0"/>
          <dgm:chPref val="0"/>
        </dgm:presLayoutVars>
      </dgm:prSet>
      <dgm:spPr/>
    </dgm:pt>
    <dgm:pt modelId="{1CBD26E6-95F2-422E-8CD8-5E14D505BE5E}" type="pres">
      <dgm:prSet presAssocID="{930B1427-F340-4A29-84F2-FA6B227D8BEA}" presName="sibTrans" presStyleCnt="0"/>
      <dgm:spPr/>
    </dgm:pt>
    <dgm:pt modelId="{BF345C8A-CC65-4D38-AA6C-F31BE63E22A4}" type="pres">
      <dgm:prSet presAssocID="{FB639325-F462-418E-970A-C65DF1739119}" presName="compNode" presStyleCnt="0"/>
      <dgm:spPr/>
    </dgm:pt>
    <dgm:pt modelId="{4FAC4F42-53B0-4C90-84EB-4CF7BE743EB0}" type="pres">
      <dgm:prSet presAssocID="{FB639325-F462-418E-970A-C65DF1739119}" presName="bgRect" presStyleLbl="bgShp" presStyleIdx="2" presStyleCnt="3"/>
      <dgm:spPr/>
    </dgm:pt>
    <dgm:pt modelId="{A7C0564B-ECC7-4001-8766-68687656A8D9}" type="pres">
      <dgm:prSet presAssocID="{FB639325-F462-418E-970A-C65DF17391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mill"/>
        </a:ext>
      </dgm:extLst>
    </dgm:pt>
    <dgm:pt modelId="{FB70EA2D-0DE5-4F97-B4DD-8B816539EE67}" type="pres">
      <dgm:prSet presAssocID="{FB639325-F462-418E-970A-C65DF1739119}" presName="spaceRect" presStyleCnt="0"/>
      <dgm:spPr/>
    </dgm:pt>
    <dgm:pt modelId="{86C7B8B7-F289-4193-9D8B-7CFD745F494C}" type="pres">
      <dgm:prSet presAssocID="{FB639325-F462-418E-970A-C65DF1739119}" presName="parTx" presStyleLbl="revTx" presStyleIdx="2" presStyleCnt="3">
        <dgm:presLayoutVars>
          <dgm:chMax val="0"/>
          <dgm:chPref val="0"/>
        </dgm:presLayoutVars>
      </dgm:prSet>
      <dgm:spPr/>
    </dgm:pt>
  </dgm:ptLst>
  <dgm:cxnLst>
    <dgm:cxn modelId="{F0CAA424-0C08-4FF8-BA2A-1097171252E9}" srcId="{D4715295-D94D-413D-92CE-A2ACB1A0AD6D}" destId="{0AB5DBAF-4706-4936-B3BF-62BF96018949}" srcOrd="0" destOrd="0" parTransId="{98F0E5C5-132F-4282-B340-AA9F8F68E50B}" sibTransId="{4A9F6814-1AA9-4178-80BB-5D937D50F7BA}"/>
    <dgm:cxn modelId="{4C110B5F-9CE7-41C6-98F5-F8F051E8A1C8}" type="presOf" srcId="{D4715295-D94D-413D-92CE-A2ACB1A0AD6D}" destId="{BCCA2C5D-C24A-41B9-96D1-C2A70881D42F}" srcOrd="0" destOrd="0" presId="urn:microsoft.com/office/officeart/2018/2/layout/IconVerticalSolidList"/>
    <dgm:cxn modelId="{E968276B-2E5F-48F5-972C-90B0DABD0DC5}" type="presOf" srcId="{57C346E3-14EE-49F4-A125-E26674113893}" destId="{0F62F1FA-667F-4B91-8615-A9663A0CB30A}" srcOrd="0" destOrd="0" presId="urn:microsoft.com/office/officeart/2018/2/layout/IconVerticalSolidList"/>
    <dgm:cxn modelId="{F41FB86B-9976-4B1F-B800-0FB604ABE36D}" srcId="{D4715295-D94D-413D-92CE-A2ACB1A0AD6D}" destId="{FB639325-F462-418E-970A-C65DF1739119}" srcOrd="2" destOrd="0" parTransId="{4ADAE065-3049-42C9-9FF2-18268584DF90}" sibTransId="{FEE8DE34-5451-493B-BC6A-7DA7A3F06BD2}"/>
    <dgm:cxn modelId="{81DE8F4D-7AE8-4FA8-B6B6-AC09A1A1C33B}" type="presOf" srcId="{FB639325-F462-418E-970A-C65DF1739119}" destId="{86C7B8B7-F289-4193-9D8B-7CFD745F494C}" srcOrd="0" destOrd="0" presId="urn:microsoft.com/office/officeart/2018/2/layout/IconVerticalSolidList"/>
    <dgm:cxn modelId="{3B6C61C0-47A6-4F1E-BCDF-5330E53000ED}" type="presOf" srcId="{0AB5DBAF-4706-4936-B3BF-62BF96018949}" destId="{6E692B5A-153D-44FF-B743-2D50FBC95DF5}" srcOrd="0" destOrd="0" presId="urn:microsoft.com/office/officeart/2018/2/layout/IconVerticalSolidList"/>
    <dgm:cxn modelId="{EF6476DF-A774-432C-865E-B0AF5F512664}" srcId="{D4715295-D94D-413D-92CE-A2ACB1A0AD6D}" destId="{57C346E3-14EE-49F4-A125-E26674113893}" srcOrd="1" destOrd="0" parTransId="{38B34D19-B951-40E9-9809-8EB48C6216B6}" sibTransId="{930B1427-F340-4A29-84F2-FA6B227D8BEA}"/>
    <dgm:cxn modelId="{08A0AEDF-5540-40ED-ACA0-8AE958A2B583}" type="presParOf" srcId="{BCCA2C5D-C24A-41B9-96D1-C2A70881D42F}" destId="{8691E136-B432-4B31-BC84-DA9C0B3A1EA3}" srcOrd="0" destOrd="0" presId="urn:microsoft.com/office/officeart/2018/2/layout/IconVerticalSolidList"/>
    <dgm:cxn modelId="{4B0955D2-F289-4391-AD98-799CD3C3A332}" type="presParOf" srcId="{8691E136-B432-4B31-BC84-DA9C0B3A1EA3}" destId="{4BD20F2C-BFD3-4506-A085-8D7E9A8B847F}" srcOrd="0" destOrd="0" presId="urn:microsoft.com/office/officeart/2018/2/layout/IconVerticalSolidList"/>
    <dgm:cxn modelId="{5341B790-F785-4696-B4BF-1AF90D43C639}" type="presParOf" srcId="{8691E136-B432-4B31-BC84-DA9C0B3A1EA3}" destId="{4AF66E0E-1898-4CD5-A07B-A0F0EAAAD8E1}" srcOrd="1" destOrd="0" presId="urn:microsoft.com/office/officeart/2018/2/layout/IconVerticalSolidList"/>
    <dgm:cxn modelId="{5F9046E5-75D9-4317-80E4-B45283075A18}" type="presParOf" srcId="{8691E136-B432-4B31-BC84-DA9C0B3A1EA3}" destId="{48A322F9-094E-4E9A-9C42-F857A7618454}" srcOrd="2" destOrd="0" presId="urn:microsoft.com/office/officeart/2018/2/layout/IconVerticalSolidList"/>
    <dgm:cxn modelId="{38F4624E-641A-4AC2-A3A3-A92CB57831BE}" type="presParOf" srcId="{8691E136-B432-4B31-BC84-DA9C0B3A1EA3}" destId="{6E692B5A-153D-44FF-B743-2D50FBC95DF5}" srcOrd="3" destOrd="0" presId="urn:microsoft.com/office/officeart/2018/2/layout/IconVerticalSolidList"/>
    <dgm:cxn modelId="{3C649E33-91FC-4DA2-A9E0-605169342D65}" type="presParOf" srcId="{BCCA2C5D-C24A-41B9-96D1-C2A70881D42F}" destId="{BCFF54E7-F3AB-42A1-85FE-2859CA3B1785}" srcOrd="1" destOrd="0" presId="urn:microsoft.com/office/officeart/2018/2/layout/IconVerticalSolidList"/>
    <dgm:cxn modelId="{732EEEF7-3288-48B4-ABA7-E4A790FAE149}" type="presParOf" srcId="{BCCA2C5D-C24A-41B9-96D1-C2A70881D42F}" destId="{69E4E1F2-AA78-4F56-88F2-3E903E9090A9}" srcOrd="2" destOrd="0" presId="urn:microsoft.com/office/officeart/2018/2/layout/IconVerticalSolidList"/>
    <dgm:cxn modelId="{3D697690-C259-47EF-8F01-F066DAC6DC86}" type="presParOf" srcId="{69E4E1F2-AA78-4F56-88F2-3E903E9090A9}" destId="{9BE8331F-D0B6-4333-9977-4660293530D2}" srcOrd="0" destOrd="0" presId="urn:microsoft.com/office/officeart/2018/2/layout/IconVerticalSolidList"/>
    <dgm:cxn modelId="{08E0E037-119E-4F30-8F2B-D9A99C68FB29}" type="presParOf" srcId="{69E4E1F2-AA78-4F56-88F2-3E903E9090A9}" destId="{973F2A5C-B4FF-4C7E-96FC-D21B261B3973}" srcOrd="1" destOrd="0" presId="urn:microsoft.com/office/officeart/2018/2/layout/IconVerticalSolidList"/>
    <dgm:cxn modelId="{A65C2D57-0CE2-4619-A9CC-EAC1CC2B6CDA}" type="presParOf" srcId="{69E4E1F2-AA78-4F56-88F2-3E903E9090A9}" destId="{DF814976-8D4D-4FFE-AD00-6E1CA86B98DA}" srcOrd="2" destOrd="0" presId="urn:microsoft.com/office/officeart/2018/2/layout/IconVerticalSolidList"/>
    <dgm:cxn modelId="{DD8BBB91-4640-4A0D-9FD0-C5706638A7A9}" type="presParOf" srcId="{69E4E1F2-AA78-4F56-88F2-3E903E9090A9}" destId="{0F62F1FA-667F-4B91-8615-A9663A0CB30A}" srcOrd="3" destOrd="0" presId="urn:microsoft.com/office/officeart/2018/2/layout/IconVerticalSolidList"/>
    <dgm:cxn modelId="{CBB7035B-1F83-4AB9-8870-80C66082897A}" type="presParOf" srcId="{BCCA2C5D-C24A-41B9-96D1-C2A70881D42F}" destId="{1CBD26E6-95F2-422E-8CD8-5E14D505BE5E}" srcOrd="3" destOrd="0" presId="urn:microsoft.com/office/officeart/2018/2/layout/IconVerticalSolidList"/>
    <dgm:cxn modelId="{D3ACDDA6-3BCD-4AF8-B45B-4661B206759F}" type="presParOf" srcId="{BCCA2C5D-C24A-41B9-96D1-C2A70881D42F}" destId="{BF345C8A-CC65-4D38-AA6C-F31BE63E22A4}" srcOrd="4" destOrd="0" presId="urn:microsoft.com/office/officeart/2018/2/layout/IconVerticalSolidList"/>
    <dgm:cxn modelId="{B2326AE7-BD88-4056-8B1F-FA38DC4D8119}" type="presParOf" srcId="{BF345C8A-CC65-4D38-AA6C-F31BE63E22A4}" destId="{4FAC4F42-53B0-4C90-84EB-4CF7BE743EB0}" srcOrd="0" destOrd="0" presId="urn:microsoft.com/office/officeart/2018/2/layout/IconVerticalSolidList"/>
    <dgm:cxn modelId="{21294F88-29D4-4857-9485-04B921B75222}" type="presParOf" srcId="{BF345C8A-CC65-4D38-AA6C-F31BE63E22A4}" destId="{A7C0564B-ECC7-4001-8766-68687656A8D9}" srcOrd="1" destOrd="0" presId="urn:microsoft.com/office/officeart/2018/2/layout/IconVerticalSolidList"/>
    <dgm:cxn modelId="{2671B540-C17B-4E22-AB24-51857889C116}" type="presParOf" srcId="{BF345C8A-CC65-4D38-AA6C-F31BE63E22A4}" destId="{FB70EA2D-0DE5-4F97-B4DD-8B816539EE67}" srcOrd="2" destOrd="0" presId="urn:microsoft.com/office/officeart/2018/2/layout/IconVerticalSolidList"/>
    <dgm:cxn modelId="{394D9A96-4137-4E89-9009-DD7F9A401D49}" type="presParOf" srcId="{BF345C8A-CC65-4D38-AA6C-F31BE63E22A4}" destId="{86C7B8B7-F289-4193-9D8B-7CFD745F49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58CE2E-AE13-4A06-871D-458AE563A837}"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066E199C-3113-4F12-BCD7-2C40863C5760}">
      <dgm:prSet custT="1"/>
      <dgm:spPr/>
      <dgm:t>
        <a:bodyPr/>
        <a:lstStyle/>
        <a:p>
          <a:r>
            <a:rPr lang="en-IN" sz="1200" b="1"/>
            <a:t>Environmental impacts of solar energy technologies (Energy Policy 33 289–29, 2005): </a:t>
          </a:r>
          <a:r>
            <a:rPr lang="en-IN" sz="1200"/>
            <a:t>The author suggested that a unit of power generated through the Solar technology in use it can save upto 0.6 kg of C02 to be emitted in the atmosphere when using conventional fuels to generate electricity.</a:t>
          </a:r>
          <a:endParaRPr lang="en-US" sz="1200" dirty="0"/>
        </a:p>
      </dgm:t>
    </dgm:pt>
    <dgm:pt modelId="{CE0EF615-1447-4C52-AECA-DADAB8E22A38}" type="parTrans" cxnId="{FC9C72C9-E098-402D-AA06-704C1AE6F701}">
      <dgm:prSet/>
      <dgm:spPr/>
      <dgm:t>
        <a:bodyPr/>
        <a:lstStyle/>
        <a:p>
          <a:endParaRPr lang="en-US"/>
        </a:p>
      </dgm:t>
    </dgm:pt>
    <dgm:pt modelId="{6D9EF017-0E80-4DF6-9E18-15DF575FDBB8}" type="sibTrans" cxnId="{FC9C72C9-E098-402D-AA06-704C1AE6F701}">
      <dgm:prSet/>
      <dgm:spPr/>
      <dgm:t>
        <a:bodyPr/>
        <a:lstStyle/>
        <a:p>
          <a:endParaRPr lang="en-US"/>
        </a:p>
      </dgm:t>
    </dgm:pt>
    <dgm:pt modelId="{397C4E2D-DA05-4B35-9F45-5B4516F5D482}">
      <dgm:prSet/>
      <dgm:spPr/>
      <dgm:t>
        <a:bodyPr/>
        <a:lstStyle/>
        <a:p>
          <a:r>
            <a:rPr lang="en-IN" b="1"/>
            <a:t>Consumer attitudes towards domestic solar (Energy Policy Volume 34, Issue 14, 2006 by Adam Fiers, Charles Neame):</a:t>
          </a:r>
          <a:r>
            <a:rPr lang="en-IN"/>
            <a:t> They Distributed the residential solar sector into two groups: early adopters and the early majority. The ‘early majority’ demonstrated a positive perception of the environmental characteristics of solar power, however, its financial, economic, and aesthetic characteristics are limiting the adoption.</a:t>
          </a:r>
          <a:endParaRPr lang="en-US"/>
        </a:p>
      </dgm:t>
    </dgm:pt>
    <dgm:pt modelId="{1DB406E3-2536-4109-BE70-4C6716C09468}" type="parTrans" cxnId="{ADC3C76B-84FE-460D-BB7F-373B8C4E8DF7}">
      <dgm:prSet/>
      <dgm:spPr/>
      <dgm:t>
        <a:bodyPr/>
        <a:lstStyle/>
        <a:p>
          <a:endParaRPr lang="en-US"/>
        </a:p>
      </dgm:t>
    </dgm:pt>
    <dgm:pt modelId="{0C689935-503D-41C1-9AFC-C7040E6D5698}" type="sibTrans" cxnId="{ADC3C76B-84FE-460D-BB7F-373B8C4E8DF7}">
      <dgm:prSet/>
      <dgm:spPr/>
      <dgm:t>
        <a:bodyPr/>
        <a:lstStyle/>
        <a:p>
          <a:endParaRPr lang="en-US"/>
        </a:p>
      </dgm:t>
    </dgm:pt>
    <dgm:pt modelId="{EF82FC08-E270-4D88-B9E3-3344C3426E49}">
      <dgm:prSet custT="1"/>
      <dgm:spPr/>
      <dgm:t>
        <a:bodyPr/>
        <a:lstStyle/>
        <a:p>
          <a:r>
            <a:rPr lang="en-IN" sz="1200" b="1" dirty="0"/>
            <a:t>Solar Energy Fundamentals and Challenges in Indian restructured power sector (International Journal of Scientific and Research Publications, Volume 4, Issue 10, 2014):</a:t>
          </a:r>
          <a:r>
            <a:rPr lang="en-IN" sz="1200" dirty="0"/>
            <a:t> It was observed that </a:t>
          </a:r>
          <a:r>
            <a:rPr lang="en-IN" sz="1200" dirty="0" err="1"/>
            <a:t>inspite</a:t>
          </a:r>
          <a:r>
            <a:rPr lang="en-IN" sz="1200" dirty="0"/>
            <a:t> of a positive side of Solar Power Generation on environment, technical </a:t>
          </a:r>
          <a:r>
            <a:rPr lang="en-IN" sz="1200" dirty="0" err="1"/>
            <a:t>barrierssuch</a:t>
          </a:r>
          <a:r>
            <a:rPr lang="en-IN" sz="1200" dirty="0"/>
            <a:t> as efficiency can not be neglected, which doesn’t allow solar to perform as it can in the Energy generation sector in India.</a:t>
          </a:r>
          <a:endParaRPr lang="en-US" sz="1200" dirty="0"/>
        </a:p>
      </dgm:t>
    </dgm:pt>
    <dgm:pt modelId="{87B7C8D9-D1DC-4538-8730-EF32AAE058BA}" type="parTrans" cxnId="{58CD620C-0098-402C-8887-B14B02A6DAD8}">
      <dgm:prSet/>
      <dgm:spPr/>
      <dgm:t>
        <a:bodyPr/>
        <a:lstStyle/>
        <a:p>
          <a:endParaRPr lang="en-US"/>
        </a:p>
      </dgm:t>
    </dgm:pt>
    <dgm:pt modelId="{F077CFBA-CF14-426B-A46C-A25D489509AB}" type="sibTrans" cxnId="{58CD620C-0098-402C-8887-B14B02A6DAD8}">
      <dgm:prSet/>
      <dgm:spPr/>
      <dgm:t>
        <a:bodyPr/>
        <a:lstStyle/>
        <a:p>
          <a:endParaRPr lang="en-US"/>
        </a:p>
      </dgm:t>
    </dgm:pt>
    <dgm:pt modelId="{E5168079-9CBF-468D-A4BD-23E8ABDB1EDD}">
      <dgm:prSet/>
      <dgm:spPr/>
      <dgm:t>
        <a:bodyPr/>
        <a:lstStyle/>
        <a:p>
          <a:r>
            <a:rPr lang="en-IN" b="1"/>
            <a:t>Solar Photovoltaics Fundamentals, Technologies, and Applications (PHI Learning PVT. LTD, 2015, by Chetan Singh Solanki): </a:t>
          </a:r>
          <a:r>
            <a:rPr lang="en-IN"/>
            <a:t>The author discussed Technologies to fabricate solar cells such as monocrystalline, pollycrystalline, amorphous and the applications of the technology in the real world, explained the pros and cons of the technology and the process of implenting following the guidelines to install a sytem at different levels such as utility, domestic and commercial.</a:t>
          </a:r>
          <a:endParaRPr lang="en-US"/>
        </a:p>
      </dgm:t>
    </dgm:pt>
    <dgm:pt modelId="{73E38526-D219-474D-8589-96B8F9879A00}" type="parTrans" cxnId="{698D8A08-3F02-4E70-9178-4B6FEF7085F9}">
      <dgm:prSet/>
      <dgm:spPr/>
      <dgm:t>
        <a:bodyPr/>
        <a:lstStyle/>
        <a:p>
          <a:endParaRPr lang="en-US"/>
        </a:p>
      </dgm:t>
    </dgm:pt>
    <dgm:pt modelId="{BAB23146-041F-4FAB-9E72-0E0A79EB87A5}" type="sibTrans" cxnId="{698D8A08-3F02-4E70-9178-4B6FEF7085F9}">
      <dgm:prSet/>
      <dgm:spPr/>
      <dgm:t>
        <a:bodyPr/>
        <a:lstStyle/>
        <a:p>
          <a:endParaRPr lang="en-US"/>
        </a:p>
      </dgm:t>
    </dgm:pt>
    <dgm:pt modelId="{131E66C7-BD89-4654-8420-59F03A82142C}" type="pres">
      <dgm:prSet presAssocID="{6A58CE2E-AE13-4A06-871D-458AE563A837}" presName="root" presStyleCnt="0">
        <dgm:presLayoutVars>
          <dgm:dir/>
          <dgm:resizeHandles val="exact"/>
        </dgm:presLayoutVars>
      </dgm:prSet>
      <dgm:spPr/>
    </dgm:pt>
    <dgm:pt modelId="{3E37730A-CBA3-4AD2-A890-547601E66529}" type="pres">
      <dgm:prSet presAssocID="{6A58CE2E-AE13-4A06-871D-458AE563A837}" presName="container" presStyleCnt="0">
        <dgm:presLayoutVars>
          <dgm:dir/>
          <dgm:resizeHandles val="exact"/>
        </dgm:presLayoutVars>
      </dgm:prSet>
      <dgm:spPr/>
    </dgm:pt>
    <dgm:pt modelId="{1E764E23-F492-48E0-8ADC-608F9E19D3E3}" type="pres">
      <dgm:prSet presAssocID="{066E199C-3113-4F12-BCD7-2C40863C5760}" presName="compNode" presStyleCnt="0"/>
      <dgm:spPr/>
    </dgm:pt>
    <dgm:pt modelId="{39D7E1C4-0354-466D-AAB6-134A729E7FF9}" type="pres">
      <dgm:prSet presAssocID="{066E199C-3113-4F12-BCD7-2C40863C5760}" presName="iconBgRect" presStyleLbl="bgShp" presStyleIdx="0" presStyleCnt="4"/>
      <dgm:spPr/>
    </dgm:pt>
    <dgm:pt modelId="{1F2B617D-D0DB-4518-A39E-83F6A2C543B7}" type="pres">
      <dgm:prSet presAssocID="{066E199C-3113-4F12-BCD7-2C40863C57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70CF47F5-D3F1-4D63-A105-C69A1D86AF29}" type="pres">
      <dgm:prSet presAssocID="{066E199C-3113-4F12-BCD7-2C40863C5760}" presName="spaceRect" presStyleCnt="0"/>
      <dgm:spPr/>
    </dgm:pt>
    <dgm:pt modelId="{64AE8883-9AEA-4068-BBE6-7D7847C1F91C}" type="pres">
      <dgm:prSet presAssocID="{066E199C-3113-4F12-BCD7-2C40863C5760}" presName="textRect" presStyleLbl="revTx" presStyleIdx="0" presStyleCnt="4">
        <dgm:presLayoutVars>
          <dgm:chMax val="1"/>
          <dgm:chPref val="1"/>
        </dgm:presLayoutVars>
      </dgm:prSet>
      <dgm:spPr/>
    </dgm:pt>
    <dgm:pt modelId="{6C6D432D-23A7-4541-9D3A-70BF4CFE8BB6}" type="pres">
      <dgm:prSet presAssocID="{6D9EF017-0E80-4DF6-9E18-15DF575FDBB8}" presName="sibTrans" presStyleLbl="sibTrans2D1" presStyleIdx="0" presStyleCnt="0"/>
      <dgm:spPr/>
    </dgm:pt>
    <dgm:pt modelId="{23D32C79-C7A1-49E6-8B43-9CBD03A1F12D}" type="pres">
      <dgm:prSet presAssocID="{397C4E2D-DA05-4B35-9F45-5B4516F5D482}" presName="compNode" presStyleCnt="0"/>
      <dgm:spPr/>
    </dgm:pt>
    <dgm:pt modelId="{7441C60B-1D1D-4A1C-BFA7-8162BDD8C5D7}" type="pres">
      <dgm:prSet presAssocID="{397C4E2D-DA05-4B35-9F45-5B4516F5D482}" presName="iconBgRect" presStyleLbl="bgShp" presStyleIdx="1" presStyleCnt="4"/>
      <dgm:spPr/>
    </dgm:pt>
    <dgm:pt modelId="{A674D379-F2EE-4110-A6A2-65827DDC5F05}" type="pres">
      <dgm:prSet presAssocID="{397C4E2D-DA05-4B35-9F45-5B4516F5D4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mill"/>
        </a:ext>
      </dgm:extLst>
    </dgm:pt>
    <dgm:pt modelId="{968BD68D-64A4-4C03-A82D-D295BE57F3D3}" type="pres">
      <dgm:prSet presAssocID="{397C4E2D-DA05-4B35-9F45-5B4516F5D482}" presName="spaceRect" presStyleCnt="0"/>
      <dgm:spPr/>
    </dgm:pt>
    <dgm:pt modelId="{283F8B57-8BBB-4651-9354-78B1693D0CF1}" type="pres">
      <dgm:prSet presAssocID="{397C4E2D-DA05-4B35-9F45-5B4516F5D482}" presName="textRect" presStyleLbl="revTx" presStyleIdx="1" presStyleCnt="4">
        <dgm:presLayoutVars>
          <dgm:chMax val="1"/>
          <dgm:chPref val="1"/>
        </dgm:presLayoutVars>
      </dgm:prSet>
      <dgm:spPr/>
    </dgm:pt>
    <dgm:pt modelId="{4AE73914-DEA2-4911-91B5-E434361DFA9E}" type="pres">
      <dgm:prSet presAssocID="{0C689935-503D-41C1-9AFC-C7040E6D5698}" presName="sibTrans" presStyleLbl="sibTrans2D1" presStyleIdx="0" presStyleCnt="0"/>
      <dgm:spPr/>
    </dgm:pt>
    <dgm:pt modelId="{CA6C37CF-A3E7-4108-91D2-83095B2099D0}" type="pres">
      <dgm:prSet presAssocID="{EF82FC08-E270-4D88-B9E3-3344C3426E49}" presName="compNode" presStyleCnt="0"/>
      <dgm:spPr/>
    </dgm:pt>
    <dgm:pt modelId="{B0243098-65DC-448A-A075-4057721764C1}" type="pres">
      <dgm:prSet presAssocID="{EF82FC08-E270-4D88-B9E3-3344C3426E49}" presName="iconBgRect" presStyleLbl="bgShp" presStyleIdx="2" presStyleCnt="4"/>
      <dgm:spPr/>
    </dgm:pt>
    <dgm:pt modelId="{24F98951-B455-4AF4-9931-561876C32324}" type="pres">
      <dgm:prSet presAssocID="{EF82FC08-E270-4D88-B9E3-3344C3426E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FFEA6E5D-6222-41CF-A732-22E75EFF1DD5}" type="pres">
      <dgm:prSet presAssocID="{EF82FC08-E270-4D88-B9E3-3344C3426E49}" presName="spaceRect" presStyleCnt="0"/>
      <dgm:spPr/>
    </dgm:pt>
    <dgm:pt modelId="{3728664D-3DB7-4F54-9E39-B02C095DBE77}" type="pres">
      <dgm:prSet presAssocID="{EF82FC08-E270-4D88-B9E3-3344C3426E49}" presName="textRect" presStyleLbl="revTx" presStyleIdx="2" presStyleCnt="4">
        <dgm:presLayoutVars>
          <dgm:chMax val="1"/>
          <dgm:chPref val="1"/>
        </dgm:presLayoutVars>
      </dgm:prSet>
      <dgm:spPr/>
    </dgm:pt>
    <dgm:pt modelId="{0786A5FB-BDBD-40C6-9E85-B4BD2CE20CA8}" type="pres">
      <dgm:prSet presAssocID="{F077CFBA-CF14-426B-A46C-A25D489509AB}" presName="sibTrans" presStyleLbl="sibTrans2D1" presStyleIdx="0" presStyleCnt="0"/>
      <dgm:spPr/>
    </dgm:pt>
    <dgm:pt modelId="{9DA28603-DAA2-41E1-A824-153493ECBB5D}" type="pres">
      <dgm:prSet presAssocID="{E5168079-9CBF-468D-A4BD-23E8ABDB1EDD}" presName="compNode" presStyleCnt="0"/>
      <dgm:spPr/>
    </dgm:pt>
    <dgm:pt modelId="{E1D6AAC8-BA8A-477D-B79A-D6E7094F6E3F}" type="pres">
      <dgm:prSet presAssocID="{E5168079-9CBF-468D-A4BD-23E8ABDB1EDD}" presName="iconBgRect" presStyleLbl="bgShp" presStyleIdx="3" presStyleCnt="4"/>
      <dgm:spPr/>
    </dgm:pt>
    <dgm:pt modelId="{F7EDBDB6-A953-46C4-9731-86166D6C63A6}" type="pres">
      <dgm:prSet presAssocID="{E5168079-9CBF-468D-A4BD-23E8ABDB1E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E24FAAF7-AC45-490E-9904-BD8DA04E928C}" type="pres">
      <dgm:prSet presAssocID="{E5168079-9CBF-468D-A4BD-23E8ABDB1EDD}" presName="spaceRect" presStyleCnt="0"/>
      <dgm:spPr/>
    </dgm:pt>
    <dgm:pt modelId="{9E96F904-FC2C-411B-80AC-C2BA759DCF55}" type="pres">
      <dgm:prSet presAssocID="{E5168079-9CBF-468D-A4BD-23E8ABDB1EDD}" presName="textRect" presStyleLbl="revTx" presStyleIdx="3" presStyleCnt="4">
        <dgm:presLayoutVars>
          <dgm:chMax val="1"/>
          <dgm:chPref val="1"/>
        </dgm:presLayoutVars>
      </dgm:prSet>
      <dgm:spPr/>
    </dgm:pt>
  </dgm:ptLst>
  <dgm:cxnLst>
    <dgm:cxn modelId="{C33A6308-A865-438C-9E44-DE35B36CF9F5}" type="presOf" srcId="{0C689935-503D-41C1-9AFC-C7040E6D5698}" destId="{4AE73914-DEA2-4911-91B5-E434361DFA9E}" srcOrd="0" destOrd="0" presId="urn:microsoft.com/office/officeart/2018/2/layout/IconCircleList"/>
    <dgm:cxn modelId="{698D8A08-3F02-4E70-9178-4B6FEF7085F9}" srcId="{6A58CE2E-AE13-4A06-871D-458AE563A837}" destId="{E5168079-9CBF-468D-A4BD-23E8ABDB1EDD}" srcOrd="3" destOrd="0" parTransId="{73E38526-D219-474D-8589-96B8F9879A00}" sibTransId="{BAB23146-041F-4FAB-9E72-0E0A79EB87A5}"/>
    <dgm:cxn modelId="{58CD620C-0098-402C-8887-B14B02A6DAD8}" srcId="{6A58CE2E-AE13-4A06-871D-458AE563A837}" destId="{EF82FC08-E270-4D88-B9E3-3344C3426E49}" srcOrd="2" destOrd="0" parTransId="{87B7C8D9-D1DC-4538-8730-EF32AAE058BA}" sibTransId="{F077CFBA-CF14-426B-A46C-A25D489509AB}"/>
    <dgm:cxn modelId="{7DB87B25-9FC6-46AB-AC7D-5D4EDC687A4E}" type="presOf" srcId="{F077CFBA-CF14-426B-A46C-A25D489509AB}" destId="{0786A5FB-BDBD-40C6-9E85-B4BD2CE20CA8}" srcOrd="0" destOrd="0" presId="urn:microsoft.com/office/officeart/2018/2/layout/IconCircleList"/>
    <dgm:cxn modelId="{A9BDC032-13CE-46B3-B947-06B55FFC9EFB}" type="presOf" srcId="{6D9EF017-0E80-4DF6-9E18-15DF575FDBB8}" destId="{6C6D432D-23A7-4541-9D3A-70BF4CFE8BB6}" srcOrd="0" destOrd="0" presId="urn:microsoft.com/office/officeart/2018/2/layout/IconCircleList"/>
    <dgm:cxn modelId="{ADC3C76B-84FE-460D-BB7F-373B8C4E8DF7}" srcId="{6A58CE2E-AE13-4A06-871D-458AE563A837}" destId="{397C4E2D-DA05-4B35-9F45-5B4516F5D482}" srcOrd="1" destOrd="0" parTransId="{1DB406E3-2536-4109-BE70-4C6716C09468}" sibTransId="{0C689935-503D-41C1-9AFC-C7040E6D5698}"/>
    <dgm:cxn modelId="{959CCE4D-22C8-4369-92B0-0CD56D33D93F}" type="presOf" srcId="{397C4E2D-DA05-4B35-9F45-5B4516F5D482}" destId="{283F8B57-8BBB-4651-9354-78B1693D0CF1}" srcOrd="0" destOrd="0" presId="urn:microsoft.com/office/officeart/2018/2/layout/IconCircleList"/>
    <dgm:cxn modelId="{2946264F-30AF-41A4-A585-2A968EA6197D}" type="presOf" srcId="{EF82FC08-E270-4D88-B9E3-3344C3426E49}" destId="{3728664D-3DB7-4F54-9E39-B02C095DBE77}" srcOrd="0" destOrd="0" presId="urn:microsoft.com/office/officeart/2018/2/layout/IconCircleList"/>
    <dgm:cxn modelId="{F284567F-9D0E-4ED0-B994-B163B4F2E877}" type="presOf" srcId="{066E199C-3113-4F12-BCD7-2C40863C5760}" destId="{64AE8883-9AEA-4068-BBE6-7D7847C1F91C}" srcOrd="0" destOrd="0" presId="urn:microsoft.com/office/officeart/2018/2/layout/IconCircleList"/>
    <dgm:cxn modelId="{46BBE58E-8EF4-433A-81B3-B8C24F569032}" type="presOf" srcId="{6A58CE2E-AE13-4A06-871D-458AE563A837}" destId="{131E66C7-BD89-4654-8420-59F03A82142C}" srcOrd="0" destOrd="0" presId="urn:microsoft.com/office/officeart/2018/2/layout/IconCircleList"/>
    <dgm:cxn modelId="{FC9C72C9-E098-402D-AA06-704C1AE6F701}" srcId="{6A58CE2E-AE13-4A06-871D-458AE563A837}" destId="{066E199C-3113-4F12-BCD7-2C40863C5760}" srcOrd="0" destOrd="0" parTransId="{CE0EF615-1447-4C52-AECA-DADAB8E22A38}" sibTransId="{6D9EF017-0E80-4DF6-9E18-15DF575FDBB8}"/>
    <dgm:cxn modelId="{40FCA0D1-8FE0-46FD-A950-C63470F79365}" type="presOf" srcId="{E5168079-9CBF-468D-A4BD-23E8ABDB1EDD}" destId="{9E96F904-FC2C-411B-80AC-C2BA759DCF55}" srcOrd="0" destOrd="0" presId="urn:microsoft.com/office/officeart/2018/2/layout/IconCircleList"/>
    <dgm:cxn modelId="{A0136E72-4110-4B61-AD0D-7B82B8EA0E91}" type="presParOf" srcId="{131E66C7-BD89-4654-8420-59F03A82142C}" destId="{3E37730A-CBA3-4AD2-A890-547601E66529}" srcOrd="0" destOrd="0" presId="urn:microsoft.com/office/officeart/2018/2/layout/IconCircleList"/>
    <dgm:cxn modelId="{2866B91D-4C9C-42A2-A66B-7E773EA183A6}" type="presParOf" srcId="{3E37730A-CBA3-4AD2-A890-547601E66529}" destId="{1E764E23-F492-48E0-8ADC-608F9E19D3E3}" srcOrd="0" destOrd="0" presId="urn:microsoft.com/office/officeart/2018/2/layout/IconCircleList"/>
    <dgm:cxn modelId="{836D83BD-A07B-428D-A9E0-7D25B2B9B5CC}" type="presParOf" srcId="{1E764E23-F492-48E0-8ADC-608F9E19D3E3}" destId="{39D7E1C4-0354-466D-AAB6-134A729E7FF9}" srcOrd="0" destOrd="0" presId="urn:microsoft.com/office/officeart/2018/2/layout/IconCircleList"/>
    <dgm:cxn modelId="{AEFA5AD0-D318-42AC-BD41-CD239EFF1287}" type="presParOf" srcId="{1E764E23-F492-48E0-8ADC-608F9E19D3E3}" destId="{1F2B617D-D0DB-4518-A39E-83F6A2C543B7}" srcOrd="1" destOrd="0" presId="urn:microsoft.com/office/officeart/2018/2/layout/IconCircleList"/>
    <dgm:cxn modelId="{322AFC63-1D26-4C93-9D7E-E987DC8B2D02}" type="presParOf" srcId="{1E764E23-F492-48E0-8ADC-608F9E19D3E3}" destId="{70CF47F5-D3F1-4D63-A105-C69A1D86AF29}" srcOrd="2" destOrd="0" presId="urn:microsoft.com/office/officeart/2018/2/layout/IconCircleList"/>
    <dgm:cxn modelId="{54578B96-D748-45F3-B33A-2729CECF1805}" type="presParOf" srcId="{1E764E23-F492-48E0-8ADC-608F9E19D3E3}" destId="{64AE8883-9AEA-4068-BBE6-7D7847C1F91C}" srcOrd="3" destOrd="0" presId="urn:microsoft.com/office/officeart/2018/2/layout/IconCircleList"/>
    <dgm:cxn modelId="{36AEC66B-2972-4C82-A0C5-FC04EE132370}" type="presParOf" srcId="{3E37730A-CBA3-4AD2-A890-547601E66529}" destId="{6C6D432D-23A7-4541-9D3A-70BF4CFE8BB6}" srcOrd="1" destOrd="0" presId="urn:microsoft.com/office/officeart/2018/2/layout/IconCircleList"/>
    <dgm:cxn modelId="{47D4225E-617D-4B0A-9E4B-281C7A723BF0}" type="presParOf" srcId="{3E37730A-CBA3-4AD2-A890-547601E66529}" destId="{23D32C79-C7A1-49E6-8B43-9CBD03A1F12D}" srcOrd="2" destOrd="0" presId="urn:microsoft.com/office/officeart/2018/2/layout/IconCircleList"/>
    <dgm:cxn modelId="{CBF6DF9F-AFB7-4096-A42E-2122972B26B2}" type="presParOf" srcId="{23D32C79-C7A1-49E6-8B43-9CBD03A1F12D}" destId="{7441C60B-1D1D-4A1C-BFA7-8162BDD8C5D7}" srcOrd="0" destOrd="0" presId="urn:microsoft.com/office/officeart/2018/2/layout/IconCircleList"/>
    <dgm:cxn modelId="{CBDA2076-D835-45AF-894C-7DC3E628F705}" type="presParOf" srcId="{23D32C79-C7A1-49E6-8B43-9CBD03A1F12D}" destId="{A674D379-F2EE-4110-A6A2-65827DDC5F05}" srcOrd="1" destOrd="0" presId="urn:microsoft.com/office/officeart/2018/2/layout/IconCircleList"/>
    <dgm:cxn modelId="{BD08304C-CB07-4645-AC6F-14A4DC5E870D}" type="presParOf" srcId="{23D32C79-C7A1-49E6-8B43-9CBD03A1F12D}" destId="{968BD68D-64A4-4C03-A82D-D295BE57F3D3}" srcOrd="2" destOrd="0" presId="urn:microsoft.com/office/officeart/2018/2/layout/IconCircleList"/>
    <dgm:cxn modelId="{66CBEC90-FC98-415C-B975-082EA5AEFAA4}" type="presParOf" srcId="{23D32C79-C7A1-49E6-8B43-9CBD03A1F12D}" destId="{283F8B57-8BBB-4651-9354-78B1693D0CF1}" srcOrd="3" destOrd="0" presId="urn:microsoft.com/office/officeart/2018/2/layout/IconCircleList"/>
    <dgm:cxn modelId="{998D2531-2840-4B1B-AEDC-8B09260C131A}" type="presParOf" srcId="{3E37730A-CBA3-4AD2-A890-547601E66529}" destId="{4AE73914-DEA2-4911-91B5-E434361DFA9E}" srcOrd="3" destOrd="0" presId="urn:microsoft.com/office/officeart/2018/2/layout/IconCircleList"/>
    <dgm:cxn modelId="{3C1AC61F-8226-4087-90AF-7C964B87DE75}" type="presParOf" srcId="{3E37730A-CBA3-4AD2-A890-547601E66529}" destId="{CA6C37CF-A3E7-4108-91D2-83095B2099D0}" srcOrd="4" destOrd="0" presId="urn:microsoft.com/office/officeart/2018/2/layout/IconCircleList"/>
    <dgm:cxn modelId="{FDC4A714-0052-4CE2-BF6B-36A769E1E164}" type="presParOf" srcId="{CA6C37CF-A3E7-4108-91D2-83095B2099D0}" destId="{B0243098-65DC-448A-A075-4057721764C1}" srcOrd="0" destOrd="0" presId="urn:microsoft.com/office/officeart/2018/2/layout/IconCircleList"/>
    <dgm:cxn modelId="{5BF6689B-5FC1-42FF-9A0E-953A92871FB5}" type="presParOf" srcId="{CA6C37CF-A3E7-4108-91D2-83095B2099D0}" destId="{24F98951-B455-4AF4-9931-561876C32324}" srcOrd="1" destOrd="0" presId="urn:microsoft.com/office/officeart/2018/2/layout/IconCircleList"/>
    <dgm:cxn modelId="{4A7D5CFC-49B2-40CC-A455-61D0B95BB9B6}" type="presParOf" srcId="{CA6C37CF-A3E7-4108-91D2-83095B2099D0}" destId="{FFEA6E5D-6222-41CF-A732-22E75EFF1DD5}" srcOrd="2" destOrd="0" presId="urn:microsoft.com/office/officeart/2018/2/layout/IconCircleList"/>
    <dgm:cxn modelId="{0988C732-8E99-4A57-A2BA-78D9BB434865}" type="presParOf" srcId="{CA6C37CF-A3E7-4108-91D2-83095B2099D0}" destId="{3728664D-3DB7-4F54-9E39-B02C095DBE77}" srcOrd="3" destOrd="0" presId="urn:microsoft.com/office/officeart/2018/2/layout/IconCircleList"/>
    <dgm:cxn modelId="{88FA83AF-9A32-40DF-B3B0-552224C1FD7B}" type="presParOf" srcId="{3E37730A-CBA3-4AD2-A890-547601E66529}" destId="{0786A5FB-BDBD-40C6-9E85-B4BD2CE20CA8}" srcOrd="5" destOrd="0" presId="urn:microsoft.com/office/officeart/2018/2/layout/IconCircleList"/>
    <dgm:cxn modelId="{35E4FE61-EDF0-4C30-B58B-BB2F16A15CAA}" type="presParOf" srcId="{3E37730A-CBA3-4AD2-A890-547601E66529}" destId="{9DA28603-DAA2-41E1-A824-153493ECBB5D}" srcOrd="6" destOrd="0" presId="urn:microsoft.com/office/officeart/2018/2/layout/IconCircleList"/>
    <dgm:cxn modelId="{9F6B84CA-0963-4E8A-B288-09F54D8A5DF8}" type="presParOf" srcId="{9DA28603-DAA2-41E1-A824-153493ECBB5D}" destId="{E1D6AAC8-BA8A-477D-B79A-D6E7094F6E3F}" srcOrd="0" destOrd="0" presId="urn:microsoft.com/office/officeart/2018/2/layout/IconCircleList"/>
    <dgm:cxn modelId="{2A323F41-C16B-443C-8849-320C44A56CA1}" type="presParOf" srcId="{9DA28603-DAA2-41E1-A824-153493ECBB5D}" destId="{F7EDBDB6-A953-46C4-9731-86166D6C63A6}" srcOrd="1" destOrd="0" presId="urn:microsoft.com/office/officeart/2018/2/layout/IconCircleList"/>
    <dgm:cxn modelId="{F5A4176F-7A9E-4CF5-BF2B-B125876485C9}" type="presParOf" srcId="{9DA28603-DAA2-41E1-A824-153493ECBB5D}" destId="{E24FAAF7-AC45-490E-9904-BD8DA04E928C}" srcOrd="2" destOrd="0" presId="urn:microsoft.com/office/officeart/2018/2/layout/IconCircleList"/>
    <dgm:cxn modelId="{A5DC0FA9-8747-41FE-8513-178DC1F1F8BB}" type="presParOf" srcId="{9DA28603-DAA2-41E1-A824-153493ECBB5D}" destId="{9E96F904-FC2C-411B-80AC-C2BA759DCF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DFF5DA-DC5D-4FD9-AFD1-47A59C5417E6}" type="doc">
      <dgm:prSet loTypeId="urn:microsoft.com/office/officeart/2005/8/layout/hierarchy1" loCatId="hierarchy" qsTypeId="urn:microsoft.com/office/officeart/2005/8/quickstyle/simple4" qsCatId="simple" csTypeId="urn:microsoft.com/office/officeart/2005/8/colors/accent4_2" csCatId="accent4"/>
      <dgm:spPr/>
      <dgm:t>
        <a:bodyPr/>
        <a:lstStyle/>
        <a:p>
          <a:endParaRPr lang="en-US"/>
        </a:p>
      </dgm:t>
    </dgm:pt>
    <dgm:pt modelId="{E4480972-1416-441C-A5F8-AA7C9F163C87}">
      <dgm:prSet/>
      <dgm:spPr/>
      <dgm:t>
        <a:bodyPr/>
        <a:lstStyle/>
        <a:p>
          <a:r>
            <a:rPr lang="en-US" dirty="0"/>
            <a:t>The respondents were asked if they were a residential consumer of electricity, all the respondents agreed to that</a:t>
          </a:r>
        </a:p>
      </dgm:t>
    </dgm:pt>
    <dgm:pt modelId="{FEC8E415-959C-4209-A64D-3109B88642B1}" type="parTrans" cxnId="{B8B18983-BB6B-42A0-9C02-DE911911163B}">
      <dgm:prSet/>
      <dgm:spPr/>
      <dgm:t>
        <a:bodyPr/>
        <a:lstStyle/>
        <a:p>
          <a:endParaRPr lang="en-US"/>
        </a:p>
      </dgm:t>
    </dgm:pt>
    <dgm:pt modelId="{73E73CA3-41DC-4C69-A80B-2E0D0CB16A1A}" type="sibTrans" cxnId="{B8B18983-BB6B-42A0-9C02-DE911911163B}">
      <dgm:prSet phldrT="1" phldr="0"/>
      <dgm:spPr/>
      <dgm:t>
        <a:bodyPr/>
        <a:lstStyle/>
        <a:p>
          <a:endParaRPr lang="en-US"/>
        </a:p>
      </dgm:t>
    </dgm:pt>
    <dgm:pt modelId="{E7CC9CBA-ECE3-45FA-8474-0A6D20CADF16}">
      <dgm:prSet/>
      <dgm:spPr/>
      <dgm:t>
        <a:bodyPr/>
        <a:lstStyle/>
        <a:p>
          <a:r>
            <a:rPr lang="en-US" dirty="0"/>
            <a:t>The respondents were asked that if they are aware of an alternative source other than a grid such as solar, about 97.6% were already aware however 2.4% were not.</a:t>
          </a:r>
        </a:p>
      </dgm:t>
    </dgm:pt>
    <dgm:pt modelId="{CF0B47F9-3E3C-46D3-8FC3-B1D79E492790}" type="parTrans" cxnId="{055D6ADC-AD75-4DCC-B874-219882C28765}">
      <dgm:prSet/>
      <dgm:spPr/>
      <dgm:t>
        <a:bodyPr/>
        <a:lstStyle/>
        <a:p>
          <a:endParaRPr lang="en-US"/>
        </a:p>
      </dgm:t>
    </dgm:pt>
    <dgm:pt modelId="{B042D146-9D93-4CFD-9F35-032E1BAB7722}" type="sibTrans" cxnId="{055D6ADC-AD75-4DCC-B874-219882C28765}">
      <dgm:prSet phldrT="2" phldr="0"/>
      <dgm:spPr/>
      <dgm:t>
        <a:bodyPr/>
        <a:lstStyle/>
        <a:p>
          <a:endParaRPr lang="en-US"/>
        </a:p>
      </dgm:t>
    </dgm:pt>
    <dgm:pt modelId="{640FA6C3-5EAD-4374-9F5D-7E5DB47CCB88}" type="pres">
      <dgm:prSet presAssocID="{F7DFF5DA-DC5D-4FD9-AFD1-47A59C5417E6}" presName="hierChild1" presStyleCnt="0">
        <dgm:presLayoutVars>
          <dgm:chPref val="1"/>
          <dgm:dir/>
          <dgm:animOne val="branch"/>
          <dgm:animLvl val="lvl"/>
          <dgm:resizeHandles/>
        </dgm:presLayoutVars>
      </dgm:prSet>
      <dgm:spPr/>
    </dgm:pt>
    <dgm:pt modelId="{41630DF3-1FB8-4675-AAD4-68C878C61B4F}" type="pres">
      <dgm:prSet presAssocID="{E4480972-1416-441C-A5F8-AA7C9F163C87}" presName="hierRoot1" presStyleCnt="0"/>
      <dgm:spPr/>
    </dgm:pt>
    <dgm:pt modelId="{2C587CEC-1D71-4263-923F-BCF4666902C9}" type="pres">
      <dgm:prSet presAssocID="{E4480972-1416-441C-A5F8-AA7C9F163C87}" presName="composite" presStyleCnt="0"/>
      <dgm:spPr/>
    </dgm:pt>
    <dgm:pt modelId="{A45BC4AF-C8ED-4E5F-9633-CBDE388120C0}" type="pres">
      <dgm:prSet presAssocID="{E4480972-1416-441C-A5F8-AA7C9F163C87}" presName="background" presStyleLbl="node0" presStyleIdx="0" presStyleCnt="2"/>
      <dgm:spPr/>
    </dgm:pt>
    <dgm:pt modelId="{E837EAA7-7CAF-425D-882D-CF21EF9F2305}" type="pres">
      <dgm:prSet presAssocID="{E4480972-1416-441C-A5F8-AA7C9F163C87}" presName="text" presStyleLbl="fgAcc0" presStyleIdx="0" presStyleCnt="2">
        <dgm:presLayoutVars>
          <dgm:chPref val="3"/>
        </dgm:presLayoutVars>
      </dgm:prSet>
      <dgm:spPr/>
    </dgm:pt>
    <dgm:pt modelId="{150A18E5-7B08-46DC-BB23-9068EADCDC38}" type="pres">
      <dgm:prSet presAssocID="{E4480972-1416-441C-A5F8-AA7C9F163C87}" presName="hierChild2" presStyleCnt="0"/>
      <dgm:spPr/>
    </dgm:pt>
    <dgm:pt modelId="{81BF8BD3-4103-4054-A034-DEC196640E90}" type="pres">
      <dgm:prSet presAssocID="{E7CC9CBA-ECE3-45FA-8474-0A6D20CADF16}" presName="hierRoot1" presStyleCnt="0"/>
      <dgm:spPr/>
    </dgm:pt>
    <dgm:pt modelId="{2CE7C112-99EA-4435-92F7-84D7181EF9F2}" type="pres">
      <dgm:prSet presAssocID="{E7CC9CBA-ECE3-45FA-8474-0A6D20CADF16}" presName="composite" presStyleCnt="0"/>
      <dgm:spPr/>
    </dgm:pt>
    <dgm:pt modelId="{F17284C6-C849-4DF0-8927-BFFD8A66B2BC}" type="pres">
      <dgm:prSet presAssocID="{E7CC9CBA-ECE3-45FA-8474-0A6D20CADF16}" presName="background" presStyleLbl="node0" presStyleIdx="1" presStyleCnt="2"/>
      <dgm:spPr/>
    </dgm:pt>
    <dgm:pt modelId="{762314CB-5383-44D8-8E39-5B0B3B229DA3}" type="pres">
      <dgm:prSet presAssocID="{E7CC9CBA-ECE3-45FA-8474-0A6D20CADF16}" presName="text" presStyleLbl="fgAcc0" presStyleIdx="1" presStyleCnt="2">
        <dgm:presLayoutVars>
          <dgm:chPref val="3"/>
        </dgm:presLayoutVars>
      </dgm:prSet>
      <dgm:spPr/>
    </dgm:pt>
    <dgm:pt modelId="{6F710AF5-42AA-4975-8CE8-8398C5921A24}" type="pres">
      <dgm:prSet presAssocID="{E7CC9CBA-ECE3-45FA-8474-0A6D20CADF16}" presName="hierChild2" presStyleCnt="0"/>
      <dgm:spPr/>
    </dgm:pt>
  </dgm:ptLst>
  <dgm:cxnLst>
    <dgm:cxn modelId="{EF20062F-5AE3-4C68-91E2-F37BFCC62343}" type="presOf" srcId="{E4480972-1416-441C-A5F8-AA7C9F163C87}" destId="{E837EAA7-7CAF-425D-882D-CF21EF9F2305}" srcOrd="0" destOrd="0" presId="urn:microsoft.com/office/officeart/2005/8/layout/hierarchy1"/>
    <dgm:cxn modelId="{05140336-C3E3-45E3-8A7F-FE1EF3D58583}" type="presOf" srcId="{F7DFF5DA-DC5D-4FD9-AFD1-47A59C5417E6}" destId="{640FA6C3-5EAD-4374-9F5D-7E5DB47CCB88}" srcOrd="0" destOrd="0" presId="urn:microsoft.com/office/officeart/2005/8/layout/hierarchy1"/>
    <dgm:cxn modelId="{B8B18983-BB6B-42A0-9C02-DE911911163B}" srcId="{F7DFF5DA-DC5D-4FD9-AFD1-47A59C5417E6}" destId="{E4480972-1416-441C-A5F8-AA7C9F163C87}" srcOrd="0" destOrd="0" parTransId="{FEC8E415-959C-4209-A64D-3109B88642B1}" sibTransId="{73E73CA3-41DC-4C69-A80B-2E0D0CB16A1A}"/>
    <dgm:cxn modelId="{FAA42CB7-3895-4BD1-A8EA-1EAC6B1F301A}" type="presOf" srcId="{E7CC9CBA-ECE3-45FA-8474-0A6D20CADF16}" destId="{762314CB-5383-44D8-8E39-5B0B3B229DA3}" srcOrd="0" destOrd="0" presId="urn:microsoft.com/office/officeart/2005/8/layout/hierarchy1"/>
    <dgm:cxn modelId="{055D6ADC-AD75-4DCC-B874-219882C28765}" srcId="{F7DFF5DA-DC5D-4FD9-AFD1-47A59C5417E6}" destId="{E7CC9CBA-ECE3-45FA-8474-0A6D20CADF16}" srcOrd="1" destOrd="0" parTransId="{CF0B47F9-3E3C-46D3-8FC3-B1D79E492790}" sibTransId="{B042D146-9D93-4CFD-9F35-032E1BAB7722}"/>
    <dgm:cxn modelId="{F0F0ECCD-65A7-4887-9B8B-529AF5665915}" type="presParOf" srcId="{640FA6C3-5EAD-4374-9F5D-7E5DB47CCB88}" destId="{41630DF3-1FB8-4675-AAD4-68C878C61B4F}" srcOrd="0" destOrd="0" presId="urn:microsoft.com/office/officeart/2005/8/layout/hierarchy1"/>
    <dgm:cxn modelId="{FC4DC376-D45A-4040-9B44-59375967143C}" type="presParOf" srcId="{41630DF3-1FB8-4675-AAD4-68C878C61B4F}" destId="{2C587CEC-1D71-4263-923F-BCF4666902C9}" srcOrd="0" destOrd="0" presId="urn:microsoft.com/office/officeart/2005/8/layout/hierarchy1"/>
    <dgm:cxn modelId="{3BCCACB7-78E9-4B42-8911-D8C39C55FAD7}" type="presParOf" srcId="{2C587CEC-1D71-4263-923F-BCF4666902C9}" destId="{A45BC4AF-C8ED-4E5F-9633-CBDE388120C0}" srcOrd="0" destOrd="0" presId="urn:microsoft.com/office/officeart/2005/8/layout/hierarchy1"/>
    <dgm:cxn modelId="{86188B13-1722-4364-ACF6-C16AC44C9AD9}" type="presParOf" srcId="{2C587CEC-1D71-4263-923F-BCF4666902C9}" destId="{E837EAA7-7CAF-425D-882D-CF21EF9F2305}" srcOrd="1" destOrd="0" presId="urn:microsoft.com/office/officeart/2005/8/layout/hierarchy1"/>
    <dgm:cxn modelId="{44E596C5-70F5-4D75-8754-609F610E955E}" type="presParOf" srcId="{41630DF3-1FB8-4675-AAD4-68C878C61B4F}" destId="{150A18E5-7B08-46DC-BB23-9068EADCDC38}" srcOrd="1" destOrd="0" presId="urn:microsoft.com/office/officeart/2005/8/layout/hierarchy1"/>
    <dgm:cxn modelId="{8EC3256E-5355-4910-BB70-AC28B24BA9F4}" type="presParOf" srcId="{640FA6C3-5EAD-4374-9F5D-7E5DB47CCB88}" destId="{81BF8BD3-4103-4054-A034-DEC196640E90}" srcOrd="1" destOrd="0" presId="urn:microsoft.com/office/officeart/2005/8/layout/hierarchy1"/>
    <dgm:cxn modelId="{0DAE165A-EA9C-4D68-BD83-641CAF1889D3}" type="presParOf" srcId="{81BF8BD3-4103-4054-A034-DEC196640E90}" destId="{2CE7C112-99EA-4435-92F7-84D7181EF9F2}" srcOrd="0" destOrd="0" presId="urn:microsoft.com/office/officeart/2005/8/layout/hierarchy1"/>
    <dgm:cxn modelId="{A5244D2D-EEEB-4532-AB0C-76650BB72B81}" type="presParOf" srcId="{2CE7C112-99EA-4435-92F7-84D7181EF9F2}" destId="{F17284C6-C849-4DF0-8927-BFFD8A66B2BC}" srcOrd="0" destOrd="0" presId="urn:microsoft.com/office/officeart/2005/8/layout/hierarchy1"/>
    <dgm:cxn modelId="{79A2765F-8D5E-4BCA-9BDC-50DE5CEE8853}" type="presParOf" srcId="{2CE7C112-99EA-4435-92F7-84D7181EF9F2}" destId="{762314CB-5383-44D8-8E39-5B0B3B229DA3}" srcOrd="1" destOrd="0" presId="urn:microsoft.com/office/officeart/2005/8/layout/hierarchy1"/>
    <dgm:cxn modelId="{DA931BD2-8199-401F-B1DE-189C7A22F4B5}" type="presParOf" srcId="{81BF8BD3-4103-4054-A034-DEC196640E90}" destId="{6F710AF5-42AA-4975-8CE8-8398C5921A2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51A452-BCE3-4430-AE00-527AF56F486E}" type="doc">
      <dgm:prSet loTypeId="urn:microsoft.com/office/officeart/2005/8/layout/hierarchy1" loCatId="hierarchy" qsTypeId="urn:microsoft.com/office/officeart/2005/8/quickstyle/simple4" qsCatId="simple" csTypeId="urn:microsoft.com/office/officeart/2005/8/colors/accent5_2" csCatId="accent5"/>
      <dgm:spPr/>
      <dgm:t>
        <a:bodyPr/>
        <a:lstStyle/>
        <a:p>
          <a:endParaRPr lang="en-US"/>
        </a:p>
      </dgm:t>
    </dgm:pt>
    <dgm:pt modelId="{FC9129A7-5EC1-45A1-9EB1-5506E8067997}">
      <dgm:prSet/>
      <dgm:spPr/>
      <dgm:t>
        <a:bodyPr/>
        <a:lstStyle/>
        <a:p>
          <a:r>
            <a:rPr lang="en-US"/>
            <a:t>The respondents were asked about do they think, that they can shift to solar energy at the household level to meet the energy demand partially or completely. 64.7% agreed that they can, 31.8% responded that they needed more information, however, 3.5% disagreed that they don’t think so.</a:t>
          </a:r>
        </a:p>
      </dgm:t>
    </dgm:pt>
    <dgm:pt modelId="{E4A83363-2FA5-48B6-A30A-E51DE760B55B}" type="parTrans" cxnId="{D648470A-A184-47DE-95E7-2BDB86BD09B2}">
      <dgm:prSet/>
      <dgm:spPr/>
      <dgm:t>
        <a:bodyPr/>
        <a:lstStyle/>
        <a:p>
          <a:endParaRPr lang="en-US"/>
        </a:p>
      </dgm:t>
    </dgm:pt>
    <dgm:pt modelId="{321005AD-8EA4-4B0B-9CB3-19C6A07994AD}" type="sibTrans" cxnId="{D648470A-A184-47DE-95E7-2BDB86BD09B2}">
      <dgm:prSet/>
      <dgm:spPr/>
      <dgm:t>
        <a:bodyPr/>
        <a:lstStyle/>
        <a:p>
          <a:endParaRPr lang="en-US"/>
        </a:p>
      </dgm:t>
    </dgm:pt>
    <dgm:pt modelId="{D8C74F2D-6E5D-484B-87FF-07A8485C61DF}">
      <dgm:prSet/>
      <dgm:spPr/>
      <dgm:t>
        <a:bodyPr/>
        <a:lstStyle/>
        <a:p>
          <a:r>
            <a:rPr lang="en-US"/>
            <a:t>The respondents were asked do they have a solar power system installed at their home, 80% disagreed and 20% agreed that they do have a solar power system at their place.</a:t>
          </a:r>
        </a:p>
      </dgm:t>
    </dgm:pt>
    <dgm:pt modelId="{B245232F-B10D-46AD-B784-E527F9365A5E}" type="parTrans" cxnId="{2E085908-2C72-4E95-842B-A1F2BD6B8954}">
      <dgm:prSet/>
      <dgm:spPr/>
      <dgm:t>
        <a:bodyPr/>
        <a:lstStyle/>
        <a:p>
          <a:endParaRPr lang="en-US"/>
        </a:p>
      </dgm:t>
    </dgm:pt>
    <dgm:pt modelId="{85482150-1941-4053-8334-6F41000A1D01}" type="sibTrans" cxnId="{2E085908-2C72-4E95-842B-A1F2BD6B8954}">
      <dgm:prSet/>
      <dgm:spPr/>
      <dgm:t>
        <a:bodyPr/>
        <a:lstStyle/>
        <a:p>
          <a:endParaRPr lang="en-US"/>
        </a:p>
      </dgm:t>
    </dgm:pt>
    <dgm:pt modelId="{4A6B2925-59C5-4560-9B92-9ACBEF6B2250}" type="pres">
      <dgm:prSet presAssocID="{7451A452-BCE3-4430-AE00-527AF56F486E}" presName="hierChild1" presStyleCnt="0">
        <dgm:presLayoutVars>
          <dgm:chPref val="1"/>
          <dgm:dir/>
          <dgm:animOne val="branch"/>
          <dgm:animLvl val="lvl"/>
          <dgm:resizeHandles/>
        </dgm:presLayoutVars>
      </dgm:prSet>
      <dgm:spPr/>
    </dgm:pt>
    <dgm:pt modelId="{F83FD235-8234-4945-AC07-B2E5E94A4268}" type="pres">
      <dgm:prSet presAssocID="{FC9129A7-5EC1-45A1-9EB1-5506E8067997}" presName="hierRoot1" presStyleCnt="0"/>
      <dgm:spPr/>
    </dgm:pt>
    <dgm:pt modelId="{DD853CEC-8260-4FAB-BCD2-7F106CAE6D2B}" type="pres">
      <dgm:prSet presAssocID="{FC9129A7-5EC1-45A1-9EB1-5506E8067997}" presName="composite" presStyleCnt="0"/>
      <dgm:spPr/>
    </dgm:pt>
    <dgm:pt modelId="{8B3846D4-BEEA-456F-B265-9420F9346FE7}" type="pres">
      <dgm:prSet presAssocID="{FC9129A7-5EC1-45A1-9EB1-5506E8067997}" presName="background" presStyleLbl="node0" presStyleIdx="0" presStyleCnt="2"/>
      <dgm:spPr/>
    </dgm:pt>
    <dgm:pt modelId="{E546A59B-BA5F-496D-BB28-8FC77A8AD082}" type="pres">
      <dgm:prSet presAssocID="{FC9129A7-5EC1-45A1-9EB1-5506E8067997}" presName="text" presStyleLbl="fgAcc0" presStyleIdx="0" presStyleCnt="2">
        <dgm:presLayoutVars>
          <dgm:chPref val="3"/>
        </dgm:presLayoutVars>
      </dgm:prSet>
      <dgm:spPr/>
    </dgm:pt>
    <dgm:pt modelId="{675B10A2-52D5-48BA-A9E4-3BE9A1DF3426}" type="pres">
      <dgm:prSet presAssocID="{FC9129A7-5EC1-45A1-9EB1-5506E8067997}" presName="hierChild2" presStyleCnt="0"/>
      <dgm:spPr/>
    </dgm:pt>
    <dgm:pt modelId="{98FD11A1-C6D6-4364-8F7E-3D66C7C7D407}" type="pres">
      <dgm:prSet presAssocID="{D8C74F2D-6E5D-484B-87FF-07A8485C61DF}" presName="hierRoot1" presStyleCnt="0"/>
      <dgm:spPr/>
    </dgm:pt>
    <dgm:pt modelId="{11DB52C8-72A1-4EF6-964C-1B914B3EBFDC}" type="pres">
      <dgm:prSet presAssocID="{D8C74F2D-6E5D-484B-87FF-07A8485C61DF}" presName="composite" presStyleCnt="0"/>
      <dgm:spPr/>
    </dgm:pt>
    <dgm:pt modelId="{0E2466EC-E999-4575-8E23-3DD2FD21C9FD}" type="pres">
      <dgm:prSet presAssocID="{D8C74F2D-6E5D-484B-87FF-07A8485C61DF}" presName="background" presStyleLbl="node0" presStyleIdx="1" presStyleCnt="2"/>
      <dgm:spPr/>
    </dgm:pt>
    <dgm:pt modelId="{E4526C7D-1473-4A5B-A7BA-C091A7797FB9}" type="pres">
      <dgm:prSet presAssocID="{D8C74F2D-6E5D-484B-87FF-07A8485C61DF}" presName="text" presStyleLbl="fgAcc0" presStyleIdx="1" presStyleCnt="2">
        <dgm:presLayoutVars>
          <dgm:chPref val="3"/>
        </dgm:presLayoutVars>
      </dgm:prSet>
      <dgm:spPr/>
    </dgm:pt>
    <dgm:pt modelId="{9F979261-4B89-47C2-9D11-566C92A99390}" type="pres">
      <dgm:prSet presAssocID="{D8C74F2D-6E5D-484B-87FF-07A8485C61DF}" presName="hierChild2" presStyleCnt="0"/>
      <dgm:spPr/>
    </dgm:pt>
  </dgm:ptLst>
  <dgm:cxnLst>
    <dgm:cxn modelId="{2E085908-2C72-4E95-842B-A1F2BD6B8954}" srcId="{7451A452-BCE3-4430-AE00-527AF56F486E}" destId="{D8C74F2D-6E5D-484B-87FF-07A8485C61DF}" srcOrd="1" destOrd="0" parTransId="{B245232F-B10D-46AD-B784-E527F9365A5E}" sibTransId="{85482150-1941-4053-8334-6F41000A1D01}"/>
    <dgm:cxn modelId="{D648470A-A184-47DE-95E7-2BDB86BD09B2}" srcId="{7451A452-BCE3-4430-AE00-527AF56F486E}" destId="{FC9129A7-5EC1-45A1-9EB1-5506E8067997}" srcOrd="0" destOrd="0" parTransId="{E4A83363-2FA5-48B6-A30A-E51DE760B55B}" sibTransId="{321005AD-8EA4-4B0B-9CB3-19C6A07994AD}"/>
    <dgm:cxn modelId="{4BB87997-404F-4E87-8508-0E34AB0D6BCC}" type="presOf" srcId="{FC9129A7-5EC1-45A1-9EB1-5506E8067997}" destId="{E546A59B-BA5F-496D-BB28-8FC77A8AD082}" srcOrd="0" destOrd="0" presId="urn:microsoft.com/office/officeart/2005/8/layout/hierarchy1"/>
    <dgm:cxn modelId="{423724B1-03F9-4A1F-AF1A-0E7C62CF63B9}" type="presOf" srcId="{7451A452-BCE3-4430-AE00-527AF56F486E}" destId="{4A6B2925-59C5-4560-9B92-9ACBEF6B2250}" srcOrd="0" destOrd="0" presId="urn:microsoft.com/office/officeart/2005/8/layout/hierarchy1"/>
    <dgm:cxn modelId="{981EB9D2-5FAD-46F3-B3D4-B714220F7BDD}" type="presOf" srcId="{D8C74F2D-6E5D-484B-87FF-07A8485C61DF}" destId="{E4526C7D-1473-4A5B-A7BA-C091A7797FB9}" srcOrd="0" destOrd="0" presId="urn:microsoft.com/office/officeart/2005/8/layout/hierarchy1"/>
    <dgm:cxn modelId="{41A6387C-67AA-4EAD-A78D-1026E1FBBA9B}" type="presParOf" srcId="{4A6B2925-59C5-4560-9B92-9ACBEF6B2250}" destId="{F83FD235-8234-4945-AC07-B2E5E94A4268}" srcOrd="0" destOrd="0" presId="urn:microsoft.com/office/officeart/2005/8/layout/hierarchy1"/>
    <dgm:cxn modelId="{DA54C64E-C4F2-4506-A5D7-D9AD9682F7B3}" type="presParOf" srcId="{F83FD235-8234-4945-AC07-B2E5E94A4268}" destId="{DD853CEC-8260-4FAB-BCD2-7F106CAE6D2B}" srcOrd="0" destOrd="0" presId="urn:microsoft.com/office/officeart/2005/8/layout/hierarchy1"/>
    <dgm:cxn modelId="{2AE65A98-2486-45E8-AC09-D4550210BA20}" type="presParOf" srcId="{DD853CEC-8260-4FAB-BCD2-7F106CAE6D2B}" destId="{8B3846D4-BEEA-456F-B265-9420F9346FE7}" srcOrd="0" destOrd="0" presId="urn:microsoft.com/office/officeart/2005/8/layout/hierarchy1"/>
    <dgm:cxn modelId="{64272E1B-9B44-4C9E-BEA6-4604AF7FA0ED}" type="presParOf" srcId="{DD853CEC-8260-4FAB-BCD2-7F106CAE6D2B}" destId="{E546A59B-BA5F-496D-BB28-8FC77A8AD082}" srcOrd="1" destOrd="0" presId="urn:microsoft.com/office/officeart/2005/8/layout/hierarchy1"/>
    <dgm:cxn modelId="{27F030EF-116D-419E-8BBD-3EE3395C83F3}" type="presParOf" srcId="{F83FD235-8234-4945-AC07-B2E5E94A4268}" destId="{675B10A2-52D5-48BA-A9E4-3BE9A1DF3426}" srcOrd="1" destOrd="0" presId="urn:microsoft.com/office/officeart/2005/8/layout/hierarchy1"/>
    <dgm:cxn modelId="{D2419102-FF46-4B7E-A4FF-F56F0E3A4EE9}" type="presParOf" srcId="{4A6B2925-59C5-4560-9B92-9ACBEF6B2250}" destId="{98FD11A1-C6D6-4364-8F7E-3D66C7C7D407}" srcOrd="1" destOrd="0" presId="urn:microsoft.com/office/officeart/2005/8/layout/hierarchy1"/>
    <dgm:cxn modelId="{1BE8B6FE-4435-4174-B360-F5D2B5DB8069}" type="presParOf" srcId="{98FD11A1-C6D6-4364-8F7E-3D66C7C7D407}" destId="{11DB52C8-72A1-4EF6-964C-1B914B3EBFDC}" srcOrd="0" destOrd="0" presId="urn:microsoft.com/office/officeart/2005/8/layout/hierarchy1"/>
    <dgm:cxn modelId="{AA39AB5D-0CD6-4868-8CC7-9588A3745531}" type="presParOf" srcId="{11DB52C8-72A1-4EF6-964C-1B914B3EBFDC}" destId="{0E2466EC-E999-4575-8E23-3DD2FD21C9FD}" srcOrd="0" destOrd="0" presId="urn:microsoft.com/office/officeart/2005/8/layout/hierarchy1"/>
    <dgm:cxn modelId="{6CBADF1A-9F69-4BCF-857F-3109813DB2EF}" type="presParOf" srcId="{11DB52C8-72A1-4EF6-964C-1B914B3EBFDC}" destId="{E4526C7D-1473-4A5B-A7BA-C091A7797FB9}" srcOrd="1" destOrd="0" presId="urn:microsoft.com/office/officeart/2005/8/layout/hierarchy1"/>
    <dgm:cxn modelId="{E856F71E-5B68-4E9F-8C7A-6A265DA407FC}" type="presParOf" srcId="{98FD11A1-C6D6-4364-8F7E-3D66C7C7D407}" destId="{9F979261-4B89-47C2-9D11-566C92A993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0E4D5B-EC74-4DC2-90FF-1099642BAA15}"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C3E5BF8F-DD2E-4139-A6A4-17F890215C5C}">
      <dgm:prSet/>
      <dgm:spPr/>
      <dgm:t>
        <a:bodyPr/>
        <a:lstStyle/>
        <a:p>
          <a:r>
            <a:rPr lang="en-US" dirty="0"/>
            <a:t>When asked about that they think solar energy-based technologies have a much lesser impact on biodiversity and the environment, 49.4% strongly agree, whereas 37.6% agree and 12.9% responded neutrally.</a:t>
          </a:r>
        </a:p>
      </dgm:t>
    </dgm:pt>
    <dgm:pt modelId="{D358E91B-0187-4B53-918F-0E9624859D6A}" type="parTrans" cxnId="{83D5090A-9134-498E-B8F6-8787116727D1}">
      <dgm:prSet/>
      <dgm:spPr/>
      <dgm:t>
        <a:bodyPr/>
        <a:lstStyle/>
        <a:p>
          <a:endParaRPr lang="en-US"/>
        </a:p>
      </dgm:t>
    </dgm:pt>
    <dgm:pt modelId="{7BD2C734-57DD-4CB2-AF5A-9BF83ABAF2A5}" type="sibTrans" cxnId="{83D5090A-9134-498E-B8F6-8787116727D1}">
      <dgm:prSet/>
      <dgm:spPr/>
      <dgm:t>
        <a:bodyPr/>
        <a:lstStyle/>
        <a:p>
          <a:endParaRPr lang="en-US"/>
        </a:p>
      </dgm:t>
    </dgm:pt>
    <dgm:pt modelId="{89C804BD-2C00-436A-8D8F-A78249E6FED9}">
      <dgm:prSet/>
      <dgm:spPr/>
      <dgm:t>
        <a:bodyPr/>
        <a:lstStyle/>
        <a:p>
          <a:r>
            <a:rPr lang="en-US"/>
            <a:t>71.8% of the respondents agreed that the energy generated from solar technology can replace the use of conventional fuels (like oil/coal/gas etc.), whereas 24.7% responded that to maybe and 3.5% disagreed with this statement.</a:t>
          </a:r>
        </a:p>
      </dgm:t>
    </dgm:pt>
    <dgm:pt modelId="{B2116D4C-0723-4E2B-89D5-A7E47C33DA23}" type="parTrans" cxnId="{623AE16D-7D7E-4747-8E4C-7A134E4163DF}">
      <dgm:prSet/>
      <dgm:spPr/>
      <dgm:t>
        <a:bodyPr/>
        <a:lstStyle/>
        <a:p>
          <a:endParaRPr lang="en-US"/>
        </a:p>
      </dgm:t>
    </dgm:pt>
    <dgm:pt modelId="{5715F0EE-35E1-4EBA-864A-518B1348B924}" type="sibTrans" cxnId="{623AE16D-7D7E-4747-8E4C-7A134E4163DF}">
      <dgm:prSet/>
      <dgm:spPr/>
      <dgm:t>
        <a:bodyPr/>
        <a:lstStyle/>
        <a:p>
          <a:endParaRPr lang="en-US"/>
        </a:p>
      </dgm:t>
    </dgm:pt>
    <dgm:pt modelId="{3218F7E5-55D5-4A5B-A5C0-BD1AE6D08687}" type="pres">
      <dgm:prSet presAssocID="{7E0E4D5B-EC74-4DC2-90FF-1099642BAA15}" presName="hierChild1" presStyleCnt="0">
        <dgm:presLayoutVars>
          <dgm:chPref val="1"/>
          <dgm:dir/>
          <dgm:animOne val="branch"/>
          <dgm:animLvl val="lvl"/>
          <dgm:resizeHandles/>
        </dgm:presLayoutVars>
      </dgm:prSet>
      <dgm:spPr/>
    </dgm:pt>
    <dgm:pt modelId="{776ABA41-6639-4D0A-AC72-E0D89693278C}" type="pres">
      <dgm:prSet presAssocID="{C3E5BF8F-DD2E-4139-A6A4-17F890215C5C}" presName="hierRoot1" presStyleCnt="0"/>
      <dgm:spPr/>
    </dgm:pt>
    <dgm:pt modelId="{B6406589-A82B-4665-AF7A-F3B1A32D08F8}" type="pres">
      <dgm:prSet presAssocID="{C3E5BF8F-DD2E-4139-A6A4-17F890215C5C}" presName="composite" presStyleCnt="0"/>
      <dgm:spPr/>
    </dgm:pt>
    <dgm:pt modelId="{7C61F965-8D7E-48F1-A80B-B0B7B3CE2771}" type="pres">
      <dgm:prSet presAssocID="{C3E5BF8F-DD2E-4139-A6A4-17F890215C5C}" presName="background" presStyleLbl="node0" presStyleIdx="0" presStyleCnt="2"/>
      <dgm:spPr/>
    </dgm:pt>
    <dgm:pt modelId="{6F6D8023-76EF-49B7-9158-71F54700D773}" type="pres">
      <dgm:prSet presAssocID="{C3E5BF8F-DD2E-4139-A6A4-17F890215C5C}" presName="text" presStyleLbl="fgAcc0" presStyleIdx="0" presStyleCnt="2">
        <dgm:presLayoutVars>
          <dgm:chPref val="3"/>
        </dgm:presLayoutVars>
      </dgm:prSet>
      <dgm:spPr/>
    </dgm:pt>
    <dgm:pt modelId="{55764CC7-9320-4607-8AD8-B22A4CDE119A}" type="pres">
      <dgm:prSet presAssocID="{C3E5BF8F-DD2E-4139-A6A4-17F890215C5C}" presName="hierChild2" presStyleCnt="0"/>
      <dgm:spPr/>
    </dgm:pt>
    <dgm:pt modelId="{5BED0804-5B33-42DF-894C-B9CA51ED6F18}" type="pres">
      <dgm:prSet presAssocID="{89C804BD-2C00-436A-8D8F-A78249E6FED9}" presName="hierRoot1" presStyleCnt="0"/>
      <dgm:spPr/>
    </dgm:pt>
    <dgm:pt modelId="{63F66520-BADC-40DF-9956-DFF36F9B657D}" type="pres">
      <dgm:prSet presAssocID="{89C804BD-2C00-436A-8D8F-A78249E6FED9}" presName="composite" presStyleCnt="0"/>
      <dgm:spPr/>
    </dgm:pt>
    <dgm:pt modelId="{CB73AAE5-B08B-441B-BE72-883B09AE3F99}" type="pres">
      <dgm:prSet presAssocID="{89C804BD-2C00-436A-8D8F-A78249E6FED9}" presName="background" presStyleLbl="node0" presStyleIdx="1" presStyleCnt="2"/>
      <dgm:spPr/>
    </dgm:pt>
    <dgm:pt modelId="{BDF033DD-967E-4D08-86C5-D146286FC5CC}" type="pres">
      <dgm:prSet presAssocID="{89C804BD-2C00-436A-8D8F-A78249E6FED9}" presName="text" presStyleLbl="fgAcc0" presStyleIdx="1" presStyleCnt="2">
        <dgm:presLayoutVars>
          <dgm:chPref val="3"/>
        </dgm:presLayoutVars>
      </dgm:prSet>
      <dgm:spPr/>
    </dgm:pt>
    <dgm:pt modelId="{85CF7C84-DE3F-409B-9836-2014D033A291}" type="pres">
      <dgm:prSet presAssocID="{89C804BD-2C00-436A-8D8F-A78249E6FED9}" presName="hierChild2" presStyleCnt="0"/>
      <dgm:spPr/>
    </dgm:pt>
  </dgm:ptLst>
  <dgm:cxnLst>
    <dgm:cxn modelId="{83D5090A-9134-498E-B8F6-8787116727D1}" srcId="{7E0E4D5B-EC74-4DC2-90FF-1099642BAA15}" destId="{C3E5BF8F-DD2E-4139-A6A4-17F890215C5C}" srcOrd="0" destOrd="0" parTransId="{D358E91B-0187-4B53-918F-0E9624859D6A}" sibTransId="{7BD2C734-57DD-4CB2-AF5A-9BF83ABAF2A5}"/>
    <dgm:cxn modelId="{5E39ED1F-0DBB-4B9F-AC77-35E2B13FF198}" type="presOf" srcId="{7E0E4D5B-EC74-4DC2-90FF-1099642BAA15}" destId="{3218F7E5-55D5-4A5B-A5C0-BD1AE6D08687}" srcOrd="0" destOrd="0" presId="urn:microsoft.com/office/officeart/2005/8/layout/hierarchy1"/>
    <dgm:cxn modelId="{623AE16D-7D7E-4747-8E4C-7A134E4163DF}" srcId="{7E0E4D5B-EC74-4DC2-90FF-1099642BAA15}" destId="{89C804BD-2C00-436A-8D8F-A78249E6FED9}" srcOrd="1" destOrd="0" parTransId="{B2116D4C-0723-4E2B-89D5-A7E47C33DA23}" sibTransId="{5715F0EE-35E1-4EBA-864A-518B1348B924}"/>
    <dgm:cxn modelId="{3F192DC8-9EBC-4573-B937-EFFB9E541A77}" type="presOf" srcId="{89C804BD-2C00-436A-8D8F-A78249E6FED9}" destId="{BDF033DD-967E-4D08-86C5-D146286FC5CC}" srcOrd="0" destOrd="0" presId="urn:microsoft.com/office/officeart/2005/8/layout/hierarchy1"/>
    <dgm:cxn modelId="{3566D4F1-AE27-4858-B692-A3C2D2D9083B}" type="presOf" srcId="{C3E5BF8F-DD2E-4139-A6A4-17F890215C5C}" destId="{6F6D8023-76EF-49B7-9158-71F54700D773}" srcOrd="0" destOrd="0" presId="urn:microsoft.com/office/officeart/2005/8/layout/hierarchy1"/>
    <dgm:cxn modelId="{4A83DB21-9BA7-45FA-823A-C78E5F57608F}" type="presParOf" srcId="{3218F7E5-55D5-4A5B-A5C0-BD1AE6D08687}" destId="{776ABA41-6639-4D0A-AC72-E0D89693278C}" srcOrd="0" destOrd="0" presId="urn:microsoft.com/office/officeart/2005/8/layout/hierarchy1"/>
    <dgm:cxn modelId="{C235CE5A-22F2-4DA7-A208-DCADDA458D49}" type="presParOf" srcId="{776ABA41-6639-4D0A-AC72-E0D89693278C}" destId="{B6406589-A82B-4665-AF7A-F3B1A32D08F8}" srcOrd="0" destOrd="0" presId="urn:microsoft.com/office/officeart/2005/8/layout/hierarchy1"/>
    <dgm:cxn modelId="{6A2A5DFF-7653-41E9-81F7-1A49C287B69F}" type="presParOf" srcId="{B6406589-A82B-4665-AF7A-F3B1A32D08F8}" destId="{7C61F965-8D7E-48F1-A80B-B0B7B3CE2771}" srcOrd="0" destOrd="0" presId="urn:microsoft.com/office/officeart/2005/8/layout/hierarchy1"/>
    <dgm:cxn modelId="{FA4F0BA8-F244-49CF-8FE7-1420180CF2DB}" type="presParOf" srcId="{B6406589-A82B-4665-AF7A-F3B1A32D08F8}" destId="{6F6D8023-76EF-49B7-9158-71F54700D773}" srcOrd="1" destOrd="0" presId="urn:microsoft.com/office/officeart/2005/8/layout/hierarchy1"/>
    <dgm:cxn modelId="{C11A6D85-8145-45D2-9211-B22192124E74}" type="presParOf" srcId="{776ABA41-6639-4D0A-AC72-E0D89693278C}" destId="{55764CC7-9320-4607-8AD8-B22A4CDE119A}" srcOrd="1" destOrd="0" presId="urn:microsoft.com/office/officeart/2005/8/layout/hierarchy1"/>
    <dgm:cxn modelId="{7B72ADD1-8703-4C1A-AF29-D7052A6A6225}" type="presParOf" srcId="{3218F7E5-55D5-4A5B-A5C0-BD1AE6D08687}" destId="{5BED0804-5B33-42DF-894C-B9CA51ED6F18}" srcOrd="1" destOrd="0" presId="urn:microsoft.com/office/officeart/2005/8/layout/hierarchy1"/>
    <dgm:cxn modelId="{16086FC0-8F11-44D8-AAD3-B482F1D39739}" type="presParOf" srcId="{5BED0804-5B33-42DF-894C-B9CA51ED6F18}" destId="{63F66520-BADC-40DF-9956-DFF36F9B657D}" srcOrd="0" destOrd="0" presId="urn:microsoft.com/office/officeart/2005/8/layout/hierarchy1"/>
    <dgm:cxn modelId="{272922A7-A3AF-425E-97EC-CD4C93CA540B}" type="presParOf" srcId="{63F66520-BADC-40DF-9956-DFF36F9B657D}" destId="{CB73AAE5-B08B-441B-BE72-883B09AE3F99}" srcOrd="0" destOrd="0" presId="urn:microsoft.com/office/officeart/2005/8/layout/hierarchy1"/>
    <dgm:cxn modelId="{CE4A73B2-CB29-47CB-932C-7DF94C28D106}" type="presParOf" srcId="{63F66520-BADC-40DF-9956-DFF36F9B657D}" destId="{BDF033DD-967E-4D08-86C5-D146286FC5CC}" srcOrd="1" destOrd="0" presId="urn:microsoft.com/office/officeart/2005/8/layout/hierarchy1"/>
    <dgm:cxn modelId="{8D2546C6-2755-41F7-A0E0-9D65C785AAC3}" type="presParOf" srcId="{5BED0804-5B33-42DF-894C-B9CA51ED6F18}" destId="{85CF7C84-DE3F-409B-9836-2014D033A29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8A553-9902-4A88-B793-8F2C14C7A900}">
      <dsp:nvSpPr>
        <dsp:cNvPr id="0" name=""/>
        <dsp:cNvSpPr/>
      </dsp:nvSpPr>
      <dsp:spPr>
        <a:xfrm>
          <a:off x="0" y="250507"/>
          <a:ext cx="10553700" cy="10584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9084" tIns="291592" rIns="819084"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Calibri"/>
              <a:cs typeface="Calibri"/>
            </a:rPr>
            <a:t>Two sets of samples will be collected:</a:t>
          </a:r>
          <a:endParaRPr lang="en-US" sz="1400" kern="1200" dirty="0">
            <a:latin typeface="Calibri"/>
            <a:cs typeface="Calibri"/>
          </a:endParaRPr>
        </a:p>
        <a:p>
          <a:pPr marL="114300" lvl="1" indent="-114300" algn="l" defTabSz="622300">
            <a:lnSpc>
              <a:spcPct val="90000"/>
            </a:lnSpc>
            <a:spcBef>
              <a:spcPct val="0"/>
            </a:spcBef>
            <a:spcAft>
              <a:spcPct val="15000"/>
            </a:spcAft>
            <a:buChar char="•"/>
          </a:pPr>
          <a:r>
            <a:rPr lang="en-IN" sz="1400" kern="1200" dirty="0">
              <a:latin typeface="Calibri"/>
              <a:cs typeface="Calibri"/>
            </a:rPr>
            <a:t>Companies: Non-Probabilistic, Judgemental Sampling, Snowball Sampling.</a:t>
          </a:r>
          <a:endParaRPr lang="en-US" sz="1400" kern="1200" dirty="0">
            <a:latin typeface="Calibri"/>
            <a:cs typeface="Calibri"/>
          </a:endParaRPr>
        </a:p>
        <a:p>
          <a:pPr marL="114300" lvl="1" indent="-114300" algn="l" defTabSz="622300">
            <a:lnSpc>
              <a:spcPct val="90000"/>
            </a:lnSpc>
            <a:spcBef>
              <a:spcPct val="0"/>
            </a:spcBef>
            <a:spcAft>
              <a:spcPct val="15000"/>
            </a:spcAft>
            <a:buChar char="•"/>
          </a:pPr>
          <a:r>
            <a:rPr lang="en-IN" sz="1400" kern="1200" dirty="0">
              <a:latin typeface="Calibri"/>
              <a:cs typeface="Calibri"/>
            </a:rPr>
            <a:t>Customers: Non-Probabilistic, Convenient Sampling, Snowball Sampling.</a:t>
          </a:r>
          <a:endParaRPr lang="en-US" sz="1400" kern="1200" dirty="0">
            <a:latin typeface="Calibri"/>
            <a:cs typeface="Calibri"/>
          </a:endParaRPr>
        </a:p>
      </dsp:txBody>
      <dsp:txXfrm>
        <a:off x="0" y="250507"/>
        <a:ext cx="10553700" cy="1058400"/>
      </dsp:txXfrm>
    </dsp:sp>
    <dsp:sp modelId="{114B5CFE-597E-4035-A98B-25E546D08DA1}">
      <dsp:nvSpPr>
        <dsp:cNvPr id="0" name=""/>
        <dsp:cNvSpPr/>
      </dsp:nvSpPr>
      <dsp:spPr>
        <a:xfrm>
          <a:off x="527685" y="43867"/>
          <a:ext cx="7387590" cy="41328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79233" tIns="0" rIns="279233" bIns="0" numCol="1" spcCol="1270" anchor="ctr" anchorCtr="0">
          <a:noAutofit/>
        </a:bodyPr>
        <a:lstStyle/>
        <a:p>
          <a:pPr marL="0" lvl="0" indent="0" algn="l" defTabSz="622300">
            <a:lnSpc>
              <a:spcPct val="90000"/>
            </a:lnSpc>
            <a:spcBef>
              <a:spcPct val="0"/>
            </a:spcBef>
            <a:spcAft>
              <a:spcPct val="35000"/>
            </a:spcAft>
            <a:buNone/>
            <a:defRPr b="1"/>
          </a:pPr>
          <a:r>
            <a:rPr lang="en-IN" sz="1400" b="1" i="1" kern="1200" dirty="0">
              <a:latin typeface="Calibri"/>
              <a:cs typeface="Calibri"/>
            </a:rPr>
            <a:t>Sampling Method</a:t>
          </a:r>
          <a:endParaRPr lang="en-US" sz="1400" kern="1200" dirty="0">
            <a:latin typeface="Calibri"/>
            <a:cs typeface="Calibri"/>
          </a:endParaRPr>
        </a:p>
      </dsp:txBody>
      <dsp:txXfrm>
        <a:off x="547860" y="64042"/>
        <a:ext cx="7347240" cy="372930"/>
      </dsp:txXfrm>
    </dsp:sp>
    <dsp:sp modelId="{1BD356FD-7634-443C-9A44-A54E5D2AF4DE}">
      <dsp:nvSpPr>
        <dsp:cNvPr id="0" name=""/>
        <dsp:cNvSpPr/>
      </dsp:nvSpPr>
      <dsp:spPr>
        <a:xfrm>
          <a:off x="0" y="1591147"/>
          <a:ext cx="10553700" cy="16758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9084" tIns="291592" rIns="819084"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a:latin typeface="Calibri"/>
              <a:cs typeface="Calibri"/>
            </a:rPr>
            <a:t>The research t</a:t>
          </a:r>
          <a:r>
            <a:rPr lang="en-US" sz="1400" kern="1200" err="1">
              <a:latin typeface="Calibri"/>
              <a:cs typeface="Calibri"/>
            </a:rPr>
            <a:t>ook</a:t>
          </a:r>
          <a:r>
            <a:rPr lang="en-IN" sz="1400" kern="1200">
              <a:latin typeface="Calibri"/>
              <a:cs typeface="Calibri"/>
            </a:rPr>
            <a:t> place in two parts:</a:t>
          </a:r>
          <a:endParaRPr lang="en-US" sz="1400" kern="1200">
            <a:latin typeface="Calibri"/>
            <a:cs typeface="Calibri"/>
          </a:endParaRPr>
        </a:p>
        <a:p>
          <a:pPr marL="114300" lvl="1" indent="-114300" algn="l" defTabSz="622300">
            <a:lnSpc>
              <a:spcPct val="90000"/>
            </a:lnSpc>
            <a:spcBef>
              <a:spcPct val="0"/>
            </a:spcBef>
            <a:spcAft>
              <a:spcPct val="15000"/>
            </a:spcAft>
            <a:buChar char="•"/>
          </a:pPr>
          <a:r>
            <a:rPr lang="en-IN" sz="1400" kern="1200">
              <a:latin typeface="Calibri"/>
              <a:cs typeface="Calibri"/>
            </a:rPr>
            <a:t>The first questionnaire was distributed discuss among 90 respondents and their responses were collected and </a:t>
          </a:r>
          <a:r>
            <a:rPr lang="en-IN" sz="1400" kern="1200" err="1">
              <a:latin typeface="Calibri"/>
              <a:cs typeface="Calibri"/>
            </a:rPr>
            <a:t>analyzed</a:t>
          </a:r>
          <a:r>
            <a:rPr lang="en-IN" sz="1400" kern="1200">
              <a:latin typeface="Calibri"/>
              <a:cs typeface="Calibri"/>
            </a:rPr>
            <a:t>, however, 5 of them were strikes off due to incomplete information.</a:t>
          </a:r>
          <a:endParaRPr lang="en-US" sz="1400" kern="1200">
            <a:latin typeface="Calibri"/>
            <a:cs typeface="Calibri"/>
          </a:endParaRPr>
        </a:p>
        <a:p>
          <a:pPr marL="114300" lvl="1" indent="-114300" algn="l" defTabSz="622300">
            <a:lnSpc>
              <a:spcPct val="90000"/>
            </a:lnSpc>
            <a:spcBef>
              <a:spcPct val="0"/>
            </a:spcBef>
            <a:spcAft>
              <a:spcPct val="15000"/>
            </a:spcAft>
            <a:buChar char="•"/>
          </a:pPr>
          <a:r>
            <a:rPr lang="en-IN" sz="1400" kern="1200">
              <a:latin typeface="Calibri"/>
              <a:cs typeface="Calibri"/>
            </a:rPr>
            <a:t>The second questionnaire dealt with the factors that a company considers as a challenge when converting a lead to a customer.</a:t>
          </a:r>
          <a:endParaRPr lang="en-US" sz="1400" kern="1200">
            <a:latin typeface="Calibri"/>
            <a:cs typeface="Calibri"/>
          </a:endParaRPr>
        </a:p>
        <a:p>
          <a:pPr marL="114300" lvl="1" indent="-114300" algn="l" defTabSz="622300">
            <a:lnSpc>
              <a:spcPct val="90000"/>
            </a:lnSpc>
            <a:spcBef>
              <a:spcPct val="0"/>
            </a:spcBef>
            <a:spcAft>
              <a:spcPct val="15000"/>
            </a:spcAft>
            <a:buChar char="•"/>
          </a:pPr>
          <a:r>
            <a:rPr lang="en-US" sz="1400" kern="1200">
              <a:latin typeface="Calibri"/>
              <a:cs typeface="Calibri"/>
            </a:rPr>
            <a:t>The Following analysis was completely based on Descriptive Statistics.</a:t>
          </a:r>
        </a:p>
      </dsp:txBody>
      <dsp:txXfrm>
        <a:off x="0" y="1591147"/>
        <a:ext cx="10553700" cy="1675800"/>
      </dsp:txXfrm>
    </dsp:sp>
    <dsp:sp modelId="{2E2605CE-59B4-4D17-8F69-92CCD6A28B54}">
      <dsp:nvSpPr>
        <dsp:cNvPr id="0" name=""/>
        <dsp:cNvSpPr/>
      </dsp:nvSpPr>
      <dsp:spPr>
        <a:xfrm>
          <a:off x="527685" y="1384508"/>
          <a:ext cx="7387590" cy="41328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79233" tIns="0" rIns="279233" bIns="0" numCol="1" spcCol="1270" anchor="ctr" anchorCtr="0">
          <a:noAutofit/>
        </a:bodyPr>
        <a:lstStyle/>
        <a:p>
          <a:pPr marL="0" lvl="0" indent="0" algn="l" defTabSz="622300">
            <a:lnSpc>
              <a:spcPct val="90000"/>
            </a:lnSpc>
            <a:spcBef>
              <a:spcPct val="0"/>
            </a:spcBef>
            <a:spcAft>
              <a:spcPct val="35000"/>
            </a:spcAft>
            <a:buNone/>
            <a:defRPr b="1"/>
          </a:pPr>
          <a:r>
            <a:rPr lang="en-IN" sz="1400" b="1" i="1" kern="1200" dirty="0">
              <a:latin typeface="Calibri"/>
              <a:cs typeface="Calibri"/>
            </a:rPr>
            <a:t>Research Framework</a:t>
          </a:r>
          <a:endParaRPr lang="en-US" sz="1400" kern="1200" dirty="0">
            <a:latin typeface="Calibri"/>
            <a:cs typeface="Calibri"/>
          </a:endParaRPr>
        </a:p>
      </dsp:txBody>
      <dsp:txXfrm>
        <a:off x="547860" y="1404683"/>
        <a:ext cx="734724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20F2C-BFD3-4506-A085-8D7E9A8B847F}">
      <dsp:nvSpPr>
        <dsp:cNvPr id="0" name=""/>
        <dsp:cNvSpPr/>
      </dsp:nvSpPr>
      <dsp:spPr>
        <a:xfrm>
          <a:off x="0" y="528"/>
          <a:ext cx="5816600" cy="12361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66E0E-1898-4CD5-A07B-A0F0EAAAD8E1}">
      <dsp:nvSpPr>
        <dsp:cNvPr id="0" name=""/>
        <dsp:cNvSpPr/>
      </dsp:nvSpPr>
      <dsp:spPr>
        <a:xfrm>
          <a:off x="373930" y="278658"/>
          <a:ext cx="679873" cy="679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692B5A-153D-44FF-B743-2D50FBC95DF5}">
      <dsp:nvSpPr>
        <dsp:cNvPr id="0" name=""/>
        <dsp:cNvSpPr/>
      </dsp:nvSpPr>
      <dsp:spPr>
        <a:xfrm>
          <a:off x="1427734" y="528"/>
          <a:ext cx="4388865" cy="123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24" tIns="130824" rIns="130824" bIns="130824" numCol="1" spcCol="1270" anchor="ctr" anchorCtr="0">
          <a:noAutofit/>
        </a:bodyPr>
        <a:lstStyle/>
        <a:p>
          <a:pPr marL="0" lvl="0" indent="0" algn="l" defTabSz="889000">
            <a:lnSpc>
              <a:spcPct val="100000"/>
            </a:lnSpc>
            <a:spcBef>
              <a:spcPct val="0"/>
            </a:spcBef>
            <a:spcAft>
              <a:spcPct val="35000"/>
            </a:spcAft>
            <a:buNone/>
          </a:pPr>
          <a:r>
            <a:rPr lang="en-IN" sz="2000" kern="1200"/>
            <a:t>To understand the perception of customers regarding solar energy installations.</a:t>
          </a:r>
          <a:endParaRPr lang="en-US" sz="2000" kern="1200" dirty="0"/>
        </a:p>
      </dsp:txBody>
      <dsp:txXfrm>
        <a:off x="1427734" y="528"/>
        <a:ext cx="4388865" cy="1236133"/>
      </dsp:txXfrm>
    </dsp:sp>
    <dsp:sp modelId="{9BE8331F-D0B6-4333-9977-4660293530D2}">
      <dsp:nvSpPr>
        <dsp:cNvPr id="0" name=""/>
        <dsp:cNvSpPr/>
      </dsp:nvSpPr>
      <dsp:spPr>
        <a:xfrm>
          <a:off x="0" y="1545695"/>
          <a:ext cx="5816600" cy="12361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F2A5C-B4FF-4C7E-96FC-D21B261B3973}">
      <dsp:nvSpPr>
        <dsp:cNvPr id="0" name=""/>
        <dsp:cNvSpPr/>
      </dsp:nvSpPr>
      <dsp:spPr>
        <a:xfrm>
          <a:off x="373930" y="1823825"/>
          <a:ext cx="679873" cy="679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62F1FA-667F-4B91-8615-A9663A0CB30A}">
      <dsp:nvSpPr>
        <dsp:cNvPr id="0" name=""/>
        <dsp:cNvSpPr/>
      </dsp:nvSpPr>
      <dsp:spPr>
        <a:xfrm>
          <a:off x="1427734" y="1545695"/>
          <a:ext cx="4388865" cy="123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24" tIns="130824" rIns="130824" bIns="130824" numCol="1" spcCol="1270" anchor="ctr" anchorCtr="0">
          <a:noAutofit/>
        </a:bodyPr>
        <a:lstStyle/>
        <a:p>
          <a:pPr marL="0" lvl="0" indent="0" algn="l" defTabSz="889000">
            <a:lnSpc>
              <a:spcPct val="100000"/>
            </a:lnSpc>
            <a:spcBef>
              <a:spcPct val="0"/>
            </a:spcBef>
            <a:spcAft>
              <a:spcPct val="35000"/>
            </a:spcAft>
            <a:buNone/>
          </a:pPr>
          <a:r>
            <a:rPr lang="en-IN" sz="2000" kern="1200"/>
            <a:t>To understand the challenges faced by solar companies in marketing their products.</a:t>
          </a:r>
          <a:endParaRPr lang="en-US" sz="2000" kern="1200"/>
        </a:p>
      </dsp:txBody>
      <dsp:txXfrm>
        <a:off x="1427734" y="1545695"/>
        <a:ext cx="4388865" cy="1236133"/>
      </dsp:txXfrm>
    </dsp:sp>
    <dsp:sp modelId="{4FAC4F42-53B0-4C90-84EB-4CF7BE743EB0}">
      <dsp:nvSpPr>
        <dsp:cNvPr id="0" name=""/>
        <dsp:cNvSpPr/>
      </dsp:nvSpPr>
      <dsp:spPr>
        <a:xfrm>
          <a:off x="0" y="3090862"/>
          <a:ext cx="5816600" cy="12361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0564B-ECC7-4001-8766-68687656A8D9}">
      <dsp:nvSpPr>
        <dsp:cNvPr id="0" name=""/>
        <dsp:cNvSpPr/>
      </dsp:nvSpPr>
      <dsp:spPr>
        <a:xfrm>
          <a:off x="373930" y="3368993"/>
          <a:ext cx="679873" cy="679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C7B8B7-F289-4193-9D8B-7CFD745F494C}">
      <dsp:nvSpPr>
        <dsp:cNvPr id="0" name=""/>
        <dsp:cNvSpPr/>
      </dsp:nvSpPr>
      <dsp:spPr>
        <a:xfrm>
          <a:off x="1427734" y="3090862"/>
          <a:ext cx="4388865" cy="123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24" tIns="130824" rIns="130824" bIns="130824" numCol="1" spcCol="1270" anchor="ctr" anchorCtr="0">
          <a:noAutofit/>
        </a:bodyPr>
        <a:lstStyle/>
        <a:p>
          <a:pPr marL="0" lvl="0" indent="0" algn="l" defTabSz="889000">
            <a:lnSpc>
              <a:spcPct val="100000"/>
            </a:lnSpc>
            <a:spcBef>
              <a:spcPct val="0"/>
            </a:spcBef>
            <a:spcAft>
              <a:spcPct val="35000"/>
            </a:spcAft>
            <a:buNone/>
          </a:pPr>
          <a:r>
            <a:rPr lang="en-IN" sz="2000" kern="1200"/>
            <a:t>To analyze the challenges faced by the customer is shifting from grid supply to solar power.</a:t>
          </a:r>
          <a:endParaRPr lang="en-US" sz="2000" kern="1200"/>
        </a:p>
      </dsp:txBody>
      <dsp:txXfrm>
        <a:off x="1427734" y="3090862"/>
        <a:ext cx="4388865" cy="1236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7E1C4-0354-466D-AAB6-134A729E7FF9}">
      <dsp:nvSpPr>
        <dsp:cNvPr id="0" name=""/>
        <dsp:cNvSpPr/>
      </dsp:nvSpPr>
      <dsp:spPr>
        <a:xfrm>
          <a:off x="218794" y="34739"/>
          <a:ext cx="1339248" cy="1339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B617D-D0DB-4518-A39E-83F6A2C543B7}">
      <dsp:nvSpPr>
        <dsp:cNvPr id="0" name=""/>
        <dsp:cNvSpPr/>
      </dsp:nvSpPr>
      <dsp:spPr>
        <a:xfrm>
          <a:off x="500036" y="315982"/>
          <a:ext cx="776764" cy="776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AE8883-9AEA-4068-BBE6-7D7847C1F91C}">
      <dsp:nvSpPr>
        <dsp:cNvPr id="0" name=""/>
        <dsp:cNvSpPr/>
      </dsp:nvSpPr>
      <dsp:spPr>
        <a:xfrm>
          <a:off x="1845025" y="34739"/>
          <a:ext cx="3156800" cy="13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IN" sz="1200" b="1" kern="1200"/>
            <a:t>Environmental impacts of solar energy technologies (Energy Policy 33 289–29, 2005): </a:t>
          </a:r>
          <a:r>
            <a:rPr lang="en-IN" sz="1200" kern="1200"/>
            <a:t>The author suggested that a unit of power generated through the Solar technology in use it can save upto 0.6 kg of C02 to be emitted in the atmosphere when using conventional fuels to generate electricity.</a:t>
          </a:r>
          <a:endParaRPr lang="en-US" sz="1200" kern="1200" dirty="0"/>
        </a:p>
      </dsp:txBody>
      <dsp:txXfrm>
        <a:off x="1845025" y="34739"/>
        <a:ext cx="3156800" cy="1339248"/>
      </dsp:txXfrm>
    </dsp:sp>
    <dsp:sp modelId="{7441C60B-1D1D-4A1C-BFA7-8162BDD8C5D7}">
      <dsp:nvSpPr>
        <dsp:cNvPr id="0" name=""/>
        <dsp:cNvSpPr/>
      </dsp:nvSpPr>
      <dsp:spPr>
        <a:xfrm>
          <a:off x="5551874" y="34739"/>
          <a:ext cx="1339248" cy="1339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4D379-F2EE-4110-A6A2-65827DDC5F05}">
      <dsp:nvSpPr>
        <dsp:cNvPr id="0" name=""/>
        <dsp:cNvSpPr/>
      </dsp:nvSpPr>
      <dsp:spPr>
        <a:xfrm>
          <a:off x="5833116" y="315982"/>
          <a:ext cx="776764" cy="776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3F8B57-8BBB-4651-9354-78B1693D0CF1}">
      <dsp:nvSpPr>
        <dsp:cNvPr id="0" name=""/>
        <dsp:cNvSpPr/>
      </dsp:nvSpPr>
      <dsp:spPr>
        <a:xfrm>
          <a:off x="7178104" y="34739"/>
          <a:ext cx="3156800" cy="13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b="1" kern="1200"/>
            <a:t>Consumer attitudes towards domestic solar (Energy Policy Volume 34, Issue 14, 2006 by Adam Fiers, Charles Neame):</a:t>
          </a:r>
          <a:r>
            <a:rPr lang="en-IN" sz="1100" kern="1200"/>
            <a:t> They Distributed the residential solar sector into two groups: early adopters and the early majority. The ‘early majority’ demonstrated a positive perception of the environmental characteristics of solar power, however, its financial, economic, and aesthetic characteristics are limiting the adoption.</a:t>
          </a:r>
          <a:endParaRPr lang="en-US" sz="1100" kern="1200"/>
        </a:p>
      </dsp:txBody>
      <dsp:txXfrm>
        <a:off x="7178104" y="34739"/>
        <a:ext cx="3156800" cy="1339248"/>
      </dsp:txXfrm>
    </dsp:sp>
    <dsp:sp modelId="{B0243098-65DC-448A-A075-4057721764C1}">
      <dsp:nvSpPr>
        <dsp:cNvPr id="0" name=""/>
        <dsp:cNvSpPr/>
      </dsp:nvSpPr>
      <dsp:spPr>
        <a:xfrm>
          <a:off x="218794" y="1936827"/>
          <a:ext cx="1339248" cy="1339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98951-B455-4AF4-9931-561876C32324}">
      <dsp:nvSpPr>
        <dsp:cNvPr id="0" name=""/>
        <dsp:cNvSpPr/>
      </dsp:nvSpPr>
      <dsp:spPr>
        <a:xfrm>
          <a:off x="500036" y="2218069"/>
          <a:ext cx="776764" cy="776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28664D-3DB7-4F54-9E39-B02C095DBE77}">
      <dsp:nvSpPr>
        <dsp:cNvPr id="0" name=""/>
        <dsp:cNvSpPr/>
      </dsp:nvSpPr>
      <dsp:spPr>
        <a:xfrm>
          <a:off x="1845025" y="1936827"/>
          <a:ext cx="3156800" cy="13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IN" sz="1200" b="1" kern="1200" dirty="0"/>
            <a:t>Solar Energy Fundamentals and Challenges in Indian restructured power sector (International Journal of Scientific and Research Publications, Volume 4, Issue 10, 2014):</a:t>
          </a:r>
          <a:r>
            <a:rPr lang="en-IN" sz="1200" kern="1200" dirty="0"/>
            <a:t> It was observed that </a:t>
          </a:r>
          <a:r>
            <a:rPr lang="en-IN" sz="1200" kern="1200" dirty="0" err="1"/>
            <a:t>inspite</a:t>
          </a:r>
          <a:r>
            <a:rPr lang="en-IN" sz="1200" kern="1200" dirty="0"/>
            <a:t> of a positive side of Solar Power Generation on environment, technical </a:t>
          </a:r>
          <a:r>
            <a:rPr lang="en-IN" sz="1200" kern="1200" dirty="0" err="1"/>
            <a:t>barrierssuch</a:t>
          </a:r>
          <a:r>
            <a:rPr lang="en-IN" sz="1200" kern="1200" dirty="0"/>
            <a:t> as efficiency can not be neglected, which doesn’t allow solar to perform as it can in the Energy generation sector in India.</a:t>
          </a:r>
          <a:endParaRPr lang="en-US" sz="1200" kern="1200" dirty="0"/>
        </a:p>
      </dsp:txBody>
      <dsp:txXfrm>
        <a:off x="1845025" y="1936827"/>
        <a:ext cx="3156800" cy="1339248"/>
      </dsp:txXfrm>
    </dsp:sp>
    <dsp:sp modelId="{E1D6AAC8-BA8A-477D-B79A-D6E7094F6E3F}">
      <dsp:nvSpPr>
        <dsp:cNvPr id="0" name=""/>
        <dsp:cNvSpPr/>
      </dsp:nvSpPr>
      <dsp:spPr>
        <a:xfrm>
          <a:off x="5551874" y="1936827"/>
          <a:ext cx="1339248" cy="1339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DBDB6-A953-46C4-9731-86166D6C63A6}">
      <dsp:nvSpPr>
        <dsp:cNvPr id="0" name=""/>
        <dsp:cNvSpPr/>
      </dsp:nvSpPr>
      <dsp:spPr>
        <a:xfrm>
          <a:off x="5833116" y="2218069"/>
          <a:ext cx="776764" cy="7767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96F904-FC2C-411B-80AC-C2BA759DCF55}">
      <dsp:nvSpPr>
        <dsp:cNvPr id="0" name=""/>
        <dsp:cNvSpPr/>
      </dsp:nvSpPr>
      <dsp:spPr>
        <a:xfrm>
          <a:off x="7178104" y="1936827"/>
          <a:ext cx="3156800" cy="13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b="1" kern="1200"/>
            <a:t>Solar Photovoltaics Fundamentals, Technologies, and Applications (PHI Learning PVT. LTD, 2015, by Chetan Singh Solanki): </a:t>
          </a:r>
          <a:r>
            <a:rPr lang="en-IN" sz="1100" kern="1200"/>
            <a:t>The author discussed Technologies to fabricate solar cells such as monocrystalline, pollycrystalline, amorphous and the applications of the technology in the real world, explained the pros and cons of the technology and the process of implenting following the guidelines to install a sytem at different levels such as utility, domestic and commercial.</a:t>
          </a:r>
          <a:endParaRPr lang="en-US" sz="1100" kern="1200"/>
        </a:p>
      </dsp:txBody>
      <dsp:txXfrm>
        <a:off x="7178104" y="1936827"/>
        <a:ext cx="3156800" cy="1339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BC4AF-C8ED-4E5F-9633-CBDE388120C0}">
      <dsp:nvSpPr>
        <dsp:cNvPr id="0" name=""/>
        <dsp:cNvSpPr/>
      </dsp:nvSpPr>
      <dsp:spPr>
        <a:xfrm>
          <a:off x="612" y="1020261"/>
          <a:ext cx="2149300" cy="1364805"/>
        </a:xfrm>
        <a:prstGeom prst="roundRect">
          <a:avLst>
            <a:gd name="adj" fmla="val 10000"/>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E837EAA7-7CAF-425D-882D-CF21EF9F2305}">
      <dsp:nvSpPr>
        <dsp:cNvPr id="0" name=""/>
        <dsp:cNvSpPr/>
      </dsp:nvSpPr>
      <dsp:spPr>
        <a:xfrm>
          <a:off x="239423" y="1247132"/>
          <a:ext cx="2149300" cy="1364805"/>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respondents were asked if they were a residential consumer of electricity, all the respondents agreed to that</a:t>
          </a:r>
        </a:p>
      </dsp:txBody>
      <dsp:txXfrm>
        <a:off x="279397" y="1287106"/>
        <a:ext cx="2069352" cy="1284857"/>
      </dsp:txXfrm>
    </dsp:sp>
    <dsp:sp modelId="{F17284C6-C849-4DF0-8927-BFFD8A66B2BC}">
      <dsp:nvSpPr>
        <dsp:cNvPr id="0" name=""/>
        <dsp:cNvSpPr/>
      </dsp:nvSpPr>
      <dsp:spPr>
        <a:xfrm>
          <a:off x="2627535" y="1020261"/>
          <a:ext cx="2149300" cy="1364805"/>
        </a:xfrm>
        <a:prstGeom prst="roundRect">
          <a:avLst>
            <a:gd name="adj" fmla="val 10000"/>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762314CB-5383-44D8-8E39-5B0B3B229DA3}">
      <dsp:nvSpPr>
        <dsp:cNvPr id="0" name=""/>
        <dsp:cNvSpPr/>
      </dsp:nvSpPr>
      <dsp:spPr>
        <a:xfrm>
          <a:off x="2866346" y="1247132"/>
          <a:ext cx="2149300" cy="1364805"/>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respondents were asked that if they are aware of an alternative source other than a grid such as solar, about 97.6% were already aware however 2.4% were not.</a:t>
          </a:r>
        </a:p>
      </dsp:txBody>
      <dsp:txXfrm>
        <a:off x="2906320" y="1287106"/>
        <a:ext cx="2069352" cy="12848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846D4-BEEA-456F-B265-9420F9346FE7}">
      <dsp:nvSpPr>
        <dsp:cNvPr id="0" name=""/>
        <dsp:cNvSpPr/>
      </dsp:nvSpPr>
      <dsp:spPr>
        <a:xfrm>
          <a:off x="1288" y="8007"/>
          <a:ext cx="4521910" cy="2871412"/>
        </a:xfrm>
        <a:prstGeom prst="roundRect">
          <a:avLst>
            <a:gd name="adj" fmla="val 10000"/>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E546A59B-BA5F-496D-BB28-8FC77A8AD082}">
      <dsp:nvSpPr>
        <dsp:cNvPr id="0" name=""/>
        <dsp:cNvSpPr/>
      </dsp:nvSpPr>
      <dsp:spPr>
        <a:xfrm>
          <a:off x="503722" y="485320"/>
          <a:ext cx="4521910" cy="2871412"/>
        </a:xfrm>
        <a:prstGeom prst="roundRect">
          <a:avLst>
            <a:gd name="adj" fmla="val 10000"/>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respondents were asked about do they think, that they can shift to solar energy at the household level to meet the energy demand partially or completely. 64.7% agreed that they can, 31.8% responded that they needed more information, however, 3.5% disagreed that they don’t think so.</a:t>
          </a:r>
        </a:p>
      </dsp:txBody>
      <dsp:txXfrm>
        <a:off x="587823" y="569421"/>
        <a:ext cx="4353708" cy="2703210"/>
      </dsp:txXfrm>
    </dsp:sp>
    <dsp:sp modelId="{0E2466EC-E999-4575-8E23-3DD2FD21C9FD}">
      <dsp:nvSpPr>
        <dsp:cNvPr id="0" name=""/>
        <dsp:cNvSpPr/>
      </dsp:nvSpPr>
      <dsp:spPr>
        <a:xfrm>
          <a:off x="5528067" y="8007"/>
          <a:ext cx="4521910" cy="2871412"/>
        </a:xfrm>
        <a:prstGeom prst="roundRect">
          <a:avLst>
            <a:gd name="adj" fmla="val 10000"/>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E4526C7D-1473-4A5B-A7BA-C091A7797FB9}">
      <dsp:nvSpPr>
        <dsp:cNvPr id="0" name=""/>
        <dsp:cNvSpPr/>
      </dsp:nvSpPr>
      <dsp:spPr>
        <a:xfrm>
          <a:off x="6030501" y="485320"/>
          <a:ext cx="4521910" cy="2871412"/>
        </a:xfrm>
        <a:prstGeom prst="roundRect">
          <a:avLst>
            <a:gd name="adj" fmla="val 10000"/>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respondents were asked do they have a solar power system installed at their home, 80% disagreed and 20% agreed that they do have a solar power system at their place.</a:t>
          </a:r>
        </a:p>
      </dsp:txBody>
      <dsp:txXfrm>
        <a:off x="6114602" y="569421"/>
        <a:ext cx="4353708" cy="27032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1F965-8D7E-48F1-A80B-B0B7B3CE2771}">
      <dsp:nvSpPr>
        <dsp:cNvPr id="0" name=""/>
        <dsp:cNvSpPr/>
      </dsp:nvSpPr>
      <dsp:spPr>
        <a:xfrm>
          <a:off x="66218" y="1652"/>
          <a:ext cx="4466255" cy="283607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F6D8023-76EF-49B7-9158-71F54700D773}">
      <dsp:nvSpPr>
        <dsp:cNvPr id="0" name=""/>
        <dsp:cNvSpPr/>
      </dsp:nvSpPr>
      <dsp:spPr>
        <a:xfrm>
          <a:off x="562468" y="473090"/>
          <a:ext cx="4466255" cy="283607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When asked about that they think solar energy-based technologies have a much lesser impact on biodiversity and the environment, 49.4% strongly agree, whereas 37.6% agree and 12.9% responded neutrally.</a:t>
          </a:r>
        </a:p>
      </dsp:txBody>
      <dsp:txXfrm>
        <a:off x="645534" y="556156"/>
        <a:ext cx="4300123" cy="2669940"/>
      </dsp:txXfrm>
    </dsp:sp>
    <dsp:sp modelId="{CB73AAE5-B08B-441B-BE72-883B09AE3F99}">
      <dsp:nvSpPr>
        <dsp:cNvPr id="0" name=""/>
        <dsp:cNvSpPr/>
      </dsp:nvSpPr>
      <dsp:spPr>
        <a:xfrm>
          <a:off x="5524975" y="1652"/>
          <a:ext cx="4466255" cy="283607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DF033DD-967E-4D08-86C5-D146286FC5CC}">
      <dsp:nvSpPr>
        <dsp:cNvPr id="0" name=""/>
        <dsp:cNvSpPr/>
      </dsp:nvSpPr>
      <dsp:spPr>
        <a:xfrm>
          <a:off x="6021225" y="473090"/>
          <a:ext cx="4466255" cy="283607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71.8% of the respondents agreed that the energy generated from solar technology can replace the use of conventional fuels (like oil/coal/gas etc.), whereas 24.7% responded that to maybe and 3.5% disagreed with this statement.</a:t>
          </a:r>
        </a:p>
      </dsp:txBody>
      <dsp:txXfrm>
        <a:off x="6104291" y="556156"/>
        <a:ext cx="4300123" cy="26699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60F6C-6750-4F8E-84B4-BAB023561381}" type="datetimeFigureOut">
              <a:rPr lang="en-IN" smtClean="0"/>
              <a:t>13-12-2020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13EFA-762B-4325-BB3D-2ACA0B10E0B5}" type="slidenum">
              <a:rPr lang="en-IN" smtClean="0"/>
              <a:t>‹#›</a:t>
            </a:fld>
            <a:endParaRPr lang="en-IN"/>
          </a:p>
        </p:txBody>
      </p:sp>
    </p:spTree>
    <p:extLst>
      <p:ext uri="{BB962C8B-B14F-4D97-AF65-F5344CB8AC3E}">
        <p14:creationId xmlns:p14="http://schemas.microsoft.com/office/powerpoint/2010/main" val="246135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76f222629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76f222629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745947-5B8C-4B11-B78D-596500C60E6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389904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745947-5B8C-4B11-B78D-596500C60E6D}"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3785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F745947-5B8C-4B11-B78D-596500C60E6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3682058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F745947-5B8C-4B11-B78D-596500C60E6D}"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380813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45947-5B8C-4B11-B78D-596500C60E6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1563725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45947-5B8C-4B11-B78D-596500C60E6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2701355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6889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45947-5B8C-4B11-B78D-596500C60E6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415313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45947-5B8C-4B11-B78D-596500C60E6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405155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745947-5B8C-4B11-B78D-596500C60E6D}"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33817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745947-5B8C-4B11-B78D-596500C60E6D}"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194269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745947-5B8C-4B11-B78D-596500C60E6D}"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11054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45947-5B8C-4B11-B78D-596500C60E6D}"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404760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745947-5B8C-4B11-B78D-596500C60E6D}"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20042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F745947-5B8C-4B11-B78D-596500C60E6D}" type="datetimeFigureOut">
              <a:rPr lang="en-IN" smtClean="0"/>
              <a:t>13-12-2020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32A7481A-E1B5-4FDA-85A6-69B75B5337CF}" type="slidenum">
              <a:rPr lang="en-IN" smtClean="0"/>
              <a:t>‹#›</a:t>
            </a:fld>
            <a:endParaRPr lang="en-IN"/>
          </a:p>
        </p:txBody>
      </p:sp>
    </p:spTree>
    <p:extLst>
      <p:ext uri="{BB962C8B-B14F-4D97-AF65-F5344CB8AC3E}">
        <p14:creationId xmlns:p14="http://schemas.microsoft.com/office/powerpoint/2010/main" val="500817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F745947-5B8C-4B11-B78D-596500C60E6D}" type="datetimeFigureOut">
              <a:rPr lang="en-IN" smtClean="0"/>
              <a:t>13-12-2020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2A7481A-E1B5-4FDA-85A6-69B75B5337CF}" type="slidenum">
              <a:rPr lang="en-IN" smtClean="0"/>
              <a:t>‹#›</a:t>
            </a:fld>
            <a:endParaRPr lang="en-IN"/>
          </a:p>
        </p:txBody>
      </p:sp>
    </p:spTree>
    <p:extLst>
      <p:ext uri="{BB962C8B-B14F-4D97-AF65-F5344CB8AC3E}">
        <p14:creationId xmlns:p14="http://schemas.microsoft.com/office/powerpoint/2010/main" val="40482555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ounded Rectangle 16">
            <a:extLst>
              <a:ext uri="{FF2B5EF4-FFF2-40B4-BE49-F238E27FC236}">
                <a16:creationId xmlns:a16="http://schemas.microsoft.com/office/drawing/2014/main" id="{C9F832F7-01DF-4B61-A3AE-C86DF820A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2" y="564808"/>
            <a:ext cx="8884604" cy="3599352"/>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8">
            <a:extLst>
              <a:ext uri="{FF2B5EF4-FFF2-40B4-BE49-F238E27FC236}">
                <a16:creationId xmlns:a16="http://schemas.microsoft.com/office/drawing/2014/main" id="{DF04CCCA-6F0F-4FF9-9FB3-61BC8C0DA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BBCF257-DC01-49DD-B1F1-F5D2EB21F1B4}"/>
              </a:ext>
            </a:extLst>
          </p:cNvPr>
          <p:cNvSpPr>
            <a:spLocks noGrp="1" noChangeArrowheads="1"/>
          </p:cNvSpPr>
          <p:nvPr>
            <p:ph type="ctrTitle"/>
          </p:nvPr>
        </p:nvSpPr>
        <p:spPr bwMode="auto">
          <a:xfrm>
            <a:off x="810001" y="4817533"/>
            <a:ext cx="10572000" cy="7795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lvl="0" defTabSz="914400" eaLnBrk="0" fontAlgn="base" hangingPunct="0">
              <a:lnSpc>
                <a:spcPct val="90000"/>
              </a:lnSpc>
              <a:spcAft>
                <a:spcPct val="0"/>
              </a:spcAft>
            </a:pPr>
            <a:r>
              <a:rPr lang="en" sz="2500" dirty="0"/>
              <a:t>Solar, a non-conventional Source: Study of Challenges in the Residential Sector</a:t>
            </a:r>
            <a:endParaRPr kumimoji="0" lang="en-US" altLang="en-US" sz="2500" b="0" i="0" u="none" strike="noStrike" cap="none" normalizeH="0" baseline="0" dirty="0">
              <a:ln>
                <a:noFill/>
              </a:ln>
              <a:effectLst/>
              <a:latin typeface="Arial" panose="020B0604020202020204" pitchFamily="34" charset="0"/>
            </a:endParaRPr>
          </a:p>
        </p:txBody>
      </p:sp>
      <p:sp>
        <p:nvSpPr>
          <p:cNvPr id="3" name="Subtitle 2">
            <a:extLst>
              <a:ext uri="{FF2B5EF4-FFF2-40B4-BE49-F238E27FC236}">
                <a16:creationId xmlns:a16="http://schemas.microsoft.com/office/drawing/2014/main" id="{513FBB77-7467-464D-9123-A1A94EB60FA6}"/>
              </a:ext>
            </a:extLst>
          </p:cNvPr>
          <p:cNvSpPr>
            <a:spLocks noGrp="1"/>
          </p:cNvSpPr>
          <p:nvPr>
            <p:ph type="subTitle" idx="1"/>
          </p:nvPr>
        </p:nvSpPr>
        <p:spPr>
          <a:xfrm>
            <a:off x="810001" y="5594110"/>
            <a:ext cx="9429374" cy="887970"/>
          </a:xfrm>
        </p:spPr>
        <p:txBody>
          <a:bodyPr>
            <a:normAutofit/>
          </a:bodyPr>
          <a:lstStyle/>
          <a:p>
            <a:pPr algn="r">
              <a:lnSpc>
                <a:spcPct val="90000"/>
              </a:lnSpc>
            </a:pPr>
            <a:r>
              <a:rPr lang="en-IN" b="1" i="1" dirty="0"/>
              <a:t>By </a:t>
            </a:r>
            <a:r>
              <a:rPr lang="en-IN" b="1" i="1" dirty="0" err="1"/>
              <a:t>Aradhya</a:t>
            </a:r>
            <a:r>
              <a:rPr lang="en-IN" b="1" i="1" dirty="0"/>
              <a:t> Raj </a:t>
            </a:r>
            <a:r>
              <a:rPr lang="en-IN" b="1" i="1" dirty="0" err="1"/>
              <a:t>Mehra</a:t>
            </a:r>
            <a:r>
              <a:rPr lang="en-IN" b="1" i="1" dirty="0"/>
              <a:t> </a:t>
            </a:r>
          </a:p>
          <a:p>
            <a:pPr algn="r">
              <a:lnSpc>
                <a:spcPct val="90000"/>
              </a:lnSpc>
            </a:pPr>
            <a:r>
              <a:rPr lang="en-IN" b="1" i="1" dirty="0"/>
              <a:t>1903702</a:t>
            </a:r>
          </a:p>
        </p:txBody>
      </p:sp>
      <p:pic>
        <p:nvPicPr>
          <p:cNvPr id="12" name="Picture 11" descr="IMG_256">
            <a:extLst>
              <a:ext uri="{FF2B5EF4-FFF2-40B4-BE49-F238E27FC236}">
                <a16:creationId xmlns:a16="http://schemas.microsoft.com/office/drawing/2014/main" id="{EBC097E5-EAA0-42A8-9C31-0DD59FF73127}"/>
              </a:ext>
            </a:extLst>
          </p:cNvPr>
          <p:cNvPicPr/>
          <p:nvPr/>
        </p:nvPicPr>
        <p:blipFill rotWithShape="1">
          <a:blip r:embed="rId2"/>
          <a:srcRect l="3278" r="26393" b="-2"/>
          <a:stretch/>
        </p:blipFill>
        <p:spPr>
          <a:xfrm>
            <a:off x="1150011" y="891628"/>
            <a:ext cx="8204586" cy="2945712"/>
          </a:xfrm>
          <a:prstGeom prst="rect">
            <a:avLst/>
          </a:prstGeom>
          <a:noFill/>
        </p:spPr>
      </p:pic>
    </p:spTree>
    <p:extLst>
      <p:ext uri="{BB962C8B-B14F-4D97-AF65-F5344CB8AC3E}">
        <p14:creationId xmlns:p14="http://schemas.microsoft.com/office/powerpoint/2010/main" val="52544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82977-7009-4CD0-9133-20D9619D0E4D}"/>
              </a:ext>
            </a:extLst>
          </p:cNvPr>
          <p:cNvSpPr>
            <a:spLocks noGrp="1"/>
          </p:cNvSpPr>
          <p:nvPr>
            <p:ph type="title"/>
          </p:nvPr>
        </p:nvSpPr>
        <p:spPr>
          <a:xfrm>
            <a:off x="810000" y="447188"/>
            <a:ext cx="10571998" cy="970450"/>
          </a:xfrm>
          <a:effectLst/>
        </p:spPr>
        <p:txBody>
          <a:bodyPr anchor="ctr">
            <a:normAutofit/>
          </a:bodyPr>
          <a:lstStyle/>
          <a:p>
            <a:pPr algn="ctr"/>
            <a:r>
              <a:rPr lang="en-IN" sz="2800" dirty="0">
                <a:solidFill>
                  <a:schemeClr val="tx1"/>
                </a:solidFill>
                <a:ea typeface="+mj-lt"/>
                <a:cs typeface="+mj-lt"/>
              </a:rPr>
              <a:t>Respondents Without a solar Connection</a:t>
            </a:r>
            <a:endParaRPr lang="en-IN" sz="2800" dirty="0" err="1">
              <a:solidFill>
                <a:schemeClr val="tx1"/>
              </a:solidFill>
            </a:endParaRP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BFF90F-7129-4694-BC40-30F935C4F238}"/>
              </a:ext>
            </a:extLst>
          </p:cNvPr>
          <p:cNvSpPr>
            <a:spLocks noGrp="1"/>
          </p:cNvSpPr>
          <p:nvPr>
            <p:ph idx="1"/>
          </p:nvPr>
        </p:nvSpPr>
        <p:spPr>
          <a:xfrm>
            <a:off x="1115732" y="2222287"/>
            <a:ext cx="9966953" cy="3636511"/>
          </a:xfrm>
          <a:effectLst/>
        </p:spPr>
        <p:txBody>
          <a:bodyPr>
            <a:normAutofit/>
          </a:bodyPr>
          <a:lstStyle/>
          <a:p>
            <a:r>
              <a:rPr lang="en-US" dirty="0">
                <a:highlight>
                  <a:srgbClr val="FFFFFF"/>
                </a:highlight>
                <a:latin typeface="Calibri"/>
                <a:ea typeface="Calibri"/>
                <a:cs typeface="Calibri"/>
                <a:sym typeface="Calibri"/>
              </a:rPr>
              <a:t>A situation was given to the respondents, </a:t>
            </a:r>
            <a:r>
              <a:rPr lang="en-US" b="1" dirty="0">
                <a:highlight>
                  <a:srgbClr val="FFFFFF"/>
                </a:highlight>
                <a:latin typeface="Calibri"/>
                <a:ea typeface="Calibri"/>
                <a:cs typeface="Calibri"/>
                <a:sym typeface="Calibri"/>
              </a:rPr>
              <a:t>who denied that they don’t have a solar system installed at their home</a:t>
            </a:r>
            <a:r>
              <a:rPr lang="en-US" dirty="0">
                <a:highlight>
                  <a:srgbClr val="FFFFFF"/>
                </a:highlight>
                <a:latin typeface="Calibri"/>
                <a:ea typeface="Calibri"/>
                <a:cs typeface="Calibri"/>
                <a:sym typeface="Calibri"/>
              </a:rPr>
              <a:t>, that if they have been told that “if you have to install 1 KW at your place you’ll have to pay 54 thousand rupees which will be connected to the grid and you can switch between sources i.e. grid and solar, and also the payback period will be around 4 years and the plan will generate electricity for 25 years”. To which 55.9% would agree to install, however, 38.2% were not sure and 5.9% disagreed.</a:t>
            </a:r>
          </a:p>
          <a:p>
            <a:endParaRPr lang="en-IN" dirty="0"/>
          </a:p>
        </p:txBody>
      </p:sp>
    </p:spTree>
    <p:extLst>
      <p:ext uri="{BB962C8B-B14F-4D97-AF65-F5344CB8AC3E}">
        <p14:creationId xmlns:p14="http://schemas.microsoft.com/office/powerpoint/2010/main" val="136434624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9DCE-8218-4011-8F98-BD190A5EF71F}"/>
              </a:ext>
            </a:extLst>
          </p:cNvPr>
          <p:cNvSpPr>
            <a:spLocks noGrp="1"/>
          </p:cNvSpPr>
          <p:nvPr>
            <p:ph type="title"/>
          </p:nvPr>
        </p:nvSpPr>
        <p:spPr>
          <a:xfrm>
            <a:off x="810000" y="447188"/>
            <a:ext cx="10571998" cy="970450"/>
          </a:xfrm>
        </p:spPr>
        <p:txBody>
          <a:bodyPr>
            <a:normAutofit/>
          </a:bodyPr>
          <a:lstStyle/>
          <a:p>
            <a:endParaRPr lang="en-US"/>
          </a:p>
        </p:txBody>
      </p:sp>
      <p:sp>
        <p:nvSpPr>
          <p:cNvPr id="3" name="Content Placeholder 2">
            <a:extLst>
              <a:ext uri="{FF2B5EF4-FFF2-40B4-BE49-F238E27FC236}">
                <a16:creationId xmlns:a16="http://schemas.microsoft.com/office/drawing/2014/main" id="{BEE7C4DB-9FE8-4652-A373-74BEEE5A8BDB}"/>
              </a:ext>
            </a:extLst>
          </p:cNvPr>
          <p:cNvSpPr>
            <a:spLocks noGrp="1"/>
          </p:cNvSpPr>
          <p:nvPr>
            <p:ph idx="1"/>
          </p:nvPr>
        </p:nvSpPr>
        <p:spPr>
          <a:xfrm>
            <a:off x="818713" y="2413000"/>
            <a:ext cx="3835583" cy="3632200"/>
          </a:xfrm>
        </p:spPr>
        <p:txBody>
          <a:bodyPr>
            <a:normAutofit/>
          </a:bodyPr>
          <a:lstStyle/>
          <a:p>
            <a:r>
              <a:rPr lang="en-US" sz="1600">
                <a:ea typeface="+mn-lt"/>
                <a:cs typeface="+mn-lt"/>
              </a:rPr>
              <a:t>With reference to Situation 1, the respondents were asked if they are not sure or they disagreed to install what could be the reason for the same, 52.5% of respondents consider it as a high investment, 35% of respondents do not have enough space on the rooftop.</a:t>
            </a:r>
            <a:endParaRPr lang="en-US" sz="1600"/>
          </a:p>
        </p:txBody>
      </p:sp>
      <p:pic>
        <p:nvPicPr>
          <p:cNvPr id="4" name="Picture 4">
            <a:extLst>
              <a:ext uri="{FF2B5EF4-FFF2-40B4-BE49-F238E27FC236}">
                <a16:creationId xmlns:a16="http://schemas.microsoft.com/office/drawing/2014/main" id="{6A6F11E8-357E-4061-821B-3835C7BC0CC5}"/>
              </a:ext>
            </a:extLst>
          </p:cNvPr>
          <p:cNvPicPr>
            <a:picLocks noChangeAspect="1"/>
          </p:cNvPicPr>
          <p:nvPr/>
        </p:nvPicPr>
        <p:blipFill>
          <a:blip r:embed="rId2"/>
          <a:stretch>
            <a:fillRect/>
          </a:stretch>
        </p:blipFill>
        <p:spPr>
          <a:xfrm>
            <a:off x="5101851" y="2984313"/>
            <a:ext cx="6277349" cy="257371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75740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3E3DE-BFC6-4A09-A03A-743E7E9CC5B9}"/>
              </a:ext>
            </a:extLst>
          </p:cNvPr>
          <p:cNvSpPr>
            <a:spLocks noGrp="1"/>
          </p:cNvSpPr>
          <p:nvPr>
            <p:ph type="title"/>
          </p:nvPr>
        </p:nvSpPr>
        <p:spPr>
          <a:xfrm>
            <a:off x="810000" y="447188"/>
            <a:ext cx="10571998" cy="970450"/>
          </a:xfrm>
          <a:effectLst/>
        </p:spPr>
        <p:txBody>
          <a:bodyPr anchor="ctr">
            <a:normAutofit/>
          </a:bodyPr>
          <a:lstStyle/>
          <a:p>
            <a:pPr algn="ctr"/>
            <a:endParaRPr lang="en-IN" sz="2800" dirty="0">
              <a:solidFill>
                <a:schemeClr val="tx1"/>
              </a:solidFill>
            </a:endParaRP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3625625-D66A-4D04-8417-51C23B59E3DC}"/>
              </a:ext>
            </a:extLst>
          </p:cNvPr>
          <p:cNvSpPr>
            <a:spLocks noGrp="1"/>
          </p:cNvSpPr>
          <p:nvPr>
            <p:ph idx="1"/>
          </p:nvPr>
        </p:nvSpPr>
        <p:spPr>
          <a:xfrm>
            <a:off x="1115732" y="2222287"/>
            <a:ext cx="9966953" cy="3636511"/>
          </a:xfrm>
          <a:effectLst/>
        </p:spPr>
        <p:txBody>
          <a:bodyPr>
            <a:normAutofit/>
          </a:bodyPr>
          <a:lstStyle/>
          <a:p>
            <a:pPr marL="0" lvl="0" indent="0">
              <a:spcBef>
                <a:spcPts val="1200"/>
              </a:spcBef>
              <a:spcAft>
                <a:spcPts val="0"/>
              </a:spcAft>
              <a:buNone/>
            </a:pPr>
            <a:r>
              <a:rPr lang="en-US" dirty="0">
                <a:highlight>
                  <a:srgbClr val="FFFFFF"/>
                </a:highlight>
                <a:latin typeface="Calibri"/>
                <a:ea typeface="Calibri"/>
                <a:cs typeface="Calibri"/>
                <a:sym typeface="Calibri"/>
              </a:rPr>
              <a:t>In order to analyze people’s perception of government initiatives, 44.1% agreed, 17.6% disagreed and 38.2% consider they do but not enough.</a:t>
            </a:r>
          </a:p>
          <a:p>
            <a:pPr marL="0" lvl="0" indent="0">
              <a:spcBef>
                <a:spcPts val="1200"/>
              </a:spcBef>
              <a:spcAft>
                <a:spcPts val="0"/>
              </a:spcAft>
              <a:buNone/>
            </a:pPr>
            <a:r>
              <a:rPr lang="en-US" dirty="0">
                <a:highlight>
                  <a:srgbClr val="FFFFFF"/>
                </a:highlight>
                <a:latin typeface="Calibri"/>
                <a:ea typeface="Calibri"/>
                <a:cs typeface="Calibri"/>
                <a:sym typeface="Calibri"/>
              </a:rPr>
              <a:t>Respondents were questioned that if they are aware of government subsidies offered on the purchase of solar energy generation system, 29.4% agreed that they were aware, 29.4% disagreed that they are not, however, 41.2% are aware but insufficient information.</a:t>
            </a:r>
          </a:p>
          <a:p>
            <a:pPr marL="0" lvl="0" indent="0">
              <a:spcBef>
                <a:spcPts val="1200"/>
              </a:spcBef>
              <a:spcAft>
                <a:spcPts val="0"/>
              </a:spcAft>
              <a:buNone/>
            </a:pPr>
            <a:r>
              <a:rPr lang="en-US" b="1" dirty="0">
                <a:highlight>
                  <a:srgbClr val="FFFFFF"/>
                </a:highlight>
                <a:latin typeface="Calibri"/>
                <a:ea typeface="Calibri"/>
                <a:cs typeface="Calibri"/>
                <a:sym typeface="Calibri"/>
              </a:rPr>
              <a:t>Situation 2</a:t>
            </a:r>
            <a:r>
              <a:rPr lang="en-US" dirty="0">
                <a:highlight>
                  <a:srgbClr val="FFFFFF"/>
                </a:highlight>
                <a:latin typeface="Calibri"/>
                <a:ea typeface="Calibri"/>
                <a:cs typeface="Calibri"/>
                <a:sym typeface="Calibri"/>
              </a:rPr>
              <a:t> as “if they are told for promoting solar power systems government is providing 40% up to your 3-kW plant and 20% above 3 kW up to 10 kW. Would they be interested in installing a system at their place”</a:t>
            </a:r>
            <a:r>
              <a:rPr lang="en-US" b="1" dirty="0">
                <a:highlight>
                  <a:srgbClr val="FFFFFF"/>
                </a:highlight>
                <a:latin typeface="Calibri"/>
                <a:ea typeface="Calibri"/>
                <a:cs typeface="Calibri"/>
                <a:sym typeface="Calibri"/>
              </a:rPr>
              <a:t>?</a:t>
            </a:r>
          </a:p>
          <a:p>
            <a:pPr marL="0" lvl="0" indent="0">
              <a:spcBef>
                <a:spcPts val="1200"/>
              </a:spcBef>
              <a:spcAft>
                <a:spcPts val="0"/>
              </a:spcAft>
              <a:buNone/>
            </a:pPr>
            <a:r>
              <a:rPr lang="en-US" dirty="0">
                <a:highlight>
                  <a:srgbClr val="FFFFFF"/>
                </a:highlight>
                <a:latin typeface="Calibri"/>
                <a:ea typeface="Calibri"/>
                <a:cs typeface="Calibri"/>
                <a:sym typeface="Calibri"/>
              </a:rPr>
              <a:t>69.1% of total respondents wish to use a solar power system in the future however, 30.9% responded to maybe and there were 0% who absolutely disagreed.</a:t>
            </a:r>
          </a:p>
          <a:p>
            <a:endParaRPr lang="en-IN" dirty="0"/>
          </a:p>
        </p:txBody>
      </p:sp>
    </p:spTree>
    <p:extLst>
      <p:ext uri="{BB962C8B-B14F-4D97-AF65-F5344CB8AC3E}">
        <p14:creationId xmlns:p14="http://schemas.microsoft.com/office/powerpoint/2010/main" val="298860973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4B012B-E10E-45B6-9952-8F596B9F65DB}"/>
              </a:ext>
            </a:extLst>
          </p:cNvPr>
          <p:cNvSpPr>
            <a:spLocks noGrp="1"/>
          </p:cNvSpPr>
          <p:nvPr>
            <p:ph type="title"/>
          </p:nvPr>
        </p:nvSpPr>
        <p:spPr>
          <a:xfrm>
            <a:off x="451514" y="457201"/>
            <a:ext cx="3575737" cy="1332688"/>
          </a:xfrm>
        </p:spPr>
        <p:txBody>
          <a:bodyPr anchor="b">
            <a:normAutofit/>
          </a:bodyPr>
          <a:lstStyle/>
          <a:p>
            <a:pPr algn="ctr">
              <a:lnSpc>
                <a:spcPct val="90000"/>
              </a:lnSpc>
            </a:pPr>
            <a:r>
              <a:rPr lang="en-IN" sz="3000">
                <a:solidFill>
                  <a:srgbClr val="FFFFFF"/>
                </a:solidFill>
                <a:ea typeface="+mj-lt"/>
                <a:cs typeface="+mj-lt"/>
              </a:rPr>
              <a:t>Respondents With a Solar Connection</a:t>
            </a:r>
            <a:endParaRPr lang="en-US" sz="3000">
              <a:solidFill>
                <a:srgbClr val="FFFFFF"/>
              </a:solidFill>
            </a:endParaRPr>
          </a:p>
        </p:txBody>
      </p:sp>
      <p:sp>
        <p:nvSpPr>
          <p:cNvPr id="3" name="Content Placeholder 2">
            <a:extLst>
              <a:ext uri="{FF2B5EF4-FFF2-40B4-BE49-F238E27FC236}">
                <a16:creationId xmlns:a16="http://schemas.microsoft.com/office/drawing/2014/main" id="{90558B1D-9772-4DA0-A1AB-6FA2079D2B69}"/>
              </a:ext>
            </a:extLst>
          </p:cNvPr>
          <p:cNvSpPr>
            <a:spLocks noGrp="1"/>
          </p:cNvSpPr>
          <p:nvPr>
            <p:ph idx="1"/>
          </p:nvPr>
        </p:nvSpPr>
        <p:spPr>
          <a:xfrm>
            <a:off x="451514" y="2046514"/>
            <a:ext cx="3575737" cy="3994848"/>
          </a:xfrm>
        </p:spPr>
        <p:txBody>
          <a:bodyPr>
            <a:normAutofit/>
          </a:bodyPr>
          <a:lstStyle/>
          <a:p>
            <a:pPr>
              <a:lnSpc>
                <a:spcPct val="90000"/>
              </a:lnSpc>
            </a:pPr>
            <a:r>
              <a:rPr lang="en-US" sz="1200" dirty="0">
                <a:solidFill>
                  <a:srgbClr val="FFFFFF"/>
                </a:solidFill>
                <a:latin typeface="Calibri"/>
                <a:ea typeface="Calibri"/>
                <a:cs typeface="Calibri"/>
                <a:sym typeface="Calibri"/>
              </a:rPr>
              <a:t>When asked the respondents about the factors that drive them to install the power generation system, 70.6% responded that it was due to environmental concern, 41.2% responded that the government subsidy was the reason.</a:t>
            </a:r>
            <a:endParaRPr lang="en-US" sz="1200" dirty="0">
              <a:solidFill>
                <a:srgbClr val="FFFFFF"/>
              </a:solidFill>
              <a:latin typeface="Calibri"/>
              <a:ea typeface="Calibri"/>
              <a:cs typeface="Calibri"/>
            </a:endParaRPr>
          </a:p>
          <a:p>
            <a:pPr marL="0" indent="0">
              <a:lnSpc>
                <a:spcPct val="90000"/>
              </a:lnSpc>
              <a:buNone/>
            </a:pPr>
            <a:endParaRPr lang="en-US" sz="1200" dirty="0">
              <a:solidFill>
                <a:srgbClr val="FFFFFF"/>
              </a:solidFill>
              <a:latin typeface="Calibri"/>
              <a:ea typeface="Calibri"/>
              <a:cs typeface="Calibri"/>
            </a:endParaRPr>
          </a:p>
          <a:p>
            <a:pPr>
              <a:lnSpc>
                <a:spcPct val="90000"/>
              </a:lnSpc>
            </a:pPr>
            <a:endParaRPr lang="en-IN" sz="1200">
              <a:solidFill>
                <a:srgbClr val="FFFFFF"/>
              </a:solidFill>
            </a:endParaRPr>
          </a:p>
        </p:txBody>
      </p:sp>
      <p:pic>
        <p:nvPicPr>
          <p:cNvPr id="4" name="Picture 4">
            <a:extLst>
              <a:ext uri="{FF2B5EF4-FFF2-40B4-BE49-F238E27FC236}">
                <a16:creationId xmlns:a16="http://schemas.microsoft.com/office/drawing/2014/main" id="{D61D228D-3DAA-46BB-A6EF-518E2E527A02}"/>
              </a:ext>
            </a:extLst>
          </p:cNvPr>
          <p:cNvPicPr>
            <a:picLocks noChangeAspect="1"/>
          </p:cNvPicPr>
          <p:nvPr/>
        </p:nvPicPr>
        <p:blipFill>
          <a:blip r:embed="rId2"/>
          <a:stretch>
            <a:fillRect/>
          </a:stretch>
        </p:blipFill>
        <p:spPr>
          <a:xfrm>
            <a:off x="5280790" y="1986956"/>
            <a:ext cx="6267743" cy="258544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0018594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90B6-87BC-44C2-BB64-DC5B72D38864}"/>
              </a:ext>
            </a:extLst>
          </p:cNvPr>
          <p:cNvSpPr>
            <a:spLocks noGrp="1"/>
          </p:cNvSpPr>
          <p:nvPr>
            <p:ph type="title"/>
          </p:nvPr>
        </p:nvSpPr>
        <p:spPr>
          <a:xfrm>
            <a:off x="810000" y="447188"/>
            <a:ext cx="10571998" cy="970450"/>
          </a:xfrm>
        </p:spPr>
        <p:txBody>
          <a:bodyPr>
            <a:normAutofit/>
          </a:bodyPr>
          <a:lstStyle/>
          <a:p>
            <a:endParaRPr lang="en-US"/>
          </a:p>
        </p:txBody>
      </p:sp>
      <p:sp>
        <p:nvSpPr>
          <p:cNvPr id="3" name="Content Placeholder 2">
            <a:extLst>
              <a:ext uri="{FF2B5EF4-FFF2-40B4-BE49-F238E27FC236}">
                <a16:creationId xmlns:a16="http://schemas.microsoft.com/office/drawing/2014/main" id="{119FAA51-DB5E-43E0-ADF1-D4957A57F232}"/>
              </a:ext>
            </a:extLst>
          </p:cNvPr>
          <p:cNvSpPr>
            <a:spLocks noGrp="1"/>
          </p:cNvSpPr>
          <p:nvPr>
            <p:ph idx="1"/>
          </p:nvPr>
        </p:nvSpPr>
        <p:spPr>
          <a:xfrm>
            <a:off x="818713" y="2413000"/>
            <a:ext cx="3835583" cy="3632200"/>
          </a:xfrm>
        </p:spPr>
        <p:txBody>
          <a:bodyPr>
            <a:normAutofit/>
          </a:bodyPr>
          <a:lstStyle/>
          <a:p>
            <a:pPr>
              <a:lnSpc>
                <a:spcPct val="90000"/>
              </a:lnSpc>
            </a:pPr>
            <a:r>
              <a:rPr lang="en-US" sz="1500" dirty="0">
                <a:latin typeface="Calibri"/>
                <a:cs typeface="Calibri"/>
              </a:rPr>
              <a:t>The respondents were then asked to rate the challenges they considered were acting as the barrier when switching from grid to solar as a source of electricity generation. Most of the respondents faced High capital cost as a major barrier, followed by Insecurities related to Government Subsidies, Space constraint however the least faced challenge is Availability of feasible alternative i.e. grid.</a:t>
            </a:r>
            <a:endParaRPr lang="en-US" sz="1500" dirty="0">
              <a:latin typeface="Calibri"/>
              <a:ea typeface="+mn-lt"/>
              <a:cs typeface="+mn-lt"/>
            </a:endParaRPr>
          </a:p>
          <a:p>
            <a:pPr>
              <a:lnSpc>
                <a:spcPct val="90000"/>
              </a:lnSpc>
            </a:pPr>
            <a:r>
              <a:rPr lang="en-US" sz="1500" dirty="0">
                <a:latin typeface="Calibri"/>
                <a:cs typeface="Calibri"/>
              </a:rPr>
              <a:t>When respondents were asked if the user will recommend this source of power generation to others. 88.2% agreed, however, 11.8% disagreed to recommend.</a:t>
            </a:r>
            <a:endParaRPr lang="en-US" sz="1500" dirty="0"/>
          </a:p>
        </p:txBody>
      </p:sp>
      <p:graphicFrame>
        <p:nvGraphicFramePr>
          <p:cNvPr id="5" name="Content Placeholder 3">
            <a:extLst>
              <a:ext uri="{FF2B5EF4-FFF2-40B4-BE49-F238E27FC236}">
                <a16:creationId xmlns:a16="http://schemas.microsoft.com/office/drawing/2014/main" id="{BA8449AF-5281-4801-A7B4-9D0AEF9AF0C7}"/>
              </a:ext>
            </a:extLst>
          </p:cNvPr>
          <p:cNvGraphicFramePr>
            <a:graphicFrameLocks/>
          </p:cNvGraphicFramePr>
          <p:nvPr>
            <p:extLst>
              <p:ext uri="{D42A27DB-BD31-4B8C-83A1-F6EECF244321}">
                <p14:modId xmlns:p14="http://schemas.microsoft.com/office/powerpoint/2010/main" val="2384363838"/>
              </p:ext>
            </p:extLst>
          </p:nvPr>
        </p:nvGraphicFramePr>
        <p:xfrm>
          <a:off x="5101851" y="2413000"/>
          <a:ext cx="6277349" cy="3716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842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B3CFA-458A-45F3-82CE-D06B41630C56}"/>
              </a:ext>
            </a:extLst>
          </p:cNvPr>
          <p:cNvSpPr>
            <a:spLocks noGrp="1"/>
          </p:cNvSpPr>
          <p:nvPr>
            <p:ph type="title"/>
          </p:nvPr>
        </p:nvSpPr>
        <p:spPr>
          <a:xfrm>
            <a:off x="810000" y="447188"/>
            <a:ext cx="10571998" cy="970450"/>
          </a:xfrm>
          <a:effectLst/>
        </p:spPr>
        <p:txBody>
          <a:bodyPr anchor="ctr">
            <a:normAutofit/>
          </a:bodyPr>
          <a:lstStyle/>
          <a:p>
            <a:pPr algn="ctr"/>
            <a:r>
              <a:rPr lang="en-IN" sz="2800" dirty="0">
                <a:solidFill>
                  <a:schemeClr val="tx1"/>
                </a:solidFill>
                <a:ea typeface="+mj-lt"/>
                <a:cs typeface="+mj-lt"/>
              </a:rPr>
              <a:t>Perception and Challenges faced by an EPC in the residential sector</a:t>
            </a:r>
            <a:endParaRPr lang="en-US" dirty="0">
              <a:solidFill>
                <a:schemeClr val="tx1"/>
              </a:solidFill>
            </a:endParaRP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0B7DFF-BE10-4346-A23F-6E3FCA5538D5}"/>
              </a:ext>
            </a:extLst>
          </p:cNvPr>
          <p:cNvSpPr>
            <a:spLocks noGrp="1"/>
          </p:cNvSpPr>
          <p:nvPr>
            <p:ph idx="1"/>
          </p:nvPr>
        </p:nvSpPr>
        <p:spPr>
          <a:xfrm>
            <a:off x="1115732" y="2222287"/>
            <a:ext cx="9966953" cy="3636511"/>
          </a:xfrm>
          <a:effectLst/>
        </p:spPr>
        <p:txBody>
          <a:bodyPr>
            <a:normAutofit/>
          </a:bodyPr>
          <a:lstStyle/>
          <a:p>
            <a:pPr>
              <a:spcBef>
                <a:spcPts val="1200"/>
              </a:spcBef>
              <a:spcAft>
                <a:spcPts val="0"/>
              </a:spcAft>
            </a:pPr>
            <a:r>
              <a:rPr lang="en-US" dirty="0">
                <a:latin typeface="Calibri"/>
                <a:ea typeface="Calibri"/>
                <a:cs typeface="Calibri"/>
                <a:sym typeface="Calibri"/>
              </a:rPr>
              <a:t>3 of the respondents i.e. companies were located in Agra, 3 of them in New Delhi, 1 from Gurgaon, and 1 from Trichy, Tamil Nadu.</a:t>
            </a:r>
          </a:p>
          <a:p>
            <a:pPr>
              <a:spcBef>
                <a:spcPts val="1200"/>
              </a:spcBef>
              <a:spcAft>
                <a:spcPts val="0"/>
              </a:spcAft>
            </a:pPr>
            <a:r>
              <a:rPr lang="en-US" dirty="0">
                <a:latin typeface="Calibri"/>
                <a:ea typeface="Calibri"/>
                <a:cs typeface="Calibri"/>
                <a:sym typeface="Calibri"/>
              </a:rPr>
              <a:t>37.5% of respondents were working as an EPC for the last 2 years, 25% ranged from 2-5 years, 25% for 5-8 years, and 12.5% were working for more than 8 years.</a:t>
            </a:r>
          </a:p>
          <a:p>
            <a:pPr>
              <a:spcBef>
                <a:spcPts val="1200"/>
              </a:spcBef>
              <a:spcAft>
                <a:spcPts val="0"/>
              </a:spcAft>
            </a:pPr>
            <a:r>
              <a:rPr lang="en-US" dirty="0">
                <a:latin typeface="Calibri"/>
                <a:ea typeface="Calibri"/>
                <a:cs typeface="Calibri"/>
                <a:sym typeface="Calibri"/>
              </a:rPr>
              <a:t>When asked about the tentative capacity installed in the residential sector, the following were the results.</a:t>
            </a:r>
          </a:p>
          <a:p>
            <a:pPr>
              <a:spcBef>
                <a:spcPts val="1200"/>
              </a:spcBef>
              <a:spcAft>
                <a:spcPts val="0"/>
              </a:spcAft>
            </a:pPr>
            <a:r>
              <a:rPr lang="en-US" dirty="0">
                <a:latin typeface="Calibri"/>
                <a:ea typeface="Calibri"/>
                <a:cs typeface="Calibri"/>
                <a:sym typeface="Calibri"/>
              </a:rPr>
              <a:t>50% of the companies claimed that less than 20% of leads get converted into a customer and following shows the trend.</a:t>
            </a:r>
            <a:endParaRPr lang="en-US" dirty="0">
              <a:latin typeface="Calibri"/>
              <a:ea typeface="Calibri"/>
              <a:cs typeface="Calibri"/>
            </a:endParaRPr>
          </a:p>
          <a:p>
            <a:pPr>
              <a:spcBef>
                <a:spcPts val="1200"/>
              </a:spcBef>
              <a:spcAft>
                <a:spcPts val="0"/>
              </a:spcAft>
            </a:pPr>
            <a:endParaRPr lang="en-US" dirty="0">
              <a:latin typeface="Calibri"/>
              <a:ea typeface="Calibri"/>
              <a:cs typeface="Calibri"/>
              <a:sym typeface="Calibri"/>
            </a:endParaRPr>
          </a:p>
          <a:p>
            <a:endParaRPr lang="en-IN" dirty="0"/>
          </a:p>
        </p:txBody>
      </p:sp>
    </p:spTree>
    <p:extLst>
      <p:ext uri="{BB962C8B-B14F-4D97-AF65-F5344CB8AC3E}">
        <p14:creationId xmlns:p14="http://schemas.microsoft.com/office/powerpoint/2010/main" val="22500919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BE43-674E-4FC0-A818-C48F249DFB57}"/>
              </a:ext>
            </a:extLst>
          </p:cNvPr>
          <p:cNvSpPr>
            <a:spLocks noGrp="1"/>
          </p:cNvSpPr>
          <p:nvPr>
            <p:ph type="title"/>
          </p:nvPr>
        </p:nvSpPr>
        <p:spPr>
          <a:xfrm>
            <a:off x="810000" y="447188"/>
            <a:ext cx="10571998" cy="970450"/>
          </a:xfrm>
        </p:spPr>
        <p:txBody>
          <a:bodyPr>
            <a:normAutofit/>
          </a:bodyPr>
          <a:lstStyle/>
          <a:p>
            <a:endParaRPr lang="en-IN"/>
          </a:p>
        </p:txBody>
      </p:sp>
      <p:sp>
        <p:nvSpPr>
          <p:cNvPr id="3" name="Content Placeholder 2">
            <a:extLst>
              <a:ext uri="{FF2B5EF4-FFF2-40B4-BE49-F238E27FC236}">
                <a16:creationId xmlns:a16="http://schemas.microsoft.com/office/drawing/2014/main" id="{A7DBDDFF-DD07-4823-9384-CC13E2D78874}"/>
              </a:ext>
            </a:extLst>
          </p:cNvPr>
          <p:cNvSpPr>
            <a:spLocks noGrp="1"/>
          </p:cNvSpPr>
          <p:nvPr>
            <p:ph idx="1"/>
          </p:nvPr>
        </p:nvSpPr>
        <p:spPr>
          <a:xfrm>
            <a:off x="818713" y="2413000"/>
            <a:ext cx="3835583" cy="3632200"/>
          </a:xfrm>
        </p:spPr>
        <p:txBody>
          <a:bodyPr>
            <a:normAutofit/>
          </a:bodyPr>
          <a:lstStyle/>
          <a:p>
            <a:r>
              <a:rPr lang="en-US" sz="1600">
                <a:latin typeface="Calibri"/>
                <a:ea typeface="Calibri"/>
                <a:cs typeface="Calibri"/>
                <a:sym typeface="Calibri"/>
              </a:rPr>
              <a:t>87.5% of respondents consider that the high capital cost is the main factor that affects buying behavior, 62.5% responds that lack of awareness is also a major factor, 50% responds to the weak public policies are affecting the behavior. The following are the complete results</a:t>
            </a:r>
          </a:p>
          <a:p>
            <a:r>
              <a:rPr lang="en-US" sz="1600">
                <a:latin typeface="Calibri"/>
                <a:ea typeface="Calibri"/>
                <a:cs typeface="Calibri"/>
                <a:sym typeface="Calibri"/>
              </a:rPr>
              <a:t>Most of the companies face that high capital cost while handling a residential customer, followed by a lack of awareness and weak public policies</a:t>
            </a:r>
          </a:p>
          <a:p>
            <a:endParaRPr lang="en-IN" sz="1600"/>
          </a:p>
        </p:txBody>
      </p:sp>
      <p:graphicFrame>
        <p:nvGraphicFramePr>
          <p:cNvPr id="6" name="Content Placeholder 3">
            <a:extLst>
              <a:ext uri="{FF2B5EF4-FFF2-40B4-BE49-F238E27FC236}">
                <a16:creationId xmlns:a16="http://schemas.microsoft.com/office/drawing/2014/main" id="{1576E29F-06A0-4BC4-B9BF-618AF2C612E8}"/>
              </a:ext>
            </a:extLst>
          </p:cNvPr>
          <p:cNvGraphicFramePr>
            <a:graphicFrameLocks noGrp="1"/>
          </p:cNvGraphicFramePr>
          <p:nvPr>
            <p:extLst>
              <p:ext uri="{D42A27DB-BD31-4B8C-83A1-F6EECF244321}">
                <p14:modId xmlns:p14="http://schemas.microsoft.com/office/powerpoint/2010/main" val="2772698356"/>
              </p:ext>
            </p:extLst>
          </p:nvPr>
        </p:nvGraphicFramePr>
        <p:xfrm>
          <a:off x="5101851" y="2413000"/>
          <a:ext cx="6277349" cy="3716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014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p:nvSpPr>
          <p:cNvPr id="20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1" name="Rectangle 140">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p28"/>
          <p:cNvSpPr txBox="1">
            <a:spLocks noGrp="1"/>
          </p:cNvSpPr>
          <p:nvPr>
            <p:ph type="title"/>
          </p:nvPr>
        </p:nvSpPr>
        <p:spPr>
          <a:xfrm>
            <a:off x="810000" y="447188"/>
            <a:ext cx="5039035" cy="1559412"/>
          </a:xfrm>
          <a:prstGeom prst="rect">
            <a:avLst/>
          </a:prstGeom>
        </p:spPr>
        <p:txBody>
          <a:bodyPr spcFirstLastPara="1" vert="horz" lIns="91440" tIns="45720" rIns="91440" bIns="45720" rtlCol="0" anchor="b" anchorCtr="0">
            <a:normAutofit/>
          </a:bodyPr>
          <a:lstStyle/>
          <a:p>
            <a:pPr>
              <a:spcBef>
                <a:spcPct val="0"/>
              </a:spcBef>
            </a:pPr>
            <a:r>
              <a:rPr lang="en-US" sz="4000" dirty="0">
                <a:solidFill>
                  <a:schemeClr val="tx1"/>
                </a:solidFill>
                <a:highlight>
                  <a:srgbClr val="FFFFFF"/>
                </a:highlight>
                <a:sym typeface="Calibri"/>
              </a:rPr>
              <a:t>Conclusion</a:t>
            </a:r>
            <a:endParaRPr lang="en-US" sz="4000" dirty="0">
              <a:solidFill>
                <a:schemeClr val="tx1"/>
              </a:solidFill>
            </a:endParaRPr>
          </a:p>
        </p:txBody>
      </p:sp>
      <p:sp>
        <p:nvSpPr>
          <p:cNvPr id="198" name="Google Shape;198;p28"/>
          <p:cNvSpPr txBox="1">
            <a:spLocks noGrp="1"/>
          </p:cNvSpPr>
          <p:nvPr>
            <p:ph type="body" idx="1"/>
          </p:nvPr>
        </p:nvSpPr>
        <p:spPr>
          <a:xfrm>
            <a:off x="818712" y="2413000"/>
            <a:ext cx="5016259" cy="3632200"/>
          </a:xfrm>
          <a:prstGeom prst="rect">
            <a:avLst/>
          </a:prstGeom>
        </p:spPr>
        <p:txBody>
          <a:bodyPr spcFirstLastPara="1" vert="horz" lIns="91440" tIns="45720" rIns="91440" bIns="45720" rtlCol="0" anchor="ctr" anchorCtr="0">
            <a:normAutofit/>
          </a:bodyPr>
          <a:lstStyle/>
          <a:p>
            <a:pPr marL="0" indent="0">
              <a:lnSpc>
                <a:spcPct val="90000"/>
              </a:lnSpc>
              <a:spcBef>
                <a:spcPct val="20000"/>
              </a:spcBef>
              <a:spcAft>
                <a:spcPts val="600"/>
              </a:spcAft>
              <a:buFont typeface="Wingdings 2" charset="2"/>
              <a:buChar char=""/>
            </a:pPr>
            <a:r>
              <a:rPr lang="en-US" sz="1100">
                <a:solidFill>
                  <a:srgbClr val="FFFFFF"/>
                </a:solidFill>
                <a:sym typeface="Calibri"/>
              </a:rPr>
              <a:t>The study clearly presents the favorable case scenario for Solar adoption and expansion. Over 97% of respondents were aware of this technology and quite a great amount of individuals agreed that solar technology has a lesser impact on the environment as compared to conventional sources. Respondents have a positive outlook towards solar technology, that can replace fossil fuel. About 70% are willing to adopt renewables in the future. Despite a positive way for solar, there are various challenges ahead that need to be addressed and deployed in future actions. The most common of them for a respondent who doesn’t own an SPV System is the high capital cost, however, for an owner, the barrier faced was either high capital cost followed by weak public policies (i.e. Subsidies). The biggest challenge according to an EPC company while handling a residential potential customer, is also the costs related and policies by the government followed by the lack of awareness proving to be the biggest challenge for SPV technology providers. Awareness with respect to government subsidies and policies on Solar accounted to be low. It is very important to supply information for common people in an easy-to-understand manner. Lastly, there is a need for a shared vision, and the call to action for both governments, both at center and state to promote more people to install their independent system.</a:t>
            </a:r>
          </a:p>
          <a:p>
            <a:pPr marL="0" indent="0">
              <a:lnSpc>
                <a:spcPct val="90000"/>
              </a:lnSpc>
              <a:spcBef>
                <a:spcPct val="20000"/>
              </a:spcBef>
              <a:spcAft>
                <a:spcPts val="600"/>
              </a:spcAft>
              <a:buFont typeface="Wingdings 2" charset="2"/>
              <a:buChar char=""/>
            </a:pPr>
            <a:endParaRPr lang="en-US" sz="1100">
              <a:solidFill>
                <a:srgbClr val="FFFFFF"/>
              </a:solidFill>
            </a:endParaRPr>
          </a:p>
        </p:txBody>
      </p:sp>
      <p:sp>
        <p:nvSpPr>
          <p:cNvPr id="145"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98A62AE7-37C5-4FB1-AE99-A99E44F01388}"/>
              </a:ext>
            </a:extLst>
          </p:cNvPr>
          <p:cNvPicPr>
            <a:picLocks noChangeAspect="1"/>
          </p:cNvPicPr>
          <p:nvPr/>
        </p:nvPicPr>
        <p:blipFill>
          <a:blip r:embed="rId3"/>
          <a:stretch>
            <a:fillRect/>
          </a:stretch>
        </p:blipFill>
        <p:spPr>
          <a:xfrm>
            <a:off x="7410517" y="2149477"/>
            <a:ext cx="3832042" cy="254830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CFFE214-4C1A-435A-B5D3-410A7260F4A4}"/>
              </a:ext>
            </a:extLst>
          </p:cNvPr>
          <p:cNvPicPr preferRelativeResize="0">
            <a:picLocks noChangeArrowheads="1"/>
          </p:cNvPicPr>
          <p:nvPr/>
        </p:nvPicPr>
        <p:blipFill rotWithShape="1">
          <a:blip r:embed="rId2">
            <a:alphaModFix amt="40000"/>
            <a:extLst>
              <a:ext uri="{28A0092B-C50C-407E-A947-70E740481C1C}">
                <a14:useLocalDpi xmlns:a14="http://schemas.microsoft.com/office/drawing/2010/main" val="0"/>
              </a:ext>
            </a:extLst>
          </a:blip>
          <a:srcRect t="6973" b="307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7DA1901-44AB-46C3-A946-DA1BFDBE142B}"/>
              </a:ext>
            </a:extLst>
          </p:cNvPr>
          <p:cNvSpPr>
            <a:spLocks noGrp="1"/>
          </p:cNvSpPr>
          <p:nvPr>
            <p:ph type="title"/>
          </p:nvPr>
        </p:nvSpPr>
        <p:spPr>
          <a:xfrm>
            <a:off x="810000" y="447188"/>
            <a:ext cx="10571998" cy="970450"/>
          </a:xfrm>
        </p:spPr>
        <p:txBody>
          <a:bodyPr>
            <a:normAutofit/>
          </a:bodyPr>
          <a:lstStyle/>
          <a:p>
            <a:r>
              <a:rPr lang="en-IN" dirty="0"/>
              <a:t>Abstract</a:t>
            </a:r>
          </a:p>
        </p:txBody>
      </p:sp>
      <p:sp>
        <p:nvSpPr>
          <p:cNvPr id="3" name="Content Placeholder 2">
            <a:extLst>
              <a:ext uri="{FF2B5EF4-FFF2-40B4-BE49-F238E27FC236}">
                <a16:creationId xmlns:a16="http://schemas.microsoft.com/office/drawing/2014/main" id="{23266A14-CCBD-4C8F-B3C5-8E0C0B8A0EF7}"/>
              </a:ext>
            </a:extLst>
          </p:cNvPr>
          <p:cNvSpPr>
            <a:spLocks noGrp="1"/>
          </p:cNvSpPr>
          <p:nvPr>
            <p:ph idx="1"/>
          </p:nvPr>
        </p:nvSpPr>
        <p:spPr>
          <a:xfrm>
            <a:off x="818712" y="2222287"/>
            <a:ext cx="10554574" cy="3636511"/>
          </a:xfrm>
        </p:spPr>
        <p:txBody>
          <a:bodyPr>
            <a:normAutofit/>
          </a:bodyPr>
          <a:lstStyle/>
          <a:p>
            <a:pPr marL="0" indent="0">
              <a:buNone/>
            </a:pPr>
            <a:r>
              <a:rPr lang="en-US" dirty="0"/>
              <a:t>The factors and challenges that determine the buying behavior in residential sector of Solar Industry were studied. The study was divided into two parts. The first part dealt with the challenges faced by the common people who don’t have a solar connection as well as who have it already. The second part of the study analyzed the challenges faced by an EPC company while handling a residential sector customer. An online experiment was conducted where the awareness level and factors affecting the </a:t>
            </a:r>
            <a:r>
              <a:rPr lang="en-US" dirty="0" err="1"/>
              <a:t>behaviour</a:t>
            </a:r>
            <a:r>
              <a:rPr lang="en-US" dirty="0"/>
              <a:t> were taken into consideration.</a:t>
            </a:r>
          </a:p>
          <a:p>
            <a:pPr marL="0" indent="0">
              <a:buNone/>
            </a:pPr>
            <a:r>
              <a:rPr lang="en-US" dirty="0"/>
              <a:t>After analyzing the results, it was found that there were more than one factor or challenge that mainly affects the buying pattern of a customer or a user. The experiment results show that majority of respondents are likely to be aware of Solar and prefer it but the main challenge is the high capital cost and weak public policies offered by the </a:t>
            </a:r>
            <a:r>
              <a:rPr lang="en-US" dirty="0" err="1"/>
              <a:t>government.Descriptive</a:t>
            </a:r>
            <a:r>
              <a:rPr lang="en-US" dirty="0"/>
              <a:t> Statistics were used to drive results. </a:t>
            </a:r>
          </a:p>
        </p:txBody>
      </p:sp>
    </p:spTree>
    <p:extLst>
      <p:ext uri="{BB962C8B-B14F-4D97-AF65-F5344CB8AC3E}">
        <p14:creationId xmlns:p14="http://schemas.microsoft.com/office/powerpoint/2010/main" val="56989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B9EAF2-B27E-469F-A2C6-FD22BAA6EF00}"/>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a:solidFill>
                  <a:srgbClr val="FFFFFF"/>
                </a:solidFill>
              </a:rPr>
              <a:t>Research Model 	</a:t>
            </a:r>
          </a:p>
        </p:txBody>
      </p:sp>
      <p:pic>
        <p:nvPicPr>
          <p:cNvPr id="8" name="Content Placeholder 7">
            <a:extLst>
              <a:ext uri="{FF2B5EF4-FFF2-40B4-BE49-F238E27FC236}">
                <a16:creationId xmlns:a16="http://schemas.microsoft.com/office/drawing/2014/main" id="{3102DA86-7433-458A-8921-7E3A706102C3}"/>
              </a:ext>
            </a:extLst>
          </p:cNvPr>
          <p:cNvPicPr>
            <a:picLocks noGrp="1"/>
          </p:cNvPicPr>
          <p:nvPr>
            <p:ph idx="1"/>
          </p:nvPr>
        </p:nvPicPr>
        <p:blipFill>
          <a:blip r:embed="rId2" cstate="print">
            <a:extLst>
              <a:ext uri="{28A0092B-C50C-407E-A947-70E740481C1C}">
                <a14:useLocalDpi xmlns:a14="http://schemas.microsoft.com/office/drawing/2010/main" val="0"/>
              </a:ext>
            </a:extLst>
          </a:blip>
          <a:srcRect l="16037" t="7715"/>
          <a:stretch>
            <a:fillRect/>
          </a:stretch>
        </p:blipFill>
        <p:spPr>
          <a:xfrm>
            <a:off x="451514" y="2349499"/>
            <a:ext cx="8668230" cy="3691864"/>
          </a:xfrm>
          <a:prstGeom prst="roundRect">
            <a:avLst>
              <a:gd name="adj" fmla="val 3876"/>
            </a:avLst>
          </a:prstGeom>
          <a:noFill/>
          <a:ln>
            <a:solidFill>
              <a:schemeClr val="accent1"/>
            </a:solidFill>
          </a:ln>
          <a:effectLst/>
        </p:spPr>
      </p:pic>
    </p:spTree>
    <p:extLst>
      <p:ext uri="{BB962C8B-B14F-4D97-AF65-F5344CB8AC3E}">
        <p14:creationId xmlns:p14="http://schemas.microsoft.com/office/powerpoint/2010/main" val="130683639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3027-2217-4A59-8F53-951751EC6A63}"/>
              </a:ext>
            </a:extLst>
          </p:cNvPr>
          <p:cNvSpPr>
            <a:spLocks noGrp="1"/>
          </p:cNvSpPr>
          <p:nvPr>
            <p:ph type="title"/>
          </p:nvPr>
        </p:nvSpPr>
        <p:spPr>
          <a:xfrm>
            <a:off x="810000" y="447188"/>
            <a:ext cx="10571998" cy="970450"/>
          </a:xfrm>
        </p:spPr>
        <p:txBody>
          <a:bodyPr>
            <a:normAutofit/>
          </a:bodyPr>
          <a:lstStyle/>
          <a:p>
            <a:r>
              <a:rPr lang="en-IN"/>
              <a:t>Research Methodology </a:t>
            </a:r>
            <a:endParaRPr lang="en-IN" dirty="0"/>
          </a:p>
        </p:txBody>
      </p:sp>
      <p:graphicFrame>
        <p:nvGraphicFramePr>
          <p:cNvPr id="6" name="Content Placeholder 3">
            <a:extLst>
              <a:ext uri="{FF2B5EF4-FFF2-40B4-BE49-F238E27FC236}">
                <a16:creationId xmlns:a16="http://schemas.microsoft.com/office/drawing/2014/main" id="{3AE7708E-9A6B-4E67-9089-3CFF0FEDB3C4}"/>
              </a:ext>
            </a:extLst>
          </p:cNvPr>
          <p:cNvGraphicFramePr>
            <a:graphicFrameLocks noGrp="1"/>
          </p:cNvGraphicFramePr>
          <p:nvPr>
            <p:ph idx="1"/>
            <p:extLst>
              <p:ext uri="{D42A27DB-BD31-4B8C-83A1-F6EECF244321}">
                <p14:modId xmlns:p14="http://schemas.microsoft.com/office/powerpoint/2010/main" val="130642013"/>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2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F4F656-5C82-4A4C-8DFD-276A9A9EC8AE}"/>
              </a:ext>
            </a:extLst>
          </p:cNvPr>
          <p:cNvSpPr>
            <a:spLocks noGrp="1"/>
          </p:cNvSpPr>
          <p:nvPr>
            <p:ph type="title"/>
          </p:nvPr>
        </p:nvSpPr>
        <p:spPr>
          <a:xfrm>
            <a:off x="641754" y="1918252"/>
            <a:ext cx="3365439" cy="3997635"/>
          </a:xfrm>
        </p:spPr>
        <p:txBody>
          <a:bodyPr anchor="t">
            <a:normAutofit/>
          </a:bodyPr>
          <a:lstStyle/>
          <a:p>
            <a:r>
              <a:rPr lang="en-IN" sz="4400" dirty="0"/>
              <a:t>Research Objective</a:t>
            </a:r>
          </a:p>
        </p:txBody>
      </p:sp>
      <p:graphicFrame>
        <p:nvGraphicFramePr>
          <p:cNvPr id="14" name="Content Placeholder 3">
            <a:extLst>
              <a:ext uri="{FF2B5EF4-FFF2-40B4-BE49-F238E27FC236}">
                <a16:creationId xmlns:a16="http://schemas.microsoft.com/office/drawing/2014/main" id="{233EB69D-9AFF-4A04-8964-2C8DEFEF8C37}"/>
              </a:ext>
            </a:extLst>
          </p:cNvPr>
          <p:cNvGraphicFramePr>
            <a:graphicFrameLocks noGrp="1"/>
          </p:cNvGraphicFramePr>
          <p:nvPr>
            <p:ph idx="1"/>
            <p:extLst>
              <p:ext uri="{D42A27DB-BD31-4B8C-83A1-F6EECF244321}">
                <p14:modId xmlns:p14="http://schemas.microsoft.com/office/powerpoint/2010/main" val="3812291620"/>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75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9AA1-B9FA-493E-9275-12E21C4F5810}"/>
              </a:ext>
            </a:extLst>
          </p:cNvPr>
          <p:cNvSpPr>
            <a:spLocks noGrp="1"/>
          </p:cNvSpPr>
          <p:nvPr>
            <p:ph type="title"/>
          </p:nvPr>
        </p:nvSpPr>
        <p:spPr>
          <a:xfrm>
            <a:off x="810000" y="447188"/>
            <a:ext cx="10571998" cy="970450"/>
          </a:xfrm>
        </p:spPr>
        <p:txBody>
          <a:bodyPr>
            <a:normAutofit/>
          </a:bodyPr>
          <a:lstStyle/>
          <a:p>
            <a:r>
              <a:rPr lang="en-IN" dirty="0"/>
              <a:t>Review of Literature </a:t>
            </a:r>
          </a:p>
        </p:txBody>
      </p:sp>
      <p:sp>
        <p:nvSpPr>
          <p:cNvPr id="5" name="Rectangle 1">
            <a:extLst>
              <a:ext uri="{FF2B5EF4-FFF2-40B4-BE49-F238E27FC236}">
                <a16:creationId xmlns:a16="http://schemas.microsoft.com/office/drawing/2014/main" id="{11737D2E-E1D8-4434-BE6C-B3E410DDFBC5}"/>
              </a:ext>
            </a:extLst>
          </p:cNvPr>
          <p:cNvSpPr>
            <a:spLocks noChangeArrowheads="1"/>
          </p:cNvSpPr>
          <p:nvPr/>
        </p:nvSpPr>
        <p:spPr bwMode="auto">
          <a:xfrm>
            <a:off x="-73920" y="187701"/>
            <a:ext cx="592324"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a:ln>
                  <a:noFill/>
                </a:ln>
                <a:solidFill>
                  <a:srgbClr val="2F5496"/>
                </a:solidFill>
                <a:effectLst/>
                <a:latin typeface="Calibri Light" panose="020F0302020204030204" pitchFamily="34" charset="0"/>
                <a:ea typeface="SimSun" panose="02010600030101010101" pitchFamily="2" charset="-122"/>
                <a:cs typeface="SimSun" panose="02010600030101010101" pitchFamily="2" charset="-122"/>
              </a:rPr>
              <a:t> </a:t>
            </a: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3">
            <a:extLst>
              <a:ext uri="{FF2B5EF4-FFF2-40B4-BE49-F238E27FC236}">
                <a16:creationId xmlns:a16="http://schemas.microsoft.com/office/drawing/2014/main" id="{9376ADBB-55E1-4C78-97EE-502C6D49AE5D}"/>
              </a:ext>
            </a:extLst>
          </p:cNvPr>
          <p:cNvGraphicFramePr>
            <a:graphicFrameLocks noGrp="1"/>
          </p:cNvGraphicFramePr>
          <p:nvPr>
            <p:ph idx="1"/>
            <p:extLst>
              <p:ext uri="{D42A27DB-BD31-4B8C-83A1-F6EECF244321}">
                <p14:modId xmlns:p14="http://schemas.microsoft.com/office/powerpoint/2010/main" val="1252497152"/>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14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5">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C2E24-F2B8-4DE7-AD85-992C405A7076}"/>
              </a:ext>
            </a:extLst>
          </p:cNvPr>
          <p:cNvSpPr>
            <a:spLocks noGrp="1"/>
          </p:cNvSpPr>
          <p:nvPr>
            <p:ph type="title"/>
          </p:nvPr>
        </p:nvSpPr>
        <p:spPr>
          <a:xfrm>
            <a:off x="810000" y="447188"/>
            <a:ext cx="5039035" cy="1559412"/>
          </a:xfrm>
        </p:spPr>
        <p:txBody>
          <a:bodyPr>
            <a:normAutofit/>
          </a:bodyPr>
          <a:lstStyle/>
          <a:p>
            <a:r>
              <a:rPr lang="en">
                <a:latin typeface="Calibri"/>
                <a:ea typeface="Calibri"/>
                <a:cs typeface="Calibri"/>
                <a:sym typeface="Calibri"/>
              </a:rPr>
              <a:t>Findings</a:t>
            </a:r>
            <a:endParaRPr lang="en-IN"/>
          </a:p>
        </p:txBody>
      </p:sp>
      <p:sp>
        <p:nvSpPr>
          <p:cNvPr id="50"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1">
            <a:extLst>
              <a:ext uri="{FF2B5EF4-FFF2-40B4-BE49-F238E27FC236}">
                <a16:creationId xmlns:a16="http://schemas.microsoft.com/office/drawing/2014/main" id="{1D4DFF34-D635-4681-BF48-55B63958DA15}"/>
              </a:ext>
            </a:extLst>
          </p:cNvPr>
          <p:cNvPicPr>
            <a:picLocks noChangeAspect="1"/>
          </p:cNvPicPr>
          <p:nvPr/>
        </p:nvPicPr>
        <p:blipFill>
          <a:blip r:embed="rId2"/>
          <a:stretch>
            <a:fillRect/>
          </a:stretch>
        </p:blipFill>
        <p:spPr>
          <a:xfrm>
            <a:off x="7410517" y="2456041"/>
            <a:ext cx="3832042" cy="1935181"/>
          </a:xfrm>
          <a:prstGeom prst="rect">
            <a:avLst/>
          </a:prstGeom>
        </p:spPr>
      </p:pic>
      <p:graphicFrame>
        <p:nvGraphicFramePr>
          <p:cNvPr id="8" name="Content Placeholder 5">
            <a:extLst>
              <a:ext uri="{FF2B5EF4-FFF2-40B4-BE49-F238E27FC236}">
                <a16:creationId xmlns:a16="http://schemas.microsoft.com/office/drawing/2014/main" id="{5E66422B-271C-4951-9048-25DE5A4B8262}"/>
              </a:ext>
            </a:extLst>
          </p:cNvPr>
          <p:cNvGraphicFramePr>
            <a:graphicFrameLocks noGrp="1"/>
          </p:cNvGraphicFramePr>
          <p:nvPr>
            <p:ph idx="1"/>
            <p:extLst>
              <p:ext uri="{D42A27DB-BD31-4B8C-83A1-F6EECF244321}">
                <p14:modId xmlns:p14="http://schemas.microsoft.com/office/powerpoint/2010/main" val="3141849817"/>
              </p:ext>
            </p:extLst>
          </p:nvPr>
        </p:nvGraphicFramePr>
        <p:xfrm>
          <a:off x="818712" y="2413000"/>
          <a:ext cx="5016259"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9" name="TextBox 58">
            <a:extLst>
              <a:ext uri="{FF2B5EF4-FFF2-40B4-BE49-F238E27FC236}">
                <a16:creationId xmlns:a16="http://schemas.microsoft.com/office/drawing/2014/main" id="{612C0EC3-DB4F-4516-90F4-F32A85B4EB29}"/>
              </a:ext>
            </a:extLst>
          </p:cNvPr>
          <p:cNvSpPr txBox="1"/>
          <p:nvPr/>
        </p:nvSpPr>
        <p:spPr>
          <a:xfrm>
            <a:off x="8629650" y="455771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u="sng" dirty="0">
                <a:latin typeface="Calibri"/>
                <a:cs typeface="Calibri"/>
              </a:rPr>
              <a:t>Awareness about Solar technology</a:t>
            </a:r>
          </a:p>
        </p:txBody>
      </p:sp>
    </p:spTree>
    <p:extLst>
      <p:ext uri="{BB962C8B-B14F-4D97-AF65-F5344CB8AC3E}">
        <p14:creationId xmlns:p14="http://schemas.microsoft.com/office/powerpoint/2010/main" val="67646324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4D7A-F09E-46A1-9BF2-5E0B8857DB3B}"/>
              </a:ext>
            </a:extLst>
          </p:cNvPr>
          <p:cNvSpPr>
            <a:spLocks noGrp="1"/>
          </p:cNvSpPr>
          <p:nvPr>
            <p:ph type="title"/>
          </p:nvPr>
        </p:nvSpPr>
        <p:spPr>
          <a:xfrm>
            <a:off x="810000" y="447188"/>
            <a:ext cx="10571998" cy="970450"/>
          </a:xfrm>
        </p:spPr>
        <p:txBody>
          <a:bodyPr>
            <a:normAutofit/>
          </a:bodyPr>
          <a:lstStyle/>
          <a:p>
            <a:endParaRPr lang="en-IN"/>
          </a:p>
        </p:txBody>
      </p:sp>
      <p:graphicFrame>
        <p:nvGraphicFramePr>
          <p:cNvPr id="5" name="Content Placeholder 2">
            <a:extLst>
              <a:ext uri="{FF2B5EF4-FFF2-40B4-BE49-F238E27FC236}">
                <a16:creationId xmlns:a16="http://schemas.microsoft.com/office/drawing/2014/main" id="{B29BCFA0-CCA4-4377-8871-1FB7FED93F7E}"/>
              </a:ext>
            </a:extLst>
          </p:cNvPr>
          <p:cNvGraphicFramePr>
            <a:graphicFrameLocks noGrp="1"/>
          </p:cNvGraphicFramePr>
          <p:nvPr>
            <p:ph idx="1"/>
            <p:extLst>
              <p:ext uri="{D42A27DB-BD31-4B8C-83A1-F6EECF244321}">
                <p14:modId xmlns:p14="http://schemas.microsoft.com/office/powerpoint/2010/main" val="2343722585"/>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86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9C97-9E09-4FB0-80CE-033EE99724A9}"/>
              </a:ext>
            </a:extLst>
          </p:cNvPr>
          <p:cNvSpPr>
            <a:spLocks noGrp="1"/>
          </p:cNvSpPr>
          <p:nvPr>
            <p:ph type="title"/>
          </p:nvPr>
        </p:nvSpPr>
        <p:spPr>
          <a:xfrm>
            <a:off x="810000" y="447188"/>
            <a:ext cx="10571998" cy="970450"/>
          </a:xfrm>
        </p:spPr>
        <p:txBody>
          <a:bodyPr>
            <a:normAutofit/>
          </a:bodyPr>
          <a:lstStyle/>
          <a:p>
            <a:endParaRPr lang="en-IN"/>
          </a:p>
        </p:txBody>
      </p:sp>
      <p:graphicFrame>
        <p:nvGraphicFramePr>
          <p:cNvPr id="5" name="Content Placeholder 2">
            <a:extLst>
              <a:ext uri="{FF2B5EF4-FFF2-40B4-BE49-F238E27FC236}">
                <a16:creationId xmlns:a16="http://schemas.microsoft.com/office/drawing/2014/main" id="{C0971D7D-B96C-447F-846E-9F6E8F5FF22C}"/>
              </a:ext>
            </a:extLst>
          </p:cNvPr>
          <p:cNvGraphicFramePr>
            <a:graphicFrameLocks noGrp="1"/>
          </p:cNvGraphicFramePr>
          <p:nvPr>
            <p:ph idx="1"/>
            <p:extLst>
              <p:ext uri="{D42A27DB-BD31-4B8C-83A1-F6EECF244321}">
                <p14:modId xmlns:p14="http://schemas.microsoft.com/office/powerpoint/2010/main" val="20185425"/>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959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1764</Words>
  <Application>Microsoft Office PowerPoint</Application>
  <PresentationFormat>Widescreen</PresentationFormat>
  <Paragraphs>57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Century Gothic</vt:lpstr>
      <vt:lpstr>Wingdings 2</vt:lpstr>
      <vt:lpstr>Quotable</vt:lpstr>
      <vt:lpstr>Solar, a non-conventional Source: Study of Challenges in the Residential Sector</vt:lpstr>
      <vt:lpstr>Abstract</vt:lpstr>
      <vt:lpstr>Research Model  </vt:lpstr>
      <vt:lpstr>Research Methodology </vt:lpstr>
      <vt:lpstr>Research Objective</vt:lpstr>
      <vt:lpstr>Review of Literature </vt:lpstr>
      <vt:lpstr>Findings</vt:lpstr>
      <vt:lpstr>PowerPoint Presentation</vt:lpstr>
      <vt:lpstr>PowerPoint Presentation</vt:lpstr>
      <vt:lpstr>Respondents Without a solar Connection</vt:lpstr>
      <vt:lpstr>PowerPoint Presentation</vt:lpstr>
      <vt:lpstr>PowerPoint Presentation</vt:lpstr>
      <vt:lpstr>Respondents With a Solar Connection</vt:lpstr>
      <vt:lpstr>PowerPoint Presentation</vt:lpstr>
      <vt:lpstr>Perception and Challenges faced by an EPC in the residential sector</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a non-conventional Source: Study of Challenges in the Residential Sector</dc:title>
  <dc:creator>Aradhya Mehra</dc:creator>
  <cp:lastModifiedBy>Aradhya Raj Mehra</cp:lastModifiedBy>
  <cp:revision>106</cp:revision>
  <dcterms:created xsi:type="dcterms:W3CDTF">2020-05-12T17:00:45Z</dcterms:created>
  <dcterms:modified xsi:type="dcterms:W3CDTF">2020-12-13T16:47:59Z</dcterms:modified>
</cp:coreProperties>
</file>