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6" r:id="rId1"/>
  </p:sldMasterIdLst>
  <p:notesMasterIdLst>
    <p:notesMasterId r:id="rId20"/>
  </p:notesMasterIdLst>
  <p:sldIdLst>
    <p:sldId id="268" r:id="rId2"/>
    <p:sldId id="257" r:id="rId3"/>
    <p:sldId id="258" r:id="rId4"/>
    <p:sldId id="259" r:id="rId5"/>
    <p:sldId id="277" r:id="rId6"/>
    <p:sldId id="279" r:id="rId7"/>
    <p:sldId id="260" r:id="rId8"/>
    <p:sldId id="261" r:id="rId9"/>
    <p:sldId id="262" r:id="rId10"/>
    <p:sldId id="263" r:id="rId11"/>
    <p:sldId id="269" r:id="rId12"/>
    <p:sldId id="270" r:id="rId13"/>
    <p:sldId id="276" r:id="rId14"/>
    <p:sldId id="272" r:id="rId15"/>
    <p:sldId id="274" r:id="rId16"/>
    <p:sldId id="275" r:id="rId17"/>
    <p:sldId id="278"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00"/>
    <a:srgbClr val="FFFF00"/>
    <a:srgbClr val="D60063"/>
    <a:srgbClr val="FF3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86470" autoAdjust="0"/>
  </p:normalViewPr>
  <p:slideViewPr>
    <p:cSldViewPr>
      <p:cViewPr varScale="1">
        <p:scale>
          <a:sx n="75" d="100"/>
          <a:sy n="75" d="100"/>
        </p:scale>
        <p:origin x="1267"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7EBA76-4AE2-430F-87EE-F713CDB283CF}" type="datetimeFigureOut">
              <a:rPr lang="en-IN" smtClean="0"/>
              <a:pPr/>
              <a:t>22-05-2021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DAB3D-EC0C-4924-B719-A95B2EFA26FE}" type="slidenum">
              <a:rPr lang="en-IN" smtClean="0"/>
              <a:pPr/>
              <a:t>‹#›</a:t>
            </a:fld>
            <a:endParaRPr lang="en-IN"/>
          </a:p>
        </p:txBody>
      </p:sp>
    </p:spTree>
    <p:extLst>
      <p:ext uri="{BB962C8B-B14F-4D97-AF65-F5344CB8AC3E}">
        <p14:creationId xmlns:p14="http://schemas.microsoft.com/office/powerpoint/2010/main" val="428657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645BC4-6256-4CB4-8199-84EE1DE5A095}" type="datetimeFigureOut">
              <a:rPr lang="en-US" smtClean="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271BCA-04D4-406E-A8A6-BD6498FCAB5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45BC4-6256-4CB4-8199-84EE1DE5A095}" type="datetimeFigureOut">
              <a:rPr lang="en-US" smtClean="0"/>
              <a:pPr/>
              <a:t>5/22/2021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71BCA-04D4-406E-A8A6-BD6498FCAB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307" r:id="rId1"/>
    <p:sldLayoutId id="2147484308" r:id="rId2"/>
    <p:sldLayoutId id="2147484309" r:id="rId3"/>
    <p:sldLayoutId id="2147484310" r:id="rId4"/>
    <p:sldLayoutId id="2147484311" r:id="rId5"/>
    <p:sldLayoutId id="2147484312" r:id="rId6"/>
    <p:sldLayoutId id="2147484313" r:id="rId7"/>
    <p:sldLayoutId id="2147484314" r:id="rId8"/>
    <p:sldLayoutId id="2147484315" r:id="rId9"/>
    <p:sldLayoutId id="2147484316" r:id="rId10"/>
    <p:sldLayoutId id="214748431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5" y="1412776"/>
            <a:ext cx="7874171" cy="1457328"/>
          </a:xfrm>
        </p:spPr>
        <p:txBody>
          <a:bodyPr>
            <a:noAutofit/>
          </a:bodyPr>
          <a:lstStyle/>
          <a:p>
            <a:r>
              <a:rPr lang="en-US" sz="6000" b="1" baseline="30000" dirty="0"/>
              <a:t>   </a:t>
            </a:r>
            <a:endParaRPr lang="en-US" sz="6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48247" y="3958099"/>
            <a:ext cx="5888823" cy="738664"/>
          </a:xfrm>
          <a:prstGeom prst="rect">
            <a:avLst/>
          </a:prstGeom>
          <a:noFill/>
        </p:spPr>
        <p:txBody>
          <a:bodyPr wrap="square" rtlCol="0">
            <a:spAutoFit/>
          </a:bodyPr>
          <a:lstStyle/>
          <a:p>
            <a:pPr algn="ctr"/>
            <a:r>
              <a:rPr lang="en-IN" sz="2400" dirty="0">
                <a:cs typeface="Times New Roman" panose="02020603050405020304" pitchFamily="18" charset="0"/>
              </a:rPr>
              <a:t>Under the guidance of</a:t>
            </a:r>
          </a:p>
          <a:p>
            <a:pPr algn="ctr"/>
            <a:r>
              <a:rPr lang="en-IN" dirty="0">
                <a:cs typeface="Times New Roman" panose="02020603050405020304" pitchFamily="18" charset="0"/>
              </a:rPr>
              <a:t> Mr. Saurabh Mishra</a:t>
            </a:r>
          </a:p>
        </p:txBody>
      </p:sp>
      <p:sp>
        <p:nvSpPr>
          <p:cNvPr id="6" name="TextBox 5"/>
          <p:cNvSpPr txBox="1"/>
          <p:nvPr/>
        </p:nvSpPr>
        <p:spPr>
          <a:xfrm>
            <a:off x="1655676" y="4820820"/>
            <a:ext cx="5832648" cy="1224136"/>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       Submitted by</a:t>
            </a:r>
          </a:p>
          <a:p>
            <a:pPr algn="ctr"/>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Kartikeya Agarwal-2012762</a:t>
            </a:r>
            <a:endParaRPr lang="en-IN" sz="18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Aradhya Mishra-2012513</a:t>
            </a:r>
            <a:endParaRPr lang="en-IN" sz="18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Abhishek Bhatt-2012465</a:t>
            </a:r>
            <a:endParaRPr lang="en-IN" sz="1800" dirty="0">
              <a:effectLst/>
              <a:latin typeface="Times New Roman" panose="02020603050405020304" pitchFamily="18" charset="0"/>
              <a:ea typeface="Times New Roman" panose="02020603050405020304" pitchFamily="18" charset="0"/>
            </a:endParaRPr>
          </a:p>
        </p:txBody>
      </p:sp>
      <p:sp>
        <p:nvSpPr>
          <p:cNvPr id="7" name="TextBox 6"/>
          <p:cNvSpPr txBox="1"/>
          <p:nvPr/>
        </p:nvSpPr>
        <p:spPr>
          <a:xfrm>
            <a:off x="1907704" y="1227745"/>
            <a:ext cx="5328592"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WEB CRAWLER</a:t>
            </a:r>
          </a:p>
        </p:txBody>
      </p:sp>
      <p:pic>
        <p:nvPicPr>
          <p:cNvPr id="1026" name="image1.jpeg" descr="C:\Users\geu\Desktop\logo.png">
            <a:extLst>
              <a:ext uri="{FF2B5EF4-FFF2-40B4-BE49-F238E27FC236}">
                <a16:creationId xmlns:a16="http://schemas.microsoft.com/office/drawing/2014/main" id="{E58868DA-1A36-46D6-86BC-0996F7B04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164" y="2243041"/>
            <a:ext cx="12969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270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886700" cy="1325563"/>
          </a:xfrm>
        </p:spPr>
        <p:txBody>
          <a:bodyPr/>
          <a:lstStyle/>
          <a:p>
            <a:pPr algn="ctr"/>
            <a:r>
              <a:rPr lang="en-IN" dirty="0">
                <a:latin typeface="Arial Rounded MT Bold" pitchFamily="34" charset="0"/>
                <a:cs typeface="Times New Roman" panose="02020603050405020304" pitchFamily="18" charset="0"/>
              </a:rPr>
              <a:t>METHODOLOGY</a:t>
            </a:r>
            <a:endParaRPr lang="en-US" dirty="0">
              <a:latin typeface="Arial Rounded MT Bold" pitchFamily="34" charset="0"/>
              <a:cs typeface="Times New Roman" panose="02020603050405020304" pitchFamily="18" charset="0"/>
            </a:endParaRPr>
          </a:p>
        </p:txBody>
      </p:sp>
      <p:sp>
        <p:nvSpPr>
          <p:cNvPr id="3" name="Content Placeholder 2"/>
          <p:cNvSpPr>
            <a:spLocks noGrp="1"/>
          </p:cNvSpPr>
          <p:nvPr>
            <p:ph idx="1"/>
          </p:nvPr>
        </p:nvSpPr>
        <p:spPr>
          <a:xfrm>
            <a:off x="457200" y="1775191"/>
            <a:ext cx="8229600" cy="4819064"/>
          </a:xfrm>
        </p:spPr>
        <p:txBody>
          <a:bodyPr>
            <a:normAutofit/>
          </a:bodyPr>
          <a:lstStyle/>
          <a:p>
            <a:pPr marL="118872" indent="0" algn="ctr">
              <a:buNone/>
            </a:pPr>
            <a:r>
              <a:rPr lang="en-IN" sz="1800" dirty="0"/>
              <a:t> </a:t>
            </a:r>
          </a:p>
          <a:p>
            <a:pPr algn="ctr">
              <a:buFont typeface="Wingdings" pitchFamily="2" charset="2"/>
              <a:buChar char="Ø"/>
            </a:pPr>
            <a:endParaRPr lang="en-US" sz="1800" dirty="0"/>
          </a:p>
        </p:txBody>
      </p:sp>
      <p:sp>
        <p:nvSpPr>
          <p:cNvPr id="6" name="TextBox 5"/>
          <p:cNvSpPr txBox="1"/>
          <p:nvPr/>
        </p:nvSpPr>
        <p:spPr>
          <a:xfrm>
            <a:off x="251520" y="1196752"/>
            <a:ext cx="8640960" cy="5919569"/>
          </a:xfrm>
          <a:prstGeom prst="rect">
            <a:avLst/>
          </a:prstGeom>
          <a:noFill/>
        </p:spPr>
        <p:txBody>
          <a:bodyPr wrap="square" rtlCol="0">
            <a:spAutoFit/>
          </a:bodyPr>
          <a:lstStyle/>
          <a:p>
            <a:r>
              <a:rPr lang="en-US" dirty="0"/>
              <a:t>For the optimal design, planning, implementation and achievement of the project objectives, waterfall model is being used. It is a sequential model with each phase dealing with series of tasks and distinct objectives. By separating the set of concerns, the large and complex task of building the software is broken into smaller tasks which make it easier to handle. </a:t>
            </a:r>
          </a:p>
          <a:p>
            <a:endParaRPr lang="en-US" dirty="0"/>
          </a:p>
          <a:p>
            <a:r>
              <a:rPr lang="en-IN" sz="2000" dirty="0"/>
              <a:t>The project is divided into four main sections:-</a:t>
            </a:r>
            <a:endParaRPr lang="en-IN" dirty="0"/>
          </a:p>
          <a:p>
            <a:endParaRPr lang="en-IN" sz="1600" baseline="-25000" dirty="0"/>
          </a:p>
          <a:p>
            <a:pPr lvl="0" fontAlgn="auto"/>
            <a:r>
              <a:rPr lang="en-US" sz="2000" b="1" dirty="0"/>
              <a:t>1.Requirement Analysis  </a:t>
            </a:r>
          </a:p>
          <a:p>
            <a:pPr lvl="0" fontAlgn="auto"/>
            <a:endParaRPr lang="en-IN" sz="2000" b="1" dirty="0"/>
          </a:p>
          <a:p>
            <a:pPr lvl="0" fontAlgn="auto"/>
            <a:r>
              <a:rPr lang="en-US" sz="1600" dirty="0"/>
              <a:t> 	1. </a:t>
            </a:r>
            <a:r>
              <a:rPr lang="en-US" dirty="0"/>
              <a:t>Studying the existing techniques and journals published on web crawlers</a:t>
            </a:r>
            <a:endParaRPr lang="en-IN" dirty="0"/>
          </a:p>
          <a:p>
            <a:pPr lvl="0" fontAlgn="auto"/>
            <a:r>
              <a:rPr lang="en-US" dirty="0"/>
              <a:t>  	2. Assessment of the requirements of the project</a:t>
            </a:r>
            <a:endParaRPr lang="en-IN" dirty="0"/>
          </a:p>
          <a:p>
            <a:pPr lvl="0" fontAlgn="auto"/>
            <a:r>
              <a:rPr lang="en-US" dirty="0"/>
              <a:t>  	3. Defining the scope of the project</a:t>
            </a:r>
            <a:endParaRPr lang="en-IN" dirty="0"/>
          </a:p>
          <a:p>
            <a:endParaRPr lang="en-IN" sz="1600" dirty="0"/>
          </a:p>
          <a:p>
            <a:pPr lvl="0" fontAlgn="auto"/>
            <a:r>
              <a:rPr lang="en-US" sz="2000" b="1" dirty="0"/>
              <a:t>2.Design and development of prerequisites</a:t>
            </a:r>
          </a:p>
          <a:p>
            <a:pPr lvl="0" fontAlgn="auto"/>
            <a:endParaRPr lang="en-IN" sz="2000" b="1" dirty="0"/>
          </a:p>
          <a:p>
            <a:pPr marL="400050" lvl="0" indent="-400050" fontAlgn="auto"/>
            <a:r>
              <a:rPr lang="en-US" dirty="0"/>
              <a:t>   		1.  Defining the various use cases of the project</a:t>
            </a:r>
            <a:endParaRPr lang="en-IN" dirty="0"/>
          </a:p>
          <a:p>
            <a:pPr marL="400050" lvl="0" indent="-400050" fontAlgn="auto"/>
            <a:r>
              <a:rPr lang="en-US" dirty="0"/>
              <a:t>   		 2. Preparing the data flow diagram of the project</a:t>
            </a:r>
            <a:endParaRPr lang="en-IN" dirty="0"/>
          </a:p>
          <a:p>
            <a:pPr marL="400050" lvl="0" indent="-400050" fontAlgn="auto"/>
            <a:r>
              <a:rPr lang="en-US" dirty="0"/>
              <a:t>   		 3. Preparing the various modules of the project- parsing URL, implementing user-agents, linking web pages, indexing, implementation and unit testing.</a:t>
            </a:r>
          </a:p>
          <a:p>
            <a:endParaRPr lang="en-IN" dirty="0"/>
          </a:p>
        </p:txBody>
      </p:sp>
    </p:spTree>
    <p:extLst>
      <p:ext uri="{BB962C8B-B14F-4D97-AF65-F5344CB8AC3E}">
        <p14:creationId xmlns:p14="http://schemas.microsoft.com/office/powerpoint/2010/main" val="178923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048" y="764704"/>
            <a:ext cx="8568952" cy="3200876"/>
          </a:xfrm>
          <a:prstGeom prst="rect">
            <a:avLst/>
          </a:prstGeom>
          <a:noFill/>
        </p:spPr>
        <p:txBody>
          <a:bodyPr wrap="square" rtlCol="0">
            <a:spAutoFit/>
          </a:bodyPr>
          <a:lstStyle/>
          <a:p>
            <a:pPr marL="400050" lvl="0" indent="-400050" fontAlgn="auto"/>
            <a:endParaRPr lang="en-US" sz="2000" b="1" dirty="0"/>
          </a:p>
          <a:p>
            <a:pPr marL="400050" lvl="0" indent="-400050" fontAlgn="auto"/>
            <a:r>
              <a:rPr lang="en-US" sz="2000" b="1" dirty="0"/>
              <a:t>3. Implementation &amp; unit testing</a:t>
            </a:r>
          </a:p>
          <a:p>
            <a:pPr marL="400050" lvl="0" indent="-400050" fontAlgn="auto"/>
            <a:endParaRPr lang="en-IN" sz="2000" b="1" dirty="0"/>
          </a:p>
          <a:p>
            <a:pPr marL="400050" lvl="0" indent="-400050" fontAlgn="auto"/>
            <a:r>
              <a:rPr lang="en-US" dirty="0"/>
              <a:t>	Creating the modules language.</a:t>
            </a:r>
            <a:endParaRPr lang="en-IN" dirty="0"/>
          </a:p>
          <a:p>
            <a:pPr marL="400050" lvl="0" indent="-400050" fontAlgn="auto"/>
            <a:r>
              <a:rPr lang="en-US" dirty="0"/>
              <a:t>	Integrating the modules</a:t>
            </a:r>
            <a:endParaRPr lang="en-IN" dirty="0"/>
          </a:p>
          <a:p>
            <a:pPr marL="400050" lvl="0" indent="-400050" fontAlgn="auto"/>
            <a:r>
              <a:rPr lang="en-US" dirty="0"/>
              <a:t>	Testing each module separately.</a:t>
            </a:r>
            <a:endParaRPr lang="en-IN" dirty="0"/>
          </a:p>
          <a:p>
            <a:r>
              <a:rPr lang="en-US" sz="1600" dirty="0"/>
              <a:t> </a:t>
            </a:r>
            <a:endParaRPr lang="en-IN" sz="1600" dirty="0"/>
          </a:p>
          <a:p>
            <a:pPr lvl="0" fontAlgn="auto"/>
            <a:r>
              <a:rPr lang="en-US" sz="2000" b="1" dirty="0"/>
              <a:t>4. Testing</a:t>
            </a:r>
            <a:r>
              <a:rPr lang="en-US" sz="1600" dirty="0"/>
              <a:t> </a:t>
            </a:r>
          </a:p>
          <a:p>
            <a:pPr lvl="0" fontAlgn="auto"/>
            <a:endParaRPr lang="en-IN" sz="1600" dirty="0"/>
          </a:p>
          <a:p>
            <a:pPr lvl="0" fontAlgn="auto"/>
            <a:r>
              <a:rPr lang="en-US" sz="1600" dirty="0"/>
              <a:t> </a:t>
            </a:r>
            <a:r>
              <a:rPr lang="en-US" dirty="0"/>
              <a:t>       Testing the integration of modules</a:t>
            </a:r>
          </a:p>
          <a:p>
            <a:pPr lvl="0" fontAlgn="auto"/>
            <a:r>
              <a:rPr lang="en-US" dirty="0"/>
              <a:t>        Testing the System.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874" y="1614932"/>
            <a:ext cx="6748510" cy="4389655"/>
          </a:xfrm>
        </p:spPr>
      </p:pic>
    </p:spTree>
    <p:extLst>
      <p:ext uri="{BB962C8B-B14F-4D97-AF65-F5344CB8AC3E}">
        <p14:creationId xmlns:p14="http://schemas.microsoft.com/office/powerpoint/2010/main" val="1444028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sequence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580" y="1124744"/>
            <a:ext cx="7560840" cy="5412256"/>
          </a:xfrm>
        </p:spPr>
      </p:pic>
    </p:spTree>
    <p:extLst>
      <p:ext uri="{BB962C8B-B14F-4D97-AF65-F5344CB8AC3E}">
        <p14:creationId xmlns:p14="http://schemas.microsoft.com/office/powerpoint/2010/main" val="50871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70000" lnSpcReduction="20000"/>
          </a:bodyPr>
          <a:lstStyle/>
          <a:p>
            <a:r>
              <a:rPr lang="en-US" dirty="0" err="1"/>
              <a:t>Initiaization</a:t>
            </a:r>
            <a:endParaRPr lang="en-US" dirty="0"/>
          </a:p>
          <a:p>
            <a:r>
              <a:rPr lang="en-US" dirty="0"/>
              <a:t>Get input URL</a:t>
            </a:r>
          </a:p>
          <a:p>
            <a:pPr marL="0" indent="0">
              <a:buNone/>
            </a:pPr>
            <a:r>
              <a:rPr lang="en-US" dirty="0"/>
              <a:t>	</a:t>
            </a:r>
            <a:r>
              <a:rPr lang="en-US" dirty="0" err="1"/>
              <a:t>url</a:t>
            </a:r>
            <a:r>
              <a:rPr lang="en-US" dirty="0"/>
              <a:t> = input("What is your </a:t>
            </a:r>
            <a:r>
              <a:rPr lang="en-US" dirty="0" err="1"/>
              <a:t>url</a:t>
            </a:r>
            <a:r>
              <a:rPr lang="en-US" dirty="0"/>
              <a:t>? ")</a:t>
            </a:r>
          </a:p>
          <a:p>
            <a:r>
              <a:rPr lang="en-US" dirty="0"/>
              <a:t>Fetching URL</a:t>
            </a:r>
          </a:p>
          <a:p>
            <a:pPr lvl="1"/>
            <a:r>
              <a:rPr lang="en-US" dirty="0" err="1"/>
              <a:t>requests.get</a:t>
            </a:r>
            <a:r>
              <a:rPr lang="en-US" dirty="0"/>
              <a:t>(</a:t>
            </a:r>
            <a:r>
              <a:rPr lang="en-US" dirty="0" err="1"/>
              <a:t>url</a:t>
            </a:r>
            <a:r>
              <a:rPr lang="en-US" dirty="0"/>
              <a:t>)</a:t>
            </a:r>
          </a:p>
          <a:p>
            <a:r>
              <a:rPr lang="en-US" dirty="0"/>
              <a:t>Validate URL</a:t>
            </a:r>
          </a:p>
          <a:p>
            <a:r>
              <a:rPr lang="en-US" dirty="0"/>
              <a:t>Extract and parse HTML content</a:t>
            </a:r>
          </a:p>
          <a:p>
            <a:pPr lvl="1"/>
            <a:r>
              <a:rPr lang="en-US" dirty="0"/>
              <a:t>html=</a:t>
            </a:r>
            <a:r>
              <a:rPr lang="en-US" dirty="0" err="1"/>
              <a:t>urlopen</a:t>
            </a:r>
            <a:r>
              <a:rPr lang="en-US" dirty="0"/>
              <a:t>(</a:t>
            </a:r>
            <a:r>
              <a:rPr lang="en-US" dirty="0" err="1"/>
              <a:t>url</a:t>
            </a:r>
            <a:r>
              <a:rPr lang="en-US" dirty="0"/>
              <a:t>)   </a:t>
            </a:r>
          </a:p>
          <a:p>
            <a:pPr lvl="1"/>
            <a:r>
              <a:rPr lang="en-US" dirty="0"/>
              <a:t>soup = </a:t>
            </a:r>
            <a:r>
              <a:rPr lang="en-US" dirty="0" err="1"/>
              <a:t>BeautifulSoup</a:t>
            </a:r>
            <a:r>
              <a:rPr lang="en-US" dirty="0"/>
              <a:t>(html, '</a:t>
            </a:r>
            <a:r>
              <a:rPr lang="en-US" dirty="0" err="1"/>
              <a:t>lxml</a:t>
            </a:r>
            <a:r>
              <a:rPr lang="en-US" dirty="0"/>
              <a:t>')</a:t>
            </a:r>
          </a:p>
          <a:p>
            <a:r>
              <a:rPr lang="en-US" dirty="0"/>
              <a:t>Extract Links associated with the URL</a:t>
            </a:r>
          </a:p>
          <a:p>
            <a:pPr lvl="1"/>
            <a:r>
              <a:rPr lang="en-US" dirty="0" err="1"/>
              <a:t>all_links</a:t>
            </a:r>
            <a:r>
              <a:rPr lang="en-US" dirty="0"/>
              <a:t> = </a:t>
            </a:r>
            <a:r>
              <a:rPr lang="en-US" dirty="0" err="1"/>
              <a:t>soup.find_all</a:t>
            </a:r>
            <a:r>
              <a:rPr lang="en-US" dirty="0"/>
              <a:t>("a")   </a:t>
            </a:r>
          </a:p>
          <a:p>
            <a:pPr lvl="1"/>
            <a:r>
              <a:rPr lang="en-US" dirty="0"/>
              <a:t>for link in </a:t>
            </a:r>
            <a:r>
              <a:rPr lang="en-US" dirty="0" err="1"/>
              <a:t>all_links</a:t>
            </a:r>
            <a:r>
              <a:rPr lang="en-US" dirty="0"/>
              <a:t>:  </a:t>
            </a:r>
          </a:p>
          <a:p>
            <a:pPr lvl="1"/>
            <a:r>
              <a:rPr lang="en-US" dirty="0"/>
              <a:t>       print(</a:t>
            </a:r>
            <a:r>
              <a:rPr lang="en-US" dirty="0" err="1"/>
              <a:t>link.get</a:t>
            </a:r>
            <a:r>
              <a:rPr lang="en-US" dirty="0"/>
              <a:t>("</a:t>
            </a:r>
            <a:r>
              <a:rPr lang="en-US" dirty="0" err="1"/>
              <a:t>href</a:t>
            </a:r>
            <a:r>
              <a:rPr lang="en-US" dirty="0"/>
              <a:t>"))</a:t>
            </a:r>
          </a:p>
          <a:p>
            <a:endParaRPr lang="en-US" dirty="0"/>
          </a:p>
        </p:txBody>
      </p:sp>
    </p:spTree>
    <p:extLst>
      <p:ext uri="{BB962C8B-B14F-4D97-AF65-F5344CB8AC3E}">
        <p14:creationId xmlns:p14="http://schemas.microsoft.com/office/powerpoint/2010/main" val="426486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75" y="1632593"/>
            <a:ext cx="8229600" cy="4330852"/>
          </a:xfrm>
        </p:spPr>
      </p:pic>
    </p:spTree>
    <p:extLst>
      <p:ext uri="{BB962C8B-B14F-4D97-AF65-F5344CB8AC3E}">
        <p14:creationId xmlns:p14="http://schemas.microsoft.com/office/powerpoint/2010/main" val="15734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34809"/>
            <a:ext cx="8229600" cy="3856745"/>
          </a:xfrm>
        </p:spPr>
      </p:pic>
    </p:spTree>
    <p:extLst>
      <p:ext uri="{BB962C8B-B14F-4D97-AF65-F5344CB8AC3E}">
        <p14:creationId xmlns:p14="http://schemas.microsoft.com/office/powerpoint/2010/main" val="41817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2D10-34CA-4165-A201-8DAD0D1A0F06}"/>
              </a:ext>
            </a:extLst>
          </p:cNvPr>
          <p:cNvSpPr>
            <a:spLocks noGrp="1"/>
          </p:cNvSpPr>
          <p:nvPr>
            <p:ph type="title"/>
          </p:nvPr>
        </p:nvSpPr>
        <p:spPr/>
        <p:txBody>
          <a:bodyPr/>
          <a:lstStyle/>
          <a:p>
            <a:r>
              <a:rPr lang="en-US" dirty="0"/>
              <a:t>USES OF WEB CRAWLER</a:t>
            </a:r>
            <a:endParaRPr lang="en-IN" dirty="0"/>
          </a:p>
        </p:txBody>
      </p:sp>
      <p:sp>
        <p:nvSpPr>
          <p:cNvPr id="3" name="Content Placeholder 2">
            <a:extLst>
              <a:ext uri="{FF2B5EF4-FFF2-40B4-BE49-F238E27FC236}">
                <a16:creationId xmlns:a16="http://schemas.microsoft.com/office/drawing/2014/main" id="{2ACBC2FF-7951-4AD7-9548-5F3D6645ADBE}"/>
              </a:ext>
            </a:extLst>
          </p:cNvPr>
          <p:cNvSpPr>
            <a:spLocks noGrp="1"/>
          </p:cNvSpPr>
          <p:nvPr>
            <p:ph idx="1"/>
          </p:nvPr>
        </p:nvSpPr>
        <p:spPr/>
        <p:txBody>
          <a:bodyPr>
            <a:normAutofit fontScale="77500" lnSpcReduction="20000"/>
          </a:bodyPr>
          <a:lstStyle/>
          <a:p>
            <a:r>
              <a:rPr lang="en-US" dirty="0"/>
              <a:t>update their web content or indices of others sites' web content</a:t>
            </a:r>
          </a:p>
          <a:p>
            <a:r>
              <a:rPr lang="en-US" dirty="0"/>
              <a:t>copy all the visited pages for subsequent processing by a search engine which will index the downloaded pages to provide lightning fast searches</a:t>
            </a:r>
          </a:p>
          <a:p>
            <a:r>
              <a:rPr lang="en-US" dirty="0"/>
              <a:t>automate maintenance tasks on a website, such as checking links or validating HTML code</a:t>
            </a:r>
          </a:p>
          <a:p>
            <a:r>
              <a:rPr lang="en-US" dirty="0"/>
              <a:t>Web crawlers are mainly used to create a copy of all the visited pages for later processing by a search engine, that will index the downloaded pages to provide fast searches. Crawlers can also be used for automating maintenance tasks on a Web site, such as checking links or validating HTML code.</a:t>
            </a:r>
            <a:endParaRPr lang="en-IN" dirty="0"/>
          </a:p>
        </p:txBody>
      </p:sp>
    </p:spTree>
    <p:extLst>
      <p:ext uri="{BB962C8B-B14F-4D97-AF65-F5344CB8AC3E}">
        <p14:creationId xmlns:p14="http://schemas.microsoft.com/office/powerpoint/2010/main" val="189317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886700" cy="1325563"/>
          </a:xfrm>
        </p:spPr>
        <p:txBody>
          <a:bodyPr/>
          <a:lstStyle/>
          <a:p>
            <a:pPr algn="ctr"/>
            <a:r>
              <a:rPr lang="en-IN" dirty="0">
                <a:latin typeface="Arial Rounded MT Bold" pitchFamily="34" charset="0"/>
                <a:cs typeface="Times New Roman" panose="02020603050405020304" pitchFamily="18" charset="0"/>
              </a:rPr>
              <a:t>REFERENCES</a:t>
            </a:r>
            <a:endParaRPr lang="en-US" dirty="0">
              <a:latin typeface="Arial Rounded MT Bold" pitchFamily="34" charset="0"/>
              <a:cs typeface="Times New Roman" panose="02020603050405020304" pitchFamily="18" charset="0"/>
            </a:endParaRPr>
          </a:p>
        </p:txBody>
      </p:sp>
      <p:sp>
        <p:nvSpPr>
          <p:cNvPr id="3" name="Content Placeholder 2"/>
          <p:cNvSpPr>
            <a:spLocks noGrp="1"/>
          </p:cNvSpPr>
          <p:nvPr>
            <p:ph idx="1"/>
          </p:nvPr>
        </p:nvSpPr>
        <p:spPr>
          <a:xfrm>
            <a:off x="467544" y="1556792"/>
            <a:ext cx="8280920" cy="5616624"/>
          </a:xfrm>
        </p:spPr>
        <p:txBody>
          <a:bodyPr>
            <a:noAutofit/>
          </a:bodyPr>
          <a:lstStyle/>
          <a:p>
            <a:pPr marL="0" indent="0">
              <a:buNone/>
            </a:pPr>
            <a:r>
              <a:rPr lang="en-US" sz="1800" dirty="0"/>
              <a:t>[1]  Carlos </a:t>
            </a:r>
            <a:r>
              <a:rPr lang="en-US" sz="1800" dirty="0" err="1"/>
              <a:t>castilo</a:t>
            </a:r>
            <a:r>
              <a:rPr lang="en-US" sz="1800" dirty="0"/>
              <a:t> , “Effective web crawling”, Department of Computer Science and Technology, University of </a:t>
            </a:r>
            <a:r>
              <a:rPr lang="en-US" sz="1800" dirty="0" err="1"/>
              <a:t>chille</a:t>
            </a:r>
            <a:r>
              <a:rPr lang="en-US" sz="1800" dirty="0"/>
              <a:t>, 2005.</a:t>
            </a:r>
          </a:p>
          <a:p>
            <a:pPr marL="0" indent="0">
              <a:buNone/>
            </a:pPr>
            <a:r>
              <a:rPr lang="en-US" sz="1800" dirty="0"/>
              <a:t>Available at - https://dl.acm.org/citation.cfm?id=1067287</a:t>
            </a:r>
          </a:p>
          <a:p>
            <a:pPr marL="0" indent="0">
              <a:buNone/>
            </a:pPr>
            <a:r>
              <a:rPr lang="en-US" sz="1800" dirty="0"/>
              <a:t> </a:t>
            </a:r>
          </a:p>
          <a:p>
            <a:pPr marL="0" indent="0">
              <a:buNone/>
            </a:pPr>
            <a:r>
              <a:rPr lang="en-US" sz="1800" dirty="0"/>
              <a:t>[2] P </a:t>
            </a:r>
            <a:r>
              <a:rPr lang="en-US" sz="1800" dirty="0" err="1"/>
              <a:t>Boldi</a:t>
            </a:r>
            <a:r>
              <a:rPr lang="en-US" sz="1800" dirty="0"/>
              <a:t>, M </a:t>
            </a:r>
            <a:r>
              <a:rPr lang="en-US" sz="1800" dirty="0" err="1"/>
              <a:t>Santini</a:t>
            </a:r>
            <a:r>
              <a:rPr lang="en-US" sz="1800" dirty="0"/>
              <a:t> “</a:t>
            </a:r>
            <a:r>
              <a:rPr lang="en-US" sz="1800" dirty="0" err="1"/>
              <a:t>Ubicrawler</a:t>
            </a:r>
            <a:r>
              <a:rPr lang="en-US" sz="1800" dirty="0"/>
              <a:t>: A Scalable </a:t>
            </a:r>
            <a:r>
              <a:rPr lang="en-US" sz="1800" dirty="0" err="1"/>
              <a:t>distrubted</a:t>
            </a:r>
            <a:r>
              <a:rPr lang="en-US" sz="1800" dirty="0"/>
              <a:t> web crawler”, Wiley Library  (2004). </a:t>
            </a:r>
          </a:p>
          <a:p>
            <a:pPr marL="0" indent="0">
              <a:buNone/>
            </a:pPr>
            <a:r>
              <a:rPr lang="en-US" sz="1800" dirty="0"/>
              <a:t>Available at: https://onlinelibrary.wiley.com/doi/abs/10.1002/spe.587</a:t>
            </a:r>
          </a:p>
          <a:p>
            <a:pPr marL="0" indent="0">
              <a:buNone/>
            </a:pPr>
            <a:r>
              <a:rPr lang="en-US" sz="1800" dirty="0"/>
              <a:t> </a:t>
            </a:r>
          </a:p>
          <a:p>
            <a:pPr marL="0" indent="0">
              <a:buNone/>
            </a:pPr>
            <a:r>
              <a:rPr lang="en-US" sz="1800" dirty="0"/>
              <a:t>[3]  C </a:t>
            </a:r>
            <a:r>
              <a:rPr lang="en-US" sz="1800" dirty="0" err="1"/>
              <a:t>Olston</a:t>
            </a:r>
            <a:r>
              <a:rPr lang="en-US" sz="1800" dirty="0"/>
              <a:t>, “ Web Crawler”. Foundations and trends in information retrieval, 2010.</a:t>
            </a:r>
          </a:p>
          <a:p>
            <a:pPr marL="0" indent="0">
              <a:buNone/>
            </a:pPr>
            <a:r>
              <a:rPr lang="en-US" sz="1800" dirty="0"/>
              <a:t>Available at: https://www.nowpublishers.com/article/Details/INR-017</a:t>
            </a:r>
          </a:p>
          <a:p>
            <a:pPr marL="0" indent="0">
              <a:buNone/>
            </a:pPr>
            <a:r>
              <a:rPr lang="en-US" sz="1800" dirty="0"/>
              <a:t> </a:t>
            </a:r>
          </a:p>
          <a:p>
            <a:pPr marL="0" indent="0">
              <a:buNone/>
            </a:pPr>
            <a:r>
              <a:rPr lang="en-US" sz="1800" dirty="0"/>
              <a:t>[4]Sergey </a:t>
            </a:r>
            <a:r>
              <a:rPr lang="en-US" sz="1800" dirty="0" err="1"/>
              <a:t>Brin</a:t>
            </a:r>
            <a:r>
              <a:rPr lang="en-US" sz="1800" dirty="0"/>
              <a:t>, "Anatomy of large-scale hyper textual web search engine ", Lawrence page, 2012</a:t>
            </a:r>
          </a:p>
          <a:p>
            <a:pPr marL="0" indent="0">
              <a:buNone/>
            </a:pPr>
            <a:r>
              <a:rPr lang="en-US" sz="1800" dirty="0"/>
              <a:t>Available at: https://www.sciencedirect.com/science/article/abs/pii/S1389128612003611 </a:t>
            </a:r>
          </a:p>
          <a:p>
            <a:pPr marL="0" indent="0">
              <a:buNone/>
            </a:pPr>
            <a:endParaRPr lang="en-US" sz="1600" dirty="0"/>
          </a:p>
          <a:p>
            <a:pPr marL="0" indent="0">
              <a:buNone/>
            </a:pPr>
            <a:endParaRPr lang="en-IN" sz="1800" baseline="-25000" dirty="0"/>
          </a:p>
          <a:p>
            <a:pPr marL="0" indent="0">
              <a:buNone/>
            </a:pPr>
            <a:endParaRPr lang="en-IN" sz="1800" b="1" dirty="0"/>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90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lstStyle/>
          <a:p>
            <a:pPr algn="ctr"/>
            <a:r>
              <a:rPr lang="en-IN" dirty="0">
                <a:latin typeface="Times New Roman" panose="02020603050405020304" pitchFamily="18" charset="0"/>
                <a:cs typeface="Times New Roman" panose="02020603050405020304" pitchFamily="18" charset="0"/>
              </a:rPr>
              <a:t>    </a:t>
            </a:r>
            <a:r>
              <a:rPr lang="en-IN" dirty="0">
                <a:latin typeface="Arial Rounded MT Bold" pitchFamily="34" charset="0"/>
                <a:cs typeface="Times New Roman" panose="02020603050405020304" pitchFamily="18" charset="0"/>
              </a:rPr>
              <a:t>TABLE OF CONTENTS</a:t>
            </a:r>
            <a:endParaRPr lang="en-US" dirty="0">
              <a:latin typeface="Arial Rounded MT Bold" pitchFamily="34"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86712260"/>
              </p:ext>
            </p:extLst>
          </p:nvPr>
        </p:nvGraphicFramePr>
        <p:xfrm>
          <a:off x="1187624" y="1772816"/>
          <a:ext cx="6912768" cy="4734161"/>
        </p:xfrm>
        <a:graphic>
          <a:graphicData uri="http://schemas.openxmlformats.org/drawingml/2006/table">
            <a:tbl>
              <a:tblPr firstRow="1" bandRow="1">
                <a:tableStyleId>{073A0DAA-6AF3-43AB-8588-CEC1D06C72B9}</a:tableStyleId>
              </a:tblPr>
              <a:tblGrid>
                <a:gridCol w="3274469">
                  <a:extLst>
                    <a:ext uri="{9D8B030D-6E8A-4147-A177-3AD203B41FA5}">
                      <a16:colId xmlns:a16="http://schemas.microsoft.com/office/drawing/2014/main" val="20000"/>
                    </a:ext>
                  </a:extLst>
                </a:gridCol>
                <a:gridCol w="3638299">
                  <a:extLst>
                    <a:ext uri="{9D8B030D-6E8A-4147-A177-3AD203B41FA5}">
                      <a16:colId xmlns:a16="http://schemas.microsoft.com/office/drawing/2014/main" val="20001"/>
                    </a:ext>
                  </a:extLst>
                </a:gridCol>
              </a:tblGrid>
              <a:tr h="328997">
                <a:tc>
                  <a:txBody>
                    <a:bodyPr/>
                    <a:lstStyle/>
                    <a:p>
                      <a:pPr algn="l"/>
                      <a:r>
                        <a:rPr lang="en-IN" sz="1600" dirty="0">
                          <a:latin typeface="Times New Roman" panose="02020603050405020304" pitchFamily="18" charset="0"/>
                          <a:cs typeface="Times New Roman" panose="02020603050405020304" pitchFamily="18" charset="0"/>
                        </a:rPr>
                        <a:t>Serial no.</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28997">
                <a:tc>
                  <a:txBody>
                    <a:bodyPr/>
                    <a:lstStyle/>
                    <a:p>
                      <a:pPr marL="0" indent="0" algn="l">
                        <a:buFont typeface="Arial" pitchFamily="34" charset="0"/>
                        <a:buNone/>
                      </a:pPr>
                      <a:r>
                        <a:rPr lang="en-IN" sz="1600" dirty="0">
                          <a:solidFill>
                            <a:schemeClr val="tx1"/>
                          </a:solidFill>
                          <a:latin typeface="Times New Roman" panose="02020603050405020304" pitchFamily="18" charset="0"/>
                          <a:cs typeface="Times New Roman" panose="02020603050405020304" pitchFamily="18" charset="0"/>
                        </a:rPr>
                        <a:t>1</a:t>
                      </a:r>
                    </a:p>
                  </a:txBody>
                  <a:tcPr>
                    <a:solidFill>
                      <a:schemeClr val="bg1">
                        <a:lumMod val="85000"/>
                      </a:schemeClr>
                    </a:solidFill>
                  </a:tcPr>
                </a:tc>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Abstract</a:t>
                      </a:r>
                      <a:endParaRPr lang="en-US" sz="16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0001"/>
                  </a:ext>
                </a:extLst>
              </a:tr>
              <a:tr h="328997">
                <a:tc>
                  <a:txBody>
                    <a:bodyPr/>
                    <a:lstStyle/>
                    <a:p>
                      <a:pPr marL="0" indent="0" algn="l">
                        <a:buFont typeface="Arial" pitchFamily="34" charset="0"/>
                        <a:buNone/>
                      </a:pPr>
                      <a:r>
                        <a:rPr lang="en-IN" sz="1600" dirty="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Introduction</a:t>
                      </a:r>
                    </a:p>
                  </a:txBody>
                  <a:tcPr/>
                </a:tc>
                <a:extLst>
                  <a:ext uri="{0D108BD9-81ED-4DB2-BD59-A6C34878D82A}">
                    <a16:rowId xmlns:a16="http://schemas.microsoft.com/office/drawing/2014/main" val="10002"/>
                  </a:ext>
                </a:extLst>
              </a:tr>
              <a:tr h="328997">
                <a:tc>
                  <a:txBody>
                    <a:bodyPr/>
                    <a:lstStyle/>
                    <a:p>
                      <a:pPr marL="0" indent="0" algn="l">
                        <a:buFont typeface="Arial" pitchFamily="34" charset="0"/>
                        <a:buNone/>
                      </a:pPr>
                      <a:r>
                        <a:rPr lang="en-IN" sz="1600" dirty="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Literature Review</a:t>
                      </a:r>
                    </a:p>
                  </a:txBody>
                  <a:tcPr/>
                </a:tc>
                <a:extLst>
                  <a:ext uri="{0D108BD9-81ED-4DB2-BD59-A6C34878D82A}">
                    <a16:rowId xmlns:a16="http://schemas.microsoft.com/office/drawing/2014/main" val="10003"/>
                  </a:ext>
                </a:extLst>
              </a:tr>
              <a:tr h="328997">
                <a:tc>
                  <a:txBody>
                    <a:bodyPr/>
                    <a:lstStyle/>
                    <a:p>
                      <a:pPr marL="0" indent="0" algn="l">
                        <a:buFont typeface="Arial" pitchFamily="34" charset="0"/>
                        <a:buNone/>
                      </a:pPr>
                      <a:r>
                        <a:rPr lang="en-US" sz="1600" dirty="0">
                          <a:latin typeface="Times New Roman" panose="02020603050405020304" pitchFamily="18" charset="0"/>
                          <a:cs typeface="Times New Roman" panose="02020603050405020304" pitchFamily="18" charset="0"/>
                        </a:rPr>
                        <a:t>4</a:t>
                      </a:r>
                    </a:p>
                  </a:txBody>
                  <a:tcPr/>
                </a:tc>
                <a:tc>
                  <a:txBody>
                    <a:bodyPr/>
                    <a:lstStyle/>
                    <a:p>
                      <a:pPr algn="l"/>
                      <a:r>
                        <a:rPr lang="en-IN" sz="1600" dirty="0">
                          <a:latin typeface="Times New Roman" panose="02020603050405020304" pitchFamily="18" charset="0"/>
                          <a:cs typeface="Times New Roman" panose="02020603050405020304" pitchFamily="18" charset="0"/>
                        </a:rPr>
                        <a:t>Problem Statement</a:t>
                      </a:r>
                    </a:p>
                  </a:txBody>
                  <a:tcPr/>
                </a:tc>
                <a:extLst>
                  <a:ext uri="{0D108BD9-81ED-4DB2-BD59-A6C34878D82A}">
                    <a16:rowId xmlns:a16="http://schemas.microsoft.com/office/drawing/2014/main" val="10004"/>
                  </a:ext>
                </a:extLst>
              </a:tr>
              <a:tr h="328997">
                <a:tc>
                  <a:txBody>
                    <a:bodyPr/>
                    <a:lstStyle/>
                    <a:p>
                      <a:pPr marL="0" indent="0" algn="l">
                        <a:buFont typeface="Arial" pitchFamily="34" charset="0"/>
                        <a:buNone/>
                      </a:pPr>
                      <a:r>
                        <a:rPr lang="en-US" sz="1600" dirty="0">
                          <a:latin typeface="Times New Roman" panose="02020603050405020304" pitchFamily="18" charset="0"/>
                          <a:cs typeface="Times New Roman" panose="02020603050405020304" pitchFamily="18" charset="0"/>
                        </a:rPr>
                        <a:t>5</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Objective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5521">
                <a:tc>
                  <a:txBody>
                    <a:bodyPr/>
                    <a:lstStyle/>
                    <a:p>
                      <a:pPr marL="0" indent="0" algn="l">
                        <a:buFont typeface="Arial" pitchFamily="34" charset="0"/>
                        <a:buNone/>
                      </a:pPr>
                      <a:r>
                        <a:rPr lang="en-IN" sz="1600" dirty="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Methodology</a:t>
                      </a:r>
                    </a:p>
                  </a:txBody>
                  <a:tcPr/>
                </a:tc>
                <a:extLst>
                  <a:ext uri="{0D108BD9-81ED-4DB2-BD59-A6C34878D82A}">
                    <a16:rowId xmlns:a16="http://schemas.microsoft.com/office/drawing/2014/main" val="10006"/>
                  </a:ext>
                </a:extLst>
              </a:tr>
              <a:tr h="328997">
                <a:tc>
                  <a:txBody>
                    <a:bodyPr/>
                    <a:lstStyle/>
                    <a:p>
                      <a:pPr marL="0" indent="0" algn="l">
                        <a:buFont typeface="Arial" pitchFamily="34" charset="0"/>
                        <a:buNone/>
                      </a:pPr>
                      <a:r>
                        <a:rPr lang="en-IN" sz="1600" dirty="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System</a:t>
                      </a:r>
                      <a:r>
                        <a:rPr lang="en-US" sz="1600" baseline="0" dirty="0">
                          <a:latin typeface="Times New Roman" panose="02020603050405020304" pitchFamily="18" charset="0"/>
                          <a:cs typeface="Times New Roman" panose="02020603050405020304" pitchFamily="18" charset="0"/>
                        </a:rPr>
                        <a:t> requirements</a:t>
                      </a:r>
                    </a:p>
                  </a:txBody>
                  <a:tcPr/>
                </a:tc>
                <a:extLst>
                  <a:ext uri="{0D108BD9-81ED-4DB2-BD59-A6C34878D82A}">
                    <a16:rowId xmlns:a16="http://schemas.microsoft.com/office/drawing/2014/main" val="10007"/>
                  </a:ext>
                </a:extLst>
              </a:tr>
              <a:tr h="328997">
                <a:tc>
                  <a:txBody>
                    <a:bodyPr/>
                    <a:lstStyle/>
                    <a:p>
                      <a:pPr marL="0" indent="0" algn="l">
                        <a:buFont typeface="Arial" pitchFamily="34" charset="0"/>
                        <a:buNone/>
                      </a:pPr>
                      <a:r>
                        <a:rPr lang="en-US" sz="1600" dirty="0">
                          <a:latin typeface="Times New Roman" panose="02020603050405020304" pitchFamily="18" charset="0"/>
                          <a:cs typeface="Times New Roman" panose="02020603050405020304" pitchFamily="18" charset="0"/>
                        </a:rPr>
                        <a:t>8</a:t>
                      </a:r>
                    </a:p>
                  </a:txBody>
                  <a:tcPr/>
                </a:tc>
                <a:tc>
                  <a:txBody>
                    <a:bodyPr/>
                    <a:lstStyle/>
                    <a:p>
                      <a:pPr algn="l"/>
                      <a:r>
                        <a:rPr lang="en-US" sz="1600" baseline="0" dirty="0">
                          <a:latin typeface="Times New Roman" panose="02020603050405020304" pitchFamily="18" charset="0"/>
                          <a:cs typeface="Times New Roman" panose="02020603050405020304" pitchFamily="18" charset="0"/>
                        </a:rPr>
                        <a:t>UML Activity Diagram</a:t>
                      </a:r>
                    </a:p>
                  </a:txBody>
                  <a:tcPr/>
                </a:tc>
                <a:extLst>
                  <a:ext uri="{0D108BD9-81ED-4DB2-BD59-A6C34878D82A}">
                    <a16:rowId xmlns:a16="http://schemas.microsoft.com/office/drawing/2014/main" val="10008"/>
                  </a:ext>
                </a:extLst>
              </a:tr>
              <a:tr h="328997">
                <a:tc>
                  <a:txBody>
                    <a:bodyPr/>
                    <a:lstStyle/>
                    <a:p>
                      <a:pPr marL="0" indent="0" algn="l">
                        <a:buFont typeface="Arial" pitchFamily="34" charset="0"/>
                        <a:buNone/>
                      </a:pPr>
                      <a:r>
                        <a:rPr lang="en-US" sz="1600" dirty="0">
                          <a:latin typeface="Times New Roman" panose="02020603050405020304" pitchFamily="18" charset="0"/>
                          <a:cs typeface="Times New Roman" panose="02020603050405020304" pitchFamily="18" charset="0"/>
                        </a:rPr>
                        <a:t>9</a:t>
                      </a:r>
                    </a:p>
                  </a:txBody>
                  <a:tcPr/>
                </a:tc>
                <a:tc>
                  <a:txBody>
                    <a:bodyPr/>
                    <a:lstStyle/>
                    <a:p>
                      <a:pPr algn="l"/>
                      <a:r>
                        <a:rPr lang="en-US" sz="1600" baseline="0" dirty="0">
                          <a:latin typeface="Times New Roman" panose="02020603050405020304" pitchFamily="18" charset="0"/>
                          <a:cs typeface="Times New Roman" panose="02020603050405020304" pitchFamily="18" charset="0"/>
                        </a:rPr>
                        <a:t>UML Sequence Diagram</a:t>
                      </a:r>
                    </a:p>
                  </a:txBody>
                  <a:tcPr/>
                </a:tc>
                <a:extLst>
                  <a:ext uri="{0D108BD9-81ED-4DB2-BD59-A6C34878D82A}">
                    <a16:rowId xmlns:a16="http://schemas.microsoft.com/office/drawing/2014/main" val="10009"/>
                  </a:ext>
                </a:extLst>
              </a:tr>
              <a:tr h="328997">
                <a:tc>
                  <a:txBody>
                    <a:bodyPr/>
                    <a:lstStyle/>
                    <a:p>
                      <a:pPr marL="0" indent="0" algn="l">
                        <a:buFont typeface="Arial" pitchFamily="34" charset="0"/>
                        <a:buNone/>
                      </a:pPr>
                      <a:r>
                        <a:rPr lang="en-US" sz="1600" dirty="0">
                          <a:latin typeface="Times New Roman" panose="02020603050405020304" pitchFamily="18" charset="0"/>
                          <a:cs typeface="Times New Roman" panose="02020603050405020304" pitchFamily="18" charset="0"/>
                        </a:rPr>
                        <a:t>10</a:t>
                      </a:r>
                    </a:p>
                  </a:txBody>
                  <a:tcPr/>
                </a:tc>
                <a:tc>
                  <a:txBody>
                    <a:bodyPr/>
                    <a:lstStyle/>
                    <a:p>
                      <a:pPr algn="l"/>
                      <a:r>
                        <a:rPr lang="en-US" sz="1600" baseline="0" dirty="0">
                          <a:latin typeface="Times New Roman" panose="02020603050405020304" pitchFamily="18" charset="0"/>
                          <a:cs typeface="Times New Roman" panose="02020603050405020304" pitchFamily="18" charset="0"/>
                        </a:rPr>
                        <a:t>Algorithm</a:t>
                      </a:r>
                    </a:p>
                  </a:txBody>
                  <a:tcPr/>
                </a:tc>
                <a:extLst>
                  <a:ext uri="{0D108BD9-81ED-4DB2-BD59-A6C34878D82A}">
                    <a16:rowId xmlns:a16="http://schemas.microsoft.com/office/drawing/2014/main" val="10010"/>
                  </a:ext>
                </a:extLst>
              </a:tr>
              <a:tr h="328997">
                <a:tc>
                  <a:txBody>
                    <a:bodyPr/>
                    <a:lstStyle/>
                    <a:p>
                      <a:pPr marL="0" indent="0" algn="l">
                        <a:buFont typeface="Arial" pitchFamily="34" charset="0"/>
                        <a:buNone/>
                      </a:pPr>
                      <a:r>
                        <a:rPr lang="en-US" sz="1600" dirty="0">
                          <a:latin typeface="Times New Roman" panose="02020603050405020304" pitchFamily="18" charset="0"/>
                          <a:cs typeface="Times New Roman" panose="02020603050405020304" pitchFamily="18" charset="0"/>
                        </a:rPr>
                        <a:t>11</a:t>
                      </a:r>
                    </a:p>
                  </a:txBody>
                  <a:tcPr/>
                </a:tc>
                <a:tc>
                  <a:txBody>
                    <a:bodyPr/>
                    <a:lstStyle/>
                    <a:p>
                      <a:pPr algn="l"/>
                      <a:r>
                        <a:rPr lang="en-US" sz="1600" baseline="0" dirty="0">
                          <a:latin typeface="Times New Roman" panose="02020603050405020304" pitchFamily="18" charset="0"/>
                          <a:cs typeface="Times New Roman" panose="02020603050405020304" pitchFamily="18" charset="0"/>
                        </a:rPr>
                        <a:t>Output</a:t>
                      </a:r>
                    </a:p>
                  </a:txBody>
                  <a:tcPr/>
                </a:tc>
                <a:extLst>
                  <a:ext uri="{0D108BD9-81ED-4DB2-BD59-A6C34878D82A}">
                    <a16:rowId xmlns:a16="http://schemas.microsoft.com/office/drawing/2014/main" val="10011"/>
                  </a:ext>
                </a:extLst>
              </a:tr>
              <a:tr h="328997">
                <a:tc>
                  <a:txBody>
                    <a:bodyPr/>
                    <a:lstStyle/>
                    <a:p>
                      <a:pPr marL="0" indent="0" algn="l">
                        <a:buFont typeface="Arial" pitchFamily="34" charset="0"/>
                        <a:buNone/>
                      </a:pPr>
                      <a:r>
                        <a:rPr lang="en-US" sz="1600" dirty="0">
                          <a:latin typeface="Times New Roman" panose="02020603050405020304" pitchFamily="18" charset="0"/>
                          <a:cs typeface="Times New Roman" panose="02020603050405020304" pitchFamily="18" charset="0"/>
                        </a:rPr>
                        <a:t>12</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Pert Chart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2"/>
                  </a:ext>
                </a:extLst>
              </a:tr>
              <a:tr h="328997">
                <a:tc>
                  <a:txBody>
                    <a:bodyPr/>
                    <a:lstStyle/>
                    <a:p>
                      <a:pPr marL="0" indent="0" algn="l">
                        <a:buFont typeface="Arial" pitchFamily="34" charset="0"/>
                        <a:buNone/>
                      </a:pPr>
                      <a:r>
                        <a:rPr lang="en-US" sz="1600" dirty="0">
                          <a:latin typeface="Times New Roman" panose="02020603050405020304" pitchFamily="18" charset="0"/>
                          <a:cs typeface="Times New Roman" panose="02020603050405020304" pitchFamily="18" charset="0"/>
                        </a:rPr>
                        <a:t>13</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References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43461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229600" cy="1143000"/>
          </a:xfrm>
        </p:spPr>
        <p:txBody>
          <a:bodyPr/>
          <a:lstStyle/>
          <a:p>
            <a:pPr algn="ctr"/>
            <a:r>
              <a:rPr lang="en-IN" dirty="0">
                <a:latin typeface="Arial Rounded MT Bold" pitchFamily="34" charset="0"/>
                <a:cs typeface="Times New Roman" panose="02020603050405020304" pitchFamily="18" charset="0"/>
              </a:rPr>
              <a:t>ABSTRACT</a:t>
            </a:r>
            <a:endParaRPr lang="en-US" dirty="0">
              <a:latin typeface="Arial Rounded MT Bold" pitchFamily="34" charset="0"/>
              <a:cs typeface="Times New Roman" panose="02020603050405020304" pitchFamily="18" charset="0"/>
            </a:endParaRPr>
          </a:p>
        </p:txBody>
      </p:sp>
      <p:sp>
        <p:nvSpPr>
          <p:cNvPr id="3" name="Content Placeholder 2"/>
          <p:cNvSpPr>
            <a:spLocks noGrp="1"/>
          </p:cNvSpPr>
          <p:nvPr>
            <p:ph idx="1"/>
          </p:nvPr>
        </p:nvSpPr>
        <p:spPr>
          <a:xfrm>
            <a:off x="611560" y="1556792"/>
            <a:ext cx="7920880" cy="4824536"/>
          </a:xfrm>
        </p:spPr>
        <p:txBody>
          <a:bodyPr>
            <a:normAutofit lnSpcReduction="10000"/>
          </a:bodyPr>
          <a:lstStyle/>
          <a:p>
            <a:pPr algn="just">
              <a:buNone/>
            </a:pPr>
            <a:r>
              <a:rPr lang="en-US" sz="2000" dirty="0"/>
              <a:t>  </a:t>
            </a:r>
          </a:p>
          <a:p>
            <a:pPr marL="0" indent="0">
              <a:buNone/>
            </a:pPr>
            <a:r>
              <a:rPr lang="en-US" baseline="-25000" dirty="0"/>
              <a:t>The present idea discloses an idea to build a crawler or bot which could crawl over web pages efficiently. Information gathering is an essential phase for collecting important and relevant data to carry out security tests or penetration testing. Information gathering is a time-consuming and laborious phase for which there are special automated tools to ease the gathering of information, producing more efficient results. These tools or programs are called web crawlers. When the crawlers visit a website, they search for other pages that are worth visiting. Web crawlers can link to new sites, note changes to existing sites and mark dead links. The web crawler looks at the keywords in the pages, the kind of content each page has and the links, environment of the target, versions and software used by the target before returning the information</a:t>
            </a:r>
            <a:endParaRPr lang="en-US" dirty="0"/>
          </a:p>
        </p:txBody>
      </p:sp>
    </p:spTree>
    <p:extLst>
      <p:ext uri="{BB962C8B-B14F-4D97-AF65-F5344CB8AC3E}">
        <p14:creationId xmlns:p14="http://schemas.microsoft.com/office/powerpoint/2010/main" val="404444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rial Rounded MT Bold" pitchFamily="34" charset="0"/>
                <a:cs typeface="Times New Roman" panose="02020603050405020304" pitchFamily="18" charset="0"/>
              </a:rPr>
              <a:t>INTRODUCTION</a:t>
            </a:r>
            <a:endParaRPr lang="en-US" dirty="0">
              <a:latin typeface="Arial Rounded MT Bold" pitchFamily="34" charset="0"/>
              <a:cs typeface="Times New Roman" panose="02020603050405020304" pitchFamily="18" charset="0"/>
            </a:endParaRPr>
          </a:p>
        </p:txBody>
      </p:sp>
      <p:sp>
        <p:nvSpPr>
          <p:cNvPr id="3" name="Content Placeholder 2"/>
          <p:cNvSpPr>
            <a:spLocks noGrp="1"/>
          </p:cNvSpPr>
          <p:nvPr>
            <p:ph idx="1"/>
          </p:nvPr>
        </p:nvSpPr>
        <p:spPr>
          <a:xfrm>
            <a:off x="179512" y="1196752"/>
            <a:ext cx="8424936" cy="5114040"/>
          </a:xfrm>
        </p:spPr>
        <p:txBody>
          <a:bodyPr>
            <a:normAutofit fontScale="85000" lnSpcReduction="20000"/>
          </a:bodyPr>
          <a:lstStyle/>
          <a:p>
            <a:r>
              <a:rPr lang="en-US" sz="2400" dirty="0"/>
              <a:t>Information gathering is the very first phase of any penetration testing or vulnerability assessment. It is an act of collecting information from various sources. It is hard to collect data or information from millions of sources therefore web crawlers or bots or spiders are used.</a:t>
            </a:r>
          </a:p>
          <a:p>
            <a:r>
              <a:rPr lang="en-US" sz="2400" dirty="0"/>
              <a:t>To find information on the hundreds of millions of Web pages that exist, a search engine employs special software robots, called spiders, to build lists of the words found on Web sites. When a spider is building its lists, the process is called Web crawling. The term crawling literally means scanning through any piece of text, be it links to other websites, image captions, descriptions, articles, anything. It's like a spider searching through the web.</a:t>
            </a:r>
          </a:p>
          <a:p>
            <a:pPr algn="just"/>
            <a:r>
              <a:rPr lang="en-US" sz="2400" dirty="0"/>
              <a:t>A crawler is a program that visits Web sites and reads their pages and other information in order to create entries for a search engine index. Web Crawlers collect information such as URL of the website, meta tag information, links in webpage, content of the webpage</a:t>
            </a:r>
          </a:p>
          <a:p>
            <a:pPr algn="just"/>
            <a:r>
              <a:rPr lang="en-US" sz="2400" dirty="0"/>
              <a:t>Some web crawlers are autonomous and require no instructions once started. This project will focus on a user driven web crawler where user input will direct where the crawler goes and how the collected data is analyzed</a:t>
            </a:r>
          </a:p>
          <a:p>
            <a:pPr algn="just">
              <a:buNone/>
            </a:pPr>
            <a:endParaRPr lang="en-IN" sz="2000" dirty="0"/>
          </a:p>
        </p:txBody>
      </p:sp>
    </p:spTree>
    <p:extLst>
      <p:ext uri="{BB962C8B-B14F-4D97-AF65-F5344CB8AC3E}">
        <p14:creationId xmlns:p14="http://schemas.microsoft.com/office/powerpoint/2010/main" val="398271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AA71-2CE5-4466-846C-41155DEE0C5F}"/>
              </a:ext>
            </a:extLst>
          </p:cNvPr>
          <p:cNvSpPr>
            <a:spLocks noGrp="1"/>
          </p:cNvSpPr>
          <p:nvPr>
            <p:ph type="title"/>
          </p:nvPr>
        </p:nvSpPr>
        <p:spPr/>
        <p:txBody>
          <a:bodyPr/>
          <a:lstStyle/>
          <a:p>
            <a:r>
              <a:rPr lang="en-US" dirty="0"/>
              <a:t>Technology used		</a:t>
            </a:r>
            <a:endParaRPr lang="en-IN" dirty="0"/>
          </a:p>
        </p:txBody>
      </p:sp>
      <p:sp>
        <p:nvSpPr>
          <p:cNvPr id="3" name="Content Placeholder 2">
            <a:extLst>
              <a:ext uri="{FF2B5EF4-FFF2-40B4-BE49-F238E27FC236}">
                <a16:creationId xmlns:a16="http://schemas.microsoft.com/office/drawing/2014/main" id="{BEC61316-3107-4EED-98B4-ECA6FF2BE204}"/>
              </a:ext>
            </a:extLst>
          </p:cNvPr>
          <p:cNvSpPr>
            <a:spLocks noGrp="1"/>
          </p:cNvSpPr>
          <p:nvPr>
            <p:ph idx="1"/>
          </p:nvPr>
        </p:nvSpPr>
        <p:spPr/>
        <p:txBody>
          <a:bodyPr/>
          <a:lstStyle/>
          <a:p>
            <a:r>
              <a:rPr lang="en-US" dirty="0"/>
              <a:t>Python </a:t>
            </a:r>
          </a:p>
          <a:p>
            <a:r>
              <a:rPr lang="en-US" dirty="0"/>
              <a:t>Visual Code Studio</a:t>
            </a:r>
          </a:p>
          <a:p>
            <a:r>
              <a:rPr lang="en-US" dirty="0"/>
              <a:t>Different python libraries </a:t>
            </a:r>
          </a:p>
          <a:p>
            <a:pPr marL="0" indent="0">
              <a:buNone/>
            </a:pPr>
            <a:endParaRPr lang="en-IN" dirty="0"/>
          </a:p>
        </p:txBody>
      </p:sp>
    </p:spTree>
    <p:extLst>
      <p:ext uri="{BB962C8B-B14F-4D97-AF65-F5344CB8AC3E}">
        <p14:creationId xmlns:p14="http://schemas.microsoft.com/office/powerpoint/2010/main" val="262362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3D75-9C58-48A9-8A26-253BD76C98FA}"/>
              </a:ext>
            </a:extLst>
          </p:cNvPr>
          <p:cNvSpPr>
            <a:spLocks noGrp="1"/>
          </p:cNvSpPr>
          <p:nvPr>
            <p:ph type="title"/>
          </p:nvPr>
        </p:nvSpPr>
        <p:spPr/>
        <p:txBody>
          <a:bodyPr>
            <a:normAutofit fontScale="90000"/>
          </a:bodyPr>
          <a:lstStyle/>
          <a:p>
            <a:r>
              <a:rPr lang="en-US" dirty="0"/>
              <a:t>HOW&amp; WHY I CHOOSE WEB CRAWLER</a:t>
            </a:r>
            <a:endParaRPr lang="en-IN" dirty="0"/>
          </a:p>
        </p:txBody>
      </p:sp>
      <p:sp>
        <p:nvSpPr>
          <p:cNvPr id="3" name="Content Placeholder 2">
            <a:extLst>
              <a:ext uri="{FF2B5EF4-FFF2-40B4-BE49-F238E27FC236}">
                <a16:creationId xmlns:a16="http://schemas.microsoft.com/office/drawing/2014/main" id="{4464ED41-63C1-478D-91CE-869ED97D15A3}"/>
              </a:ext>
            </a:extLst>
          </p:cNvPr>
          <p:cNvSpPr>
            <a:spLocks noGrp="1"/>
          </p:cNvSpPr>
          <p:nvPr>
            <p:ph idx="1"/>
          </p:nvPr>
        </p:nvSpPr>
        <p:spPr>
          <a:xfrm>
            <a:off x="395536" y="1196752"/>
            <a:ext cx="8229600" cy="5001419"/>
          </a:xfrm>
        </p:spPr>
        <p:txBody>
          <a:bodyPr>
            <a:noAutofit/>
          </a:bodyPr>
          <a:lstStyle/>
          <a:p>
            <a:r>
              <a:rPr lang="en-US" sz="1800" dirty="0">
                <a:solidFill>
                  <a:srgbClr val="202124"/>
                </a:solidFill>
                <a:latin typeface="Roboto" panose="02000000000000000000" pitchFamily="2" charset="0"/>
              </a:rPr>
              <a:t>I</a:t>
            </a:r>
            <a:r>
              <a:rPr lang="en-US" sz="1800" b="0" i="0" dirty="0">
                <a:solidFill>
                  <a:srgbClr val="202124"/>
                </a:solidFill>
                <a:effectLst/>
                <a:latin typeface="Roboto" panose="02000000000000000000" pitchFamily="2" charset="0"/>
              </a:rPr>
              <a:t> choose web crawler as my project because while studying web development in my internship I was interested in the relationship bw websites and the search engines and how a web crawler works. I was curious by the fact that how a programme can fetch a vast amount of data so quickly.</a:t>
            </a:r>
          </a:p>
          <a:p>
            <a:endParaRPr lang="en-US" sz="1800" b="0" i="0" dirty="0">
              <a:solidFill>
                <a:srgbClr val="202124"/>
              </a:solidFill>
              <a:effectLst/>
              <a:latin typeface="Roboto" panose="02000000000000000000" pitchFamily="2" charset="0"/>
            </a:endParaRPr>
          </a:p>
          <a:p>
            <a:r>
              <a:rPr lang="en-US" sz="1800" b="0" i="0" dirty="0">
                <a:solidFill>
                  <a:srgbClr val="202124"/>
                </a:solidFill>
                <a:effectLst/>
                <a:latin typeface="Roboto" panose="02000000000000000000" pitchFamily="2" charset="0"/>
              </a:rPr>
              <a:t>The crawling process begins with a list of web addresses from past crawls and </a:t>
            </a:r>
            <a:r>
              <a:rPr lang="en-US" sz="1800" b="0" i="0" u="none" strike="noStrike" dirty="0">
                <a:effectLst/>
                <a:latin typeface="Roboto" panose="02000000000000000000" pitchFamily="2" charset="0"/>
              </a:rPr>
              <a:t>sitemaps</a:t>
            </a:r>
            <a:r>
              <a:rPr lang="en-US" sz="1800" b="0" i="0" dirty="0">
                <a:solidFill>
                  <a:srgbClr val="202124"/>
                </a:solidFill>
                <a:effectLst/>
                <a:latin typeface="Roboto" panose="02000000000000000000" pitchFamily="2" charset="0"/>
              </a:rPr>
              <a:t> provided by website owners. As our crawlers visit these websites, they use links on those sites to discover other pages. The software pays special attention to new sites, changes to existing sites and dead links. Computer programs determine which sites to crawl, how often and how many pages to fetch from each site</a:t>
            </a:r>
          </a:p>
          <a:p>
            <a:endParaRPr lang="en-US" sz="1800" b="0" i="0" dirty="0">
              <a:solidFill>
                <a:srgbClr val="202124"/>
              </a:solidFill>
              <a:effectLst/>
              <a:latin typeface="Roboto" panose="02000000000000000000" pitchFamily="2" charset="0"/>
            </a:endParaRPr>
          </a:p>
          <a:p>
            <a:r>
              <a:rPr lang="en-US" sz="1800" dirty="0"/>
              <a:t>Web crawlers are currently being used in various markets to collect and analyze information. This information can provide the ability to gain an edge over competitors such as showing the average price of their products. Web crawling has been around for over a decade but can be applied to new and emerging markets. With a few small changes in code most websites can be scraped for information.</a:t>
            </a:r>
            <a:endParaRPr lang="en-IN" sz="1800" dirty="0"/>
          </a:p>
        </p:txBody>
      </p:sp>
    </p:spTree>
    <p:extLst>
      <p:ext uri="{BB962C8B-B14F-4D97-AF65-F5344CB8AC3E}">
        <p14:creationId xmlns:p14="http://schemas.microsoft.com/office/powerpoint/2010/main" val="438641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rial Rounded MT Bold" pitchFamily="34" charset="0"/>
                <a:cs typeface="Times New Roman" panose="02020603050405020304" pitchFamily="18" charset="0"/>
              </a:rPr>
              <a:t>PROBLEM STATEMENT</a:t>
            </a:r>
            <a:endParaRPr lang="en-US" dirty="0">
              <a:latin typeface="Arial Rounded MT Bold" pitchFamily="34" charset="0"/>
              <a:cs typeface="Times New Roman" panose="02020603050405020304" pitchFamily="18" charset="0"/>
            </a:endParaRPr>
          </a:p>
        </p:txBody>
      </p:sp>
      <p:sp>
        <p:nvSpPr>
          <p:cNvPr id="4" name="TextBox 3"/>
          <p:cNvSpPr txBox="1"/>
          <p:nvPr/>
        </p:nvSpPr>
        <p:spPr>
          <a:xfrm>
            <a:off x="650772" y="1690689"/>
            <a:ext cx="7864577" cy="1528624"/>
          </a:xfrm>
          <a:prstGeom prst="rect">
            <a:avLst/>
          </a:prstGeom>
          <a:noFill/>
        </p:spPr>
        <p:txBody>
          <a:bodyPr wrap="square" rtlCol="0">
            <a:spAutoFit/>
          </a:bodyPr>
          <a:lstStyle/>
          <a:p>
            <a:r>
              <a:rPr lang="en-US" sz="2800" baseline="-25000" dirty="0"/>
              <a:t>Information gathering is the most important and time-consuming task which needs to be done before any security testing or penetration testing. To reduce this time and improve the efficiency of searching along with producing relevant information of the target, a web crawler is developed which ease this laborious phase.</a:t>
            </a:r>
          </a:p>
        </p:txBody>
      </p:sp>
    </p:spTree>
    <p:extLst>
      <p:ext uri="{BB962C8B-B14F-4D97-AF65-F5344CB8AC3E}">
        <p14:creationId xmlns:p14="http://schemas.microsoft.com/office/powerpoint/2010/main" val="55751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rial Rounded MT Bold" pitchFamily="34" charset="0"/>
                <a:cs typeface="Times New Roman" panose="02020603050405020304" pitchFamily="18" charset="0"/>
              </a:rPr>
              <a:t>LITERATURE REVIEW</a:t>
            </a:r>
            <a:endParaRPr lang="en-US" dirty="0">
              <a:latin typeface="Arial Rounded MT Bold" pitchFamily="34" charset="0"/>
              <a:cs typeface="Times New Roman" panose="02020603050405020304" pitchFamily="18" charset="0"/>
            </a:endParaRPr>
          </a:p>
        </p:txBody>
      </p:sp>
      <p:sp>
        <p:nvSpPr>
          <p:cNvPr id="3" name="Content Placeholder 2"/>
          <p:cNvSpPr>
            <a:spLocks noGrp="1"/>
          </p:cNvSpPr>
          <p:nvPr>
            <p:ph idx="1"/>
          </p:nvPr>
        </p:nvSpPr>
        <p:spPr>
          <a:xfrm>
            <a:off x="611560" y="1556792"/>
            <a:ext cx="7769022" cy="4800600"/>
          </a:xfrm>
        </p:spPr>
        <p:txBody>
          <a:bodyPr>
            <a:noAutofit/>
          </a:bodyPr>
          <a:lstStyle/>
          <a:p>
            <a:r>
              <a:rPr lang="en-US" sz="2400" dirty="0"/>
              <a:t>According to P </a:t>
            </a:r>
            <a:r>
              <a:rPr lang="en-US" sz="2400" dirty="0" err="1"/>
              <a:t>Boldi</a:t>
            </a:r>
            <a:r>
              <a:rPr lang="en-US" sz="2400" dirty="0"/>
              <a:t>, Web crawlers help in collecting information about a website and the links related to them[2].</a:t>
            </a:r>
          </a:p>
          <a:p>
            <a:r>
              <a:rPr lang="en-US" sz="2400" dirty="0"/>
              <a:t>There are many research papers and media articles written on the importance of web crawlers. C </a:t>
            </a:r>
            <a:r>
              <a:rPr lang="en-US" sz="2400" dirty="0" err="1"/>
              <a:t>Olston</a:t>
            </a:r>
            <a:r>
              <a:rPr lang="en-US" sz="2400" dirty="0"/>
              <a:t> in his paper talks about how efficient web crawling is important while describing the practices of a web crawler [3]. </a:t>
            </a:r>
          </a:p>
          <a:p>
            <a:r>
              <a:rPr lang="en-US" sz="2400" dirty="0"/>
              <a:t>Sergey </a:t>
            </a:r>
            <a:r>
              <a:rPr lang="en-US" sz="2400" dirty="0" err="1"/>
              <a:t>Brin</a:t>
            </a:r>
            <a:r>
              <a:rPr lang="en-US" sz="2400" dirty="0"/>
              <a:t> in their article[4] says that the crawler is designed to crawl and index the Web efficiently and produce much more satisfying search results</a:t>
            </a:r>
          </a:p>
          <a:p>
            <a:pPr marL="0" indent="0">
              <a:buNone/>
            </a:pPr>
            <a:r>
              <a:rPr lang="en-US" sz="2400" dirty="0"/>
              <a:t> </a:t>
            </a:r>
          </a:p>
        </p:txBody>
      </p:sp>
    </p:spTree>
    <p:extLst>
      <p:ext uri="{BB962C8B-B14F-4D97-AF65-F5344CB8AC3E}">
        <p14:creationId xmlns:p14="http://schemas.microsoft.com/office/powerpoint/2010/main" val="189861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rial Rounded MT Bold" pitchFamily="34" charset="0"/>
                <a:cs typeface="Times New Roman" panose="02020603050405020304" pitchFamily="18" charset="0"/>
              </a:rPr>
              <a:t>OBJECTIVE</a:t>
            </a:r>
            <a:endParaRPr lang="en-US" dirty="0">
              <a:latin typeface="Arial Rounded MT Bold"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   The objective of this project is to develop a tool which could crawl websites and help in information gathering process of VAPT.</a:t>
            </a:r>
          </a:p>
          <a:p>
            <a:pPr marL="0" indent="0" algn="just">
              <a:buNone/>
            </a:pPr>
            <a:r>
              <a:rPr lang="en-US" dirty="0"/>
              <a:t> </a:t>
            </a:r>
          </a:p>
          <a:p>
            <a:pPr marL="0" indent="0" algn="just">
              <a:buNone/>
            </a:pPr>
            <a:r>
              <a:rPr lang="en-US" dirty="0"/>
              <a:t>The sub-objectives of the project are:</a:t>
            </a:r>
          </a:p>
          <a:p>
            <a:pPr marL="0" indent="0" algn="just">
              <a:buNone/>
            </a:pPr>
            <a:r>
              <a:rPr lang="en-US" dirty="0"/>
              <a:t>  1. To ease the task of information gathering.</a:t>
            </a:r>
          </a:p>
          <a:p>
            <a:pPr marL="0" indent="0" algn="just">
              <a:buNone/>
            </a:pPr>
            <a:r>
              <a:rPr lang="en-US" dirty="0"/>
              <a:t>  2. To fetch relevant data efficiently.</a:t>
            </a:r>
          </a:p>
          <a:p>
            <a:pPr marL="0" indent="0" algn="just">
              <a:buNone/>
            </a:pPr>
            <a:r>
              <a:rPr lang="en-US" dirty="0"/>
              <a:t>  3. To use different user-agent strings to find more content.</a:t>
            </a:r>
          </a:p>
        </p:txBody>
      </p:sp>
    </p:spTree>
    <p:extLst>
      <p:ext uri="{BB962C8B-B14F-4D97-AF65-F5344CB8AC3E}">
        <p14:creationId xmlns:p14="http://schemas.microsoft.com/office/powerpoint/2010/main" val="3782991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5638</TotalTime>
  <Words>1449</Words>
  <Application>Microsoft Office PowerPoint</Application>
  <PresentationFormat>On-screen Show (4:3)</PresentationFormat>
  <Paragraphs>134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Calibri</vt:lpstr>
      <vt:lpstr>Roboto</vt:lpstr>
      <vt:lpstr>Times New Roman</vt:lpstr>
      <vt:lpstr>Wingdings</vt:lpstr>
      <vt:lpstr>Office Theme</vt:lpstr>
      <vt:lpstr>   </vt:lpstr>
      <vt:lpstr>    TABLE OF CONTENTS</vt:lpstr>
      <vt:lpstr>ABSTRACT</vt:lpstr>
      <vt:lpstr>INTRODUCTION</vt:lpstr>
      <vt:lpstr>Technology used  </vt:lpstr>
      <vt:lpstr>HOW&amp; WHY I CHOOSE WEB CRAWLER</vt:lpstr>
      <vt:lpstr>PROBLEM STATEMENT</vt:lpstr>
      <vt:lpstr>LITERATURE REVIEW</vt:lpstr>
      <vt:lpstr>OBJECTIVE</vt:lpstr>
      <vt:lpstr>METHODOLOGY</vt:lpstr>
      <vt:lpstr>PowerPoint Presentation</vt:lpstr>
      <vt:lpstr>UML Activity Diagram</vt:lpstr>
      <vt:lpstr>UML sequence Diagram</vt:lpstr>
      <vt:lpstr>Algorithm</vt:lpstr>
      <vt:lpstr>Output</vt:lpstr>
      <vt:lpstr>Output</vt:lpstr>
      <vt:lpstr>USES OF WEB CRAWLER</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Surbhi Jain</dc:creator>
  <cp:lastModifiedBy>Aradhya Mishra</cp:lastModifiedBy>
  <cp:revision>103</cp:revision>
  <dcterms:created xsi:type="dcterms:W3CDTF">2017-11-01T01:52:14Z</dcterms:created>
  <dcterms:modified xsi:type="dcterms:W3CDTF">2021-05-22T17:34:32Z</dcterms:modified>
</cp:coreProperties>
</file>