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00" d="100"/>
          <a:sy n="100" d="100"/>
        </p:scale>
        <p:origin x="348"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43D3-3838-F597-3BC6-137361106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5E817-9349-26FF-8E58-CBBE229010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3A299-722B-4BE1-59C0-0E49C74620B4}"/>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5" name="Footer Placeholder 4">
            <a:extLst>
              <a:ext uri="{FF2B5EF4-FFF2-40B4-BE49-F238E27FC236}">
                <a16:creationId xmlns:a16="http://schemas.microsoft.com/office/drawing/2014/main" id="{A6F0F78E-A14C-A7F6-C14E-C4FDCA3A7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E1956-4330-B687-A0C0-F6781DF4A808}"/>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232817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52EA-522B-129F-FD42-A5571EB45F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7D4464-257B-53E5-D098-0F2CEBCC61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26FDE-0668-7076-E170-D9DF59A19FD1}"/>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5" name="Footer Placeholder 4">
            <a:extLst>
              <a:ext uri="{FF2B5EF4-FFF2-40B4-BE49-F238E27FC236}">
                <a16:creationId xmlns:a16="http://schemas.microsoft.com/office/drawing/2014/main" id="{8D11326F-BBDE-310B-BD26-6CE436E89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9E2C4-F28B-66E6-7D28-506B5C2A4AEB}"/>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32023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14509E-52D5-799F-1B29-A0170B1CEF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018DFB-296C-E14D-C5C5-78C68D212E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3B553-3664-4B8E-75F8-C48BFAB015FD}"/>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5" name="Footer Placeholder 4">
            <a:extLst>
              <a:ext uri="{FF2B5EF4-FFF2-40B4-BE49-F238E27FC236}">
                <a16:creationId xmlns:a16="http://schemas.microsoft.com/office/drawing/2014/main" id="{220C4D26-8168-AE4D-8625-2D3AA9FA4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4B3CC-8392-6BEC-9AAF-82760FAF9CC0}"/>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412468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60B8-12CE-E3C8-EBBE-2FED2A6A3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61840-87E6-09FE-3CD3-C05C79D8C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6231C-AFDA-4A0F-1DFF-E58C525355E6}"/>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5" name="Footer Placeholder 4">
            <a:extLst>
              <a:ext uri="{FF2B5EF4-FFF2-40B4-BE49-F238E27FC236}">
                <a16:creationId xmlns:a16="http://schemas.microsoft.com/office/drawing/2014/main" id="{50A832DE-0F7C-F63E-E426-E6762D6E4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FC171-E068-0218-95D9-6B311FEC0A27}"/>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3536742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46CC-EB7A-FBE6-09F9-259B838C5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8C5667-7A09-26E7-86CC-650928B10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C5358-EB40-D2CA-2289-6875DDD66C89}"/>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5" name="Footer Placeholder 4">
            <a:extLst>
              <a:ext uri="{FF2B5EF4-FFF2-40B4-BE49-F238E27FC236}">
                <a16:creationId xmlns:a16="http://schemas.microsoft.com/office/drawing/2014/main" id="{8CF8D902-E5AB-E1F3-1EE1-C5AAB46CD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74618-052F-3B91-4E2F-E90AB1D18EA7}"/>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355037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17B8-16C7-C4EA-67AD-276EB278C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816A0-74B8-0BC7-865A-3123B274F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D8654-4A85-3AD9-985A-3D9E0C520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FD4412-58AC-E227-2073-B1818934F2F5}"/>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6" name="Footer Placeholder 5">
            <a:extLst>
              <a:ext uri="{FF2B5EF4-FFF2-40B4-BE49-F238E27FC236}">
                <a16:creationId xmlns:a16="http://schemas.microsoft.com/office/drawing/2014/main" id="{46219FF5-A5B2-752E-E5CE-307C66846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0A26C-428F-7B2D-16BE-C7E0A3642100}"/>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401789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0CFE-2E6B-6180-0583-56FCFDA014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46DF85-4197-F7CF-C7E4-CAA9DA25A3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BF81F-4E42-72BF-969B-F07DA0AB8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17CFE-6110-A4E5-4AD5-0B3DF55D6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2FAA5-E815-22D4-E195-2BAB109765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97293C-3C7D-0B70-AF9F-AE0142FD88A7}"/>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8" name="Footer Placeholder 7">
            <a:extLst>
              <a:ext uri="{FF2B5EF4-FFF2-40B4-BE49-F238E27FC236}">
                <a16:creationId xmlns:a16="http://schemas.microsoft.com/office/drawing/2014/main" id="{742E7CA0-9524-6A4E-0C5A-E2CD3C03F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4AAD2E-40E6-C95D-322C-44BB5E62B7E7}"/>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304531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806A-BDE5-BFEB-BA1A-B267850B8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54DFB6-5215-FA66-C033-50461E7F317B}"/>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4" name="Footer Placeholder 3">
            <a:extLst>
              <a:ext uri="{FF2B5EF4-FFF2-40B4-BE49-F238E27FC236}">
                <a16:creationId xmlns:a16="http://schemas.microsoft.com/office/drawing/2014/main" id="{3F25F5C5-9D00-59AB-EAC9-AA1A64A8D1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B2DF5-947D-C2BA-F40C-C6D7C716BDC0}"/>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40007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CBFE0-1846-8A05-0D35-5575D93D4348}"/>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3" name="Footer Placeholder 2">
            <a:extLst>
              <a:ext uri="{FF2B5EF4-FFF2-40B4-BE49-F238E27FC236}">
                <a16:creationId xmlns:a16="http://schemas.microsoft.com/office/drawing/2014/main" id="{4F6AF52B-0BE0-AD1A-59CA-8529AF2FC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3A0149-47C7-84E8-C683-ADC05277F7AA}"/>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327786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3ADF-3CF6-2C1D-7C66-A46069569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A28C08-8019-97DC-8F1E-718B841951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D1F21-D883-64A2-9D7A-DEFAFA0AE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FD3B0-0EF2-0A4D-2381-70F5FFA2A689}"/>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6" name="Footer Placeholder 5">
            <a:extLst>
              <a:ext uri="{FF2B5EF4-FFF2-40B4-BE49-F238E27FC236}">
                <a16:creationId xmlns:a16="http://schemas.microsoft.com/office/drawing/2014/main" id="{BF481606-C4D1-73C2-5731-C76019042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DE90A-DB40-F977-F845-40267ECCB437}"/>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180462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9E84-17DE-9C36-0482-DAA4EA481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3B2E49-E65C-9B7F-8A99-B1604A2AC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AAACC-B6B3-325F-2DD3-3B8F55886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6B567-975C-8D92-0E30-F244CDB0AB88}"/>
              </a:ext>
            </a:extLst>
          </p:cNvPr>
          <p:cNvSpPr>
            <a:spLocks noGrp="1"/>
          </p:cNvSpPr>
          <p:nvPr>
            <p:ph type="dt" sz="half" idx="10"/>
          </p:nvPr>
        </p:nvSpPr>
        <p:spPr/>
        <p:txBody>
          <a:bodyPr/>
          <a:lstStyle/>
          <a:p>
            <a:fld id="{05C5F558-5E90-43EE-ABE4-B875DBAB97D4}" type="datetimeFigureOut">
              <a:rPr lang="en-US" smtClean="0"/>
              <a:t>24/02/05</a:t>
            </a:fld>
            <a:endParaRPr lang="en-US"/>
          </a:p>
        </p:txBody>
      </p:sp>
      <p:sp>
        <p:nvSpPr>
          <p:cNvPr id="6" name="Footer Placeholder 5">
            <a:extLst>
              <a:ext uri="{FF2B5EF4-FFF2-40B4-BE49-F238E27FC236}">
                <a16:creationId xmlns:a16="http://schemas.microsoft.com/office/drawing/2014/main" id="{7201F7D3-0F44-797A-72B1-A544B12EE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BFA77-35D8-0E90-A7F4-C7B7AAF3B936}"/>
              </a:ext>
            </a:extLst>
          </p:cNvPr>
          <p:cNvSpPr>
            <a:spLocks noGrp="1"/>
          </p:cNvSpPr>
          <p:nvPr>
            <p:ph type="sldNum" sz="quarter" idx="12"/>
          </p:nvPr>
        </p:nvSpPr>
        <p:spPr/>
        <p:txBody>
          <a:bodyPr/>
          <a:lstStyle/>
          <a:p>
            <a:fld id="{B40CD7B7-DB6F-4424-8930-37BE4546220E}" type="slidenum">
              <a:rPr lang="en-US" smtClean="0"/>
              <a:t>‹#›</a:t>
            </a:fld>
            <a:endParaRPr lang="en-US"/>
          </a:p>
        </p:txBody>
      </p:sp>
    </p:spTree>
    <p:extLst>
      <p:ext uri="{BB962C8B-B14F-4D97-AF65-F5344CB8AC3E}">
        <p14:creationId xmlns:p14="http://schemas.microsoft.com/office/powerpoint/2010/main" val="9810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547FF8-681B-4BB1-44D0-0124F7BD4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DC6D82-0FCD-7546-042D-9B85C6118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8B0CA-AA99-0570-B418-0BF71EB21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5F558-5E90-43EE-ABE4-B875DBAB97D4}" type="datetimeFigureOut">
              <a:rPr lang="en-US" smtClean="0"/>
              <a:t>24/02/05</a:t>
            </a:fld>
            <a:endParaRPr lang="en-US"/>
          </a:p>
        </p:txBody>
      </p:sp>
      <p:sp>
        <p:nvSpPr>
          <p:cNvPr id="5" name="Footer Placeholder 4">
            <a:extLst>
              <a:ext uri="{FF2B5EF4-FFF2-40B4-BE49-F238E27FC236}">
                <a16:creationId xmlns:a16="http://schemas.microsoft.com/office/drawing/2014/main" id="{A7289C79-CA4B-85AC-9E70-C24D4A45E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9AAB3B-4ED2-990C-CD85-E1128420A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CD7B7-DB6F-4424-8930-37BE4546220E}" type="slidenum">
              <a:rPr lang="en-US" smtClean="0"/>
              <a:t>‹#›</a:t>
            </a:fld>
            <a:endParaRPr lang="en-US"/>
          </a:p>
        </p:txBody>
      </p:sp>
    </p:spTree>
    <p:extLst>
      <p:ext uri="{BB962C8B-B14F-4D97-AF65-F5344CB8AC3E}">
        <p14:creationId xmlns:p14="http://schemas.microsoft.com/office/powerpoint/2010/main" val="348794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995DFB-8066-E7A9-0DA5-D5B2504F1567}"/>
              </a:ext>
            </a:extLst>
          </p:cNvPr>
          <p:cNvSpPr>
            <a:spLocks noGrp="1"/>
          </p:cNvSpPr>
          <p:nvPr>
            <p:ph type="ctrTitle"/>
          </p:nvPr>
        </p:nvSpPr>
        <p:spPr>
          <a:xfrm>
            <a:off x="1524003" y="1999615"/>
            <a:ext cx="9144000" cy="2764028"/>
          </a:xfrm>
        </p:spPr>
        <p:txBody>
          <a:bodyPr anchor="ctr">
            <a:normAutofit/>
          </a:bodyPr>
          <a:lstStyle/>
          <a:p>
            <a:r>
              <a:rPr lang="ar-SA" sz="6100" b="1">
                <a:effectLst/>
                <a:latin typeface="Cambria Math" panose="02040503050406030204" pitchFamily="18" charset="0"/>
                <a:ea typeface="Calibri" panose="020F0502020204030204" pitchFamily="34" charset="0"/>
                <a:cs typeface="B Nazanin" panose="00000400000000000000" pitchFamily="2" charset="-78"/>
              </a:rPr>
              <a:t>سیستم ردیابی داخلی عابر به روش ناوبری کور</a:t>
            </a:r>
            <a:br>
              <a:rPr lang="en-US" sz="6100" b="1">
                <a:effectLst/>
                <a:latin typeface="Cambria Math" panose="02040503050406030204" pitchFamily="18" charset="0"/>
                <a:ea typeface="Calibri" panose="020F0502020204030204" pitchFamily="34" charset="0"/>
                <a:cs typeface="B Nazanin" panose="00000400000000000000" pitchFamily="2" charset="-78"/>
              </a:rPr>
            </a:br>
            <a:endParaRPr lang="en-US" sz="6100" dirty="0"/>
          </a:p>
        </p:txBody>
      </p:sp>
      <p:sp>
        <p:nvSpPr>
          <p:cNvPr id="3" name="Subtitle 2">
            <a:extLst>
              <a:ext uri="{FF2B5EF4-FFF2-40B4-BE49-F238E27FC236}">
                <a16:creationId xmlns:a16="http://schemas.microsoft.com/office/drawing/2014/main" id="{E6542B26-E773-B50A-853C-8918E4B9A521}"/>
              </a:ext>
            </a:extLst>
          </p:cNvPr>
          <p:cNvSpPr>
            <a:spLocks noGrp="1"/>
          </p:cNvSpPr>
          <p:nvPr>
            <p:ph type="subTitle" idx="1"/>
          </p:nvPr>
        </p:nvSpPr>
        <p:spPr>
          <a:xfrm>
            <a:off x="1966912" y="5645150"/>
            <a:ext cx="8258176" cy="631825"/>
          </a:xfrm>
        </p:spPr>
        <p:txBody>
          <a:bodyPr anchor="ctr">
            <a:normAutofit/>
          </a:bodyPr>
          <a:lstStyle/>
          <a:p>
            <a:pPr marL="0" marR="0" rtl="1">
              <a:spcBef>
                <a:spcPts val="0"/>
              </a:spcBef>
              <a:spcAft>
                <a:spcPts val="600"/>
              </a:spcAft>
            </a:pPr>
            <a:r>
              <a:rPr lang="ar-SA" sz="1500" b="1" dirty="0">
                <a:effectLst/>
                <a:latin typeface="Cambria Math" panose="02040503050406030204" pitchFamily="18" charset="0"/>
                <a:ea typeface="Calibri" panose="020F0502020204030204" pitchFamily="34" charset="0"/>
                <a:cs typeface="B Nazanin" panose="00000400000000000000" pitchFamily="2" charset="-78"/>
              </a:rPr>
              <a:t>دانشج</a:t>
            </a:r>
            <a:r>
              <a:rPr lang="fa-IR" sz="1500" b="1" dirty="0">
                <a:effectLst/>
                <a:latin typeface="Cambria Math" panose="02040503050406030204" pitchFamily="18" charset="0"/>
                <a:ea typeface="Calibri" panose="020F0502020204030204" pitchFamily="34" charset="0"/>
                <a:cs typeface="B Nazanin" panose="00000400000000000000" pitchFamily="2" charset="-78"/>
              </a:rPr>
              <a:t>و: </a:t>
            </a:r>
            <a:r>
              <a:rPr lang="ar-SA" sz="1500" b="1" dirty="0">
                <a:effectLst/>
                <a:latin typeface="Cambria Math" panose="02040503050406030204" pitchFamily="18" charset="0"/>
                <a:ea typeface="Calibri" panose="020F0502020204030204" pitchFamily="34" charset="0"/>
                <a:cs typeface="B Nazanin" panose="00000400000000000000" pitchFamily="2" charset="-78"/>
              </a:rPr>
              <a:t>آراد آرنگ</a:t>
            </a:r>
            <a:endParaRPr lang="en-US" sz="1500" b="1" dirty="0">
              <a:effectLst/>
              <a:latin typeface="Cambria Math" panose="02040503050406030204" pitchFamily="18" charset="0"/>
              <a:ea typeface="Calibri" panose="020F0502020204030204" pitchFamily="34" charset="0"/>
              <a:cs typeface="B Nazanin" panose="00000400000000000000" pitchFamily="2" charset="-78"/>
            </a:endParaRPr>
          </a:p>
          <a:p>
            <a:pPr marL="0" marR="0" rtl="1">
              <a:spcBef>
                <a:spcPts val="0"/>
              </a:spcBef>
              <a:spcAft>
                <a:spcPts val="600"/>
              </a:spcAft>
            </a:pPr>
            <a:r>
              <a:rPr lang="ar-SA" sz="1500" b="1" dirty="0">
                <a:effectLst/>
                <a:latin typeface="Cambria Math" panose="02040503050406030204" pitchFamily="18" charset="0"/>
                <a:ea typeface="Calibri" panose="020F0502020204030204" pitchFamily="34" charset="0"/>
                <a:cs typeface="B Nazanin" panose="00000400000000000000" pitchFamily="2" charset="-78"/>
              </a:rPr>
              <a:t>استاد راهنم</a:t>
            </a:r>
            <a:r>
              <a:rPr lang="fa-IR" sz="1500" b="1" dirty="0">
                <a:latin typeface="Cambria Math" panose="02040503050406030204" pitchFamily="18" charset="0"/>
                <a:ea typeface="Calibri" panose="020F0502020204030204" pitchFamily="34" charset="0"/>
                <a:cs typeface="B Nazanin" panose="00000400000000000000" pitchFamily="2" charset="-78"/>
              </a:rPr>
              <a:t>ا</a:t>
            </a:r>
            <a:r>
              <a:rPr lang="ar-SA" sz="1500" b="1" dirty="0">
                <a:effectLst/>
                <a:latin typeface="Cambria Math" panose="02040503050406030204" pitchFamily="18" charset="0"/>
                <a:ea typeface="Calibri" panose="020F0502020204030204" pitchFamily="34" charset="0"/>
                <a:cs typeface="B Nazanin" panose="00000400000000000000" pitchFamily="2" charset="-78"/>
              </a:rPr>
              <a:t>:</a:t>
            </a:r>
            <a:r>
              <a:rPr lang="fa-IR" sz="1500" b="1" dirty="0">
                <a:effectLst/>
                <a:latin typeface="Cambria Math" panose="02040503050406030204" pitchFamily="18" charset="0"/>
                <a:ea typeface="Calibri" panose="020F0502020204030204" pitchFamily="34" charset="0"/>
                <a:cs typeface="B Nazanin" panose="00000400000000000000" pitchFamily="2" charset="-78"/>
              </a:rPr>
              <a:t> </a:t>
            </a:r>
            <a:r>
              <a:rPr lang="ar-SA" sz="1500" b="1" dirty="0">
                <a:effectLst/>
                <a:latin typeface="Cambria Math" panose="02040503050406030204" pitchFamily="18" charset="0"/>
                <a:ea typeface="Calibri" panose="020F0502020204030204" pitchFamily="34" charset="0"/>
                <a:cs typeface="B Nazanin" panose="00000400000000000000" pitchFamily="2" charset="-78"/>
              </a:rPr>
              <a:t>دکتر مهراد بابازاده</a:t>
            </a:r>
            <a:endParaRPr lang="en-US" sz="1500" b="1" dirty="0">
              <a:effectLst/>
              <a:latin typeface="Cambria Math" panose="02040503050406030204" pitchFamily="18" charset="0"/>
              <a:ea typeface="Calibri" panose="020F0502020204030204" pitchFamily="34" charset="0"/>
              <a:cs typeface="B Nazanin" panose="00000400000000000000" pitchFamily="2" charset="-78"/>
            </a:endParaRP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38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EF6E7-7B9F-E946-7F33-F8FB0DEDFDE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C9B114C-0F99-0C7E-AAB3-5C546FFA9CB0}"/>
              </a:ext>
            </a:extLst>
          </p:cNvPr>
          <p:cNvSpPr>
            <a:spLocks noGrp="1"/>
          </p:cNvSpPr>
          <p:nvPr>
            <p:ph type="title"/>
          </p:nvPr>
        </p:nvSpPr>
        <p:spPr/>
        <p:txBody>
          <a:bodyPr>
            <a:normAutofit/>
          </a:bodyPr>
          <a:lstStyle/>
          <a:p>
            <a:pPr algn="r" rtl="1"/>
            <a:r>
              <a:rPr lang="fa-IR" b="1" dirty="0">
                <a:latin typeface="Cambria Math" panose="02040503050406030204" pitchFamily="18" charset="0"/>
                <a:cs typeface="B Nazanin" panose="00000400000000000000" pitchFamily="2" charset="-78"/>
              </a:rPr>
              <a:t>نتایج آموزش شبکه</a:t>
            </a:r>
            <a:endParaRPr lang="en-US" b="1" dirty="0">
              <a:cs typeface="B Nazanin" panose="00000400000000000000" pitchFamily="2" charset="-78"/>
            </a:endParaRPr>
          </a:p>
        </p:txBody>
      </p:sp>
      <p:pic>
        <p:nvPicPr>
          <p:cNvPr id="5" name="Content Placeholder 4">
            <a:extLst>
              <a:ext uri="{FF2B5EF4-FFF2-40B4-BE49-F238E27FC236}">
                <a16:creationId xmlns:a16="http://schemas.microsoft.com/office/drawing/2014/main" id="{04BA21A5-EC93-0549-3A08-4534429CCB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8346"/>
            <a:ext cx="10515600" cy="4165896"/>
          </a:xfrm>
          <a:prstGeom prst="rect">
            <a:avLst/>
          </a:prstGeom>
        </p:spPr>
      </p:pic>
    </p:spTree>
    <p:extLst>
      <p:ext uri="{BB962C8B-B14F-4D97-AF65-F5344CB8AC3E}">
        <p14:creationId xmlns:p14="http://schemas.microsoft.com/office/powerpoint/2010/main" val="312936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B6B74-338B-2731-AB91-C899A2EF748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398B5B5-3592-B66D-AAA2-4F4D1B523A31}"/>
              </a:ext>
            </a:extLst>
          </p:cNvPr>
          <p:cNvSpPr>
            <a:spLocks noGrp="1"/>
          </p:cNvSpPr>
          <p:nvPr>
            <p:ph type="title"/>
          </p:nvPr>
        </p:nvSpPr>
        <p:spPr/>
        <p:txBody>
          <a:bodyPr>
            <a:normAutofit/>
          </a:bodyPr>
          <a:lstStyle/>
          <a:p>
            <a:pPr algn="r" rtl="1"/>
            <a:r>
              <a:rPr lang="fa-IR" b="1" dirty="0">
                <a:cs typeface="B Nazanin" panose="00000400000000000000" pitchFamily="2" charset="-78"/>
              </a:rPr>
              <a:t>تنایج </a:t>
            </a:r>
            <a:r>
              <a:rPr lang="en-US" b="1" dirty="0">
                <a:cs typeface="B Nazanin" panose="00000400000000000000" pitchFamily="2" charset="-78"/>
              </a:rPr>
              <a:t>ZUPT</a:t>
            </a:r>
          </a:p>
        </p:txBody>
      </p:sp>
      <p:pic>
        <p:nvPicPr>
          <p:cNvPr id="7" name="Content Placeholder 6">
            <a:extLst>
              <a:ext uri="{FF2B5EF4-FFF2-40B4-BE49-F238E27FC236}">
                <a16:creationId xmlns:a16="http://schemas.microsoft.com/office/drawing/2014/main" id="{A2C6ACFC-96AB-856A-380A-E5AB4511100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3091" y="1353502"/>
            <a:ext cx="5266810" cy="4944110"/>
          </a:xfrm>
          <a:prstGeom prst="rect">
            <a:avLst/>
          </a:prstGeom>
          <a:noFill/>
          <a:ln>
            <a:noFill/>
          </a:ln>
        </p:spPr>
      </p:pic>
      <p:pic>
        <p:nvPicPr>
          <p:cNvPr id="8" name="Picture 7">
            <a:extLst>
              <a:ext uri="{FF2B5EF4-FFF2-40B4-BE49-F238E27FC236}">
                <a16:creationId xmlns:a16="http://schemas.microsoft.com/office/drawing/2014/main" id="{EFEF261A-8774-1C8D-A433-F4376368BB0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5500" y="1353502"/>
            <a:ext cx="5453409" cy="4944110"/>
          </a:xfrm>
          <a:prstGeom prst="rect">
            <a:avLst/>
          </a:prstGeom>
          <a:noFill/>
          <a:ln>
            <a:noFill/>
          </a:ln>
        </p:spPr>
      </p:pic>
    </p:spTree>
    <p:extLst>
      <p:ext uri="{BB962C8B-B14F-4D97-AF65-F5344CB8AC3E}">
        <p14:creationId xmlns:p14="http://schemas.microsoft.com/office/powerpoint/2010/main" val="346971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CE904-B6B3-E1D8-3D60-6A38667CB8D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003B497-864E-0A14-DBE8-051136ABEE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0975"/>
            <a:ext cx="6496049" cy="6496049"/>
          </a:xfrm>
          <a:prstGeom prst="rect">
            <a:avLst/>
          </a:prstGeom>
          <a:noFill/>
          <a:ln>
            <a:noFill/>
          </a:ln>
        </p:spPr>
      </p:pic>
      <p:sp>
        <p:nvSpPr>
          <p:cNvPr id="6" name="Title 5">
            <a:extLst>
              <a:ext uri="{FF2B5EF4-FFF2-40B4-BE49-F238E27FC236}">
                <a16:creationId xmlns:a16="http://schemas.microsoft.com/office/drawing/2014/main" id="{253DA7E9-CFAF-9F97-A748-4A57D2607A6E}"/>
              </a:ext>
            </a:extLst>
          </p:cNvPr>
          <p:cNvSpPr>
            <a:spLocks noGrp="1"/>
          </p:cNvSpPr>
          <p:nvPr>
            <p:ph type="title"/>
          </p:nvPr>
        </p:nvSpPr>
        <p:spPr/>
        <p:txBody>
          <a:bodyPr>
            <a:normAutofit/>
          </a:bodyPr>
          <a:lstStyle/>
          <a:p>
            <a:pPr algn="r" rtl="1"/>
            <a:r>
              <a:rPr lang="fa-IR" b="1" dirty="0">
                <a:cs typeface="B Nazanin" panose="00000400000000000000" pitchFamily="2" charset="-78"/>
              </a:rPr>
              <a:t>تنایج </a:t>
            </a:r>
            <a:r>
              <a:rPr lang="en-US" b="1" dirty="0">
                <a:cs typeface="B Nazanin" panose="00000400000000000000" pitchFamily="2" charset="-78"/>
              </a:rPr>
              <a:t>ZUPT</a:t>
            </a:r>
          </a:p>
        </p:txBody>
      </p:sp>
      <p:graphicFrame>
        <p:nvGraphicFramePr>
          <p:cNvPr id="12" name="Table 11">
            <a:extLst>
              <a:ext uri="{FF2B5EF4-FFF2-40B4-BE49-F238E27FC236}">
                <a16:creationId xmlns:a16="http://schemas.microsoft.com/office/drawing/2014/main" id="{E7C4C74C-0DE1-BEC1-D830-3076CB3E9EF6}"/>
              </a:ext>
            </a:extLst>
          </p:cNvPr>
          <p:cNvGraphicFramePr>
            <a:graphicFrameLocks noGrp="1"/>
          </p:cNvGraphicFramePr>
          <p:nvPr>
            <p:extLst>
              <p:ext uri="{D42A27DB-BD31-4B8C-83A1-F6EECF244321}">
                <p14:modId xmlns:p14="http://schemas.microsoft.com/office/powerpoint/2010/main" val="1527509028"/>
              </p:ext>
            </p:extLst>
          </p:nvPr>
        </p:nvGraphicFramePr>
        <p:xfrm>
          <a:off x="7759698" y="2062163"/>
          <a:ext cx="3594102" cy="2733672"/>
        </p:xfrm>
        <a:graphic>
          <a:graphicData uri="http://schemas.openxmlformats.org/drawingml/2006/table">
            <a:tbl>
              <a:tblPr firstCol="1" lastCol="1" bandRow="1">
                <a:tableStyleId>{073A0DAA-6AF3-43AB-8588-CEC1D06C72B9}</a:tableStyleId>
              </a:tblPr>
              <a:tblGrid>
                <a:gridCol w="1088069">
                  <a:extLst>
                    <a:ext uri="{9D8B030D-6E8A-4147-A177-3AD203B41FA5}">
                      <a16:colId xmlns:a16="http://schemas.microsoft.com/office/drawing/2014/main" val="863339153"/>
                    </a:ext>
                  </a:extLst>
                </a:gridCol>
                <a:gridCol w="719593">
                  <a:extLst>
                    <a:ext uri="{9D8B030D-6E8A-4147-A177-3AD203B41FA5}">
                      <a16:colId xmlns:a16="http://schemas.microsoft.com/office/drawing/2014/main" val="3076165239"/>
                    </a:ext>
                  </a:extLst>
                </a:gridCol>
                <a:gridCol w="1034052">
                  <a:extLst>
                    <a:ext uri="{9D8B030D-6E8A-4147-A177-3AD203B41FA5}">
                      <a16:colId xmlns:a16="http://schemas.microsoft.com/office/drawing/2014/main" val="242593206"/>
                    </a:ext>
                  </a:extLst>
                </a:gridCol>
                <a:gridCol w="752388">
                  <a:extLst>
                    <a:ext uri="{9D8B030D-6E8A-4147-A177-3AD203B41FA5}">
                      <a16:colId xmlns:a16="http://schemas.microsoft.com/office/drawing/2014/main" val="1819605774"/>
                    </a:ext>
                  </a:extLst>
                </a:gridCol>
              </a:tblGrid>
              <a:tr h="341709">
                <a:tc rowSpan="2">
                  <a:txBody>
                    <a:bodyPr/>
                    <a:lstStyle/>
                    <a:p>
                      <a:pPr algn="ctr" fontAlgn="ctr"/>
                      <a:r>
                        <a:rPr lang="en-US" sz="1100" u="none" strike="noStrike" dirty="0">
                          <a:effectLst/>
                        </a:rPr>
                        <a:t>Height/Gender</a:t>
                      </a:r>
                      <a:endParaRPr lang="en-US"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Handheld</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Foot mounted</a:t>
                      </a:r>
                      <a:endParaRPr lang="en-US" sz="1100" b="1"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type</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50856604"/>
                  </a:ext>
                </a:extLst>
              </a:tr>
              <a:tr h="341709">
                <a:tc vMerge="1">
                  <a:txBody>
                    <a:bodyPr/>
                    <a:lstStyle/>
                    <a:p>
                      <a:endParaRPr lang="en-US"/>
                    </a:p>
                  </a:txBody>
                  <a:tcPr/>
                </a:tc>
                <a:tc>
                  <a:txBody>
                    <a:bodyPr/>
                    <a:lstStyle/>
                    <a:p>
                      <a:pPr algn="ctr" fontAlgn="ctr"/>
                      <a:r>
                        <a:rPr lang="en-US" sz="1100" u="none" strike="noStrike">
                          <a:effectLst/>
                        </a:rPr>
                        <a:t>Circular</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Circular</a:t>
                      </a:r>
                      <a:endParaRPr lang="en-US" sz="1100" b="1" i="0" u="none" strike="noStrike">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3376027982"/>
                  </a:ext>
                </a:extLst>
              </a:tr>
              <a:tr h="341709">
                <a:tc>
                  <a:txBody>
                    <a:bodyPr/>
                    <a:lstStyle/>
                    <a:p>
                      <a:pPr algn="ctr" fontAlgn="ctr"/>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real</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96383386"/>
                  </a:ext>
                </a:extLst>
              </a:tr>
              <a:tr h="341709">
                <a:tc>
                  <a:txBody>
                    <a:bodyPr/>
                    <a:lstStyle/>
                    <a:p>
                      <a:pPr algn="ctr" fontAlgn="ctr"/>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696155639"/>
                  </a:ext>
                </a:extLst>
              </a:tr>
              <a:tr h="341709">
                <a:tc>
                  <a:txBody>
                    <a:bodyPr/>
                    <a:lstStyle/>
                    <a:p>
                      <a:pPr algn="ctr" fontAlgn="ctr"/>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processed</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7383231"/>
                  </a:ext>
                </a:extLst>
              </a:tr>
              <a:tr h="341709">
                <a:tc>
                  <a:txBody>
                    <a:bodyPr/>
                    <a:lstStyle/>
                    <a:p>
                      <a:pPr algn="ctr" fontAlgn="ctr"/>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2307107746"/>
                  </a:ext>
                </a:extLst>
              </a:tr>
              <a:tr h="341709">
                <a:tc>
                  <a:txBody>
                    <a:bodyPr/>
                    <a:lstStyle/>
                    <a:p>
                      <a:pPr algn="ctr" fontAlgn="ctr"/>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error [%]</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90706050"/>
                  </a:ext>
                </a:extLst>
              </a:tr>
              <a:tr h="341709">
                <a:tc>
                  <a:txBody>
                    <a:bodyPr/>
                    <a:lstStyle/>
                    <a:p>
                      <a:pPr algn="ctr" fontAlgn="ctr"/>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14.6</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475991259"/>
                  </a:ext>
                </a:extLst>
              </a:tr>
            </a:tbl>
          </a:graphicData>
        </a:graphic>
      </p:graphicFrame>
    </p:spTree>
    <p:extLst>
      <p:ext uri="{BB962C8B-B14F-4D97-AF65-F5344CB8AC3E}">
        <p14:creationId xmlns:p14="http://schemas.microsoft.com/office/powerpoint/2010/main" val="409702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89B2F-049E-DC67-A737-684FB3917BA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9ABB46B-4CB8-3649-3FB8-701374E691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38200" y="180975"/>
            <a:ext cx="6496049" cy="6496049"/>
          </a:xfrm>
          <a:prstGeom prst="rect">
            <a:avLst/>
          </a:prstGeom>
          <a:noFill/>
          <a:ln>
            <a:noFill/>
          </a:ln>
        </p:spPr>
      </p:pic>
      <p:sp>
        <p:nvSpPr>
          <p:cNvPr id="6" name="Title 5">
            <a:extLst>
              <a:ext uri="{FF2B5EF4-FFF2-40B4-BE49-F238E27FC236}">
                <a16:creationId xmlns:a16="http://schemas.microsoft.com/office/drawing/2014/main" id="{390865E4-F48D-720A-0F55-968061961341}"/>
              </a:ext>
            </a:extLst>
          </p:cNvPr>
          <p:cNvSpPr>
            <a:spLocks noGrp="1"/>
          </p:cNvSpPr>
          <p:nvPr>
            <p:ph type="title"/>
          </p:nvPr>
        </p:nvSpPr>
        <p:spPr/>
        <p:txBody>
          <a:bodyPr>
            <a:normAutofit/>
          </a:bodyPr>
          <a:lstStyle/>
          <a:p>
            <a:pPr algn="r" rtl="1"/>
            <a:r>
              <a:rPr lang="fa-IR" b="1" dirty="0">
                <a:cs typeface="B Nazanin" panose="00000400000000000000" pitchFamily="2" charset="-78"/>
              </a:rPr>
              <a:t>تنایج </a:t>
            </a:r>
            <a:r>
              <a:rPr lang="en-US" b="1" dirty="0">
                <a:cs typeface="B Nazanin" panose="00000400000000000000" pitchFamily="2" charset="-78"/>
              </a:rPr>
              <a:t>ZUPT</a:t>
            </a:r>
          </a:p>
        </p:txBody>
      </p:sp>
      <p:graphicFrame>
        <p:nvGraphicFramePr>
          <p:cNvPr id="2" name="Table 1">
            <a:extLst>
              <a:ext uri="{FF2B5EF4-FFF2-40B4-BE49-F238E27FC236}">
                <a16:creationId xmlns:a16="http://schemas.microsoft.com/office/drawing/2014/main" id="{05B37613-B612-D90D-6EAF-3498EBA4B2FE}"/>
              </a:ext>
            </a:extLst>
          </p:cNvPr>
          <p:cNvGraphicFramePr>
            <a:graphicFrameLocks noGrp="1"/>
          </p:cNvGraphicFramePr>
          <p:nvPr>
            <p:extLst>
              <p:ext uri="{D42A27DB-BD31-4B8C-83A1-F6EECF244321}">
                <p14:modId xmlns:p14="http://schemas.microsoft.com/office/powerpoint/2010/main" val="3764467645"/>
              </p:ext>
            </p:extLst>
          </p:nvPr>
        </p:nvGraphicFramePr>
        <p:xfrm>
          <a:off x="7759699" y="2062164"/>
          <a:ext cx="3594101" cy="2733672"/>
        </p:xfrm>
        <a:graphic>
          <a:graphicData uri="http://schemas.openxmlformats.org/drawingml/2006/table">
            <a:tbl>
              <a:tblPr firstCol="1" lastCol="1" bandRow="1">
                <a:tableStyleId>{073A0DAA-6AF3-43AB-8588-CEC1D06C72B9}</a:tableStyleId>
              </a:tblPr>
              <a:tblGrid>
                <a:gridCol w="1087968">
                  <a:extLst>
                    <a:ext uri="{9D8B030D-6E8A-4147-A177-3AD203B41FA5}">
                      <a16:colId xmlns:a16="http://schemas.microsoft.com/office/drawing/2014/main" val="1059581525"/>
                    </a:ext>
                  </a:extLst>
                </a:gridCol>
                <a:gridCol w="735847">
                  <a:extLst>
                    <a:ext uri="{9D8B030D-6E8A-4147-A177-3AD203B41FA5}">
                      <a16:colId xmlns:a16="http://schemas.microsoft.com/office/drawing/2014/main" val="2028573253"/>
                    </a:ext>
                  </a:extLst>
                </a:gridCol>
                <a:gridCol w="1024701">
                  <a:extLst>
                    <a:ext uri="{9D8B030D-6E8A-4147-A177-3AD203B41FA5}">
                      <a16:colId xmlns:a16="http://schemas.microsoft.com/office/drawing/2014/main" val="3701791081"/>
                    </a:ext>
                  </a:extLst>
                </a:gridCol>
                <a:gridCol w="745585">
                  <a:extLst>
                    <a:ext uri="{9D8B030D-6E8A-4147-A177-3AD203B41FA5}">
                      <a16:colId xmlns:a16="http://schemas.microsoft.com/office/drawing/2014/main" val="90157153"/>
                    </a:ext>
                  </a:extLst>
                </a:gridCol>
              </a:tblGrid>
              <a:tr h="341709">
                <a:tc rowSpan="2">
                  <a:txBody>
                    <a:bodyPr/>
                    <a:lstStyle/>
                    <a:p>
                      <a:pPr algn="ctr" fontAlgn="ctr"/>
                      <a:r>
                        <a:rPr lang="en-US" sz="1100" u="none" strike="noStrike">
                          <a:effectLst/>
                        </a:rPr>
                        <a:t>Height/Gender</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dirty="0">
                          <a:effectLst/>
                        </a:rPr>
                        <a:t>Handheld</a:t>
                      </a:r>
                      <a:endParaRPr lang="en-US"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Foot mounted</a:t>
                      </a:r>
                      <a:endParaRPr lang="en-US" sz="1100" b="1"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type</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3785487"/>
                  </a:ext>
                </a:extLst>
              </a:tr>
              <a:tr h="341709">
                <a:tc vMerge="1">
                  <a:txBody>
                    <a:bodyPr/>
                    <a:lstStyle/>
                    <a:p>
                      <a:endParaRPr lang="en-US"/>
                    </a:p>
                  </a:txBody>
                  <a:tcPr/>
                </a:tc>
                <a:tc>
                  <a:txBody>
                    <a:bodyPr/>
                    <a:lstStyle/>
                    <a:p>
                      <a:pPr algn="ctr" fontAlgn="ctr"/>
                      <a:r>
                        <a:rPr lang="en-US" sz="1100" u="none" strike="noStrike" dirty="0">
                          <a:effectLst/>
                        </a:rPr>
                        <a:t>Triangular</a:t>
                      </a:r>
                      <a:endParaRPr lang="en-US"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Triangular</a:t>
                      </a:r>
                      <a:endParaRPr lang="en-US" sz="1100" b="1" i="0" u="none" strike="noStrike">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1963331302"/>
                  </a:ext>
                </a:extLst>
              </a:tr>
              <a:tr h="341709">
                <a:tc>
                  <a:txBody>
                    <a:bodyPr/>
                    <a:lstStyle/>
                    <a:p>
                      <a:pPr algn="ctr" fontAlgn="ctr"/>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dirty="0">
                          <a:effectLst/>
                        </a:rPr>
                        <a:t>38</a:t>
                      </a:r>
                      <a:endParaRPr lang="en-US" sz="1100" b="0" i="0" u="none" strike="noStrike" dirty="0">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real</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5667391"/>
                  </a:ext>
                </a:extLst>
              </a:tr>
              <a:tr h="341709">
                <a:tc>
                  <a:txBody>
                    <a:bodyPr/>
                    <a:lstStyle/>
                    <a:p>
                      <a:pPr algn="ctr" fontAlgn="ctr"/>
                      <a:r>
                        <a:rPr lang="en-US" sz="1100" u="none" strike="noStrike" dirty="0">
                          <a:effectLst/>
                        </a:rPr>
                        <a:t>Female</a:t>
                      </a:r>
                      <a:endParaRPr lang="en-US"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dirty="0">
                          <a:effectLst/>
                        </a:rPr>
                        <a:t>44</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2062200204"/>
                  </a:ext>
                </a:extLst>
              </a:tr>
              <a:tr h="341709">
                <a:tc>
                  <a:txBody>
                    <a:bodyPr/>
                    <a:lstStyle/>
                    <a:p>
                      <a:pPr algn="ctr" fontAlgn="ctr"/>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processed</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06941893"/>
                  </a:ext>
                </a:extLst>
              </a:tr>
              <a:tr h="341709">
                <a:tc>
                  <a:txBody>
                    <a:bodyPr/>
                    <a:lstStyle/>
                    <a:p>
                      <a:pPr algn="ctr" fontAlgn="ctr"/>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1375577772"/>
                  </a:ext>
                </a:extLst>
              </a:tr>
              <a:tr h="341709">
                <a:tc>
                  <a:txBody>
                    <a:bodyPr/>
                    <a:lstStyle/>
                    <a:p>
                      <a:pPr algn="ctr" fontAlgn="ctr"/>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26.1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error [%]</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98532802"/>
                  </a:ext>
                </a:extLst>
              </a:tr>
              <a:tr h="341709">
                <a:tc>
                  <a:txBody>
                    <a:bodyPr/>
                    <a:lstStyle/>
                    <a:p>
                      <a:pPr algn="ctr" fontAlgn="ctr"/>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dirty="0">
                          <a:effectLst/>
                        </a:rPr>
                        <a:t>-19.1</a:t>
                      </a:r>
                      <a:endParaRPr lang="en-US" sz="11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1049685738"/>
                  </a:ext>
                </a:extLst>
              </a:tr>
            </a:tbl>
          </a:graphicData>
        </a:graphic>
      </p:graphicFrame>
    </p:spTree>
    <p:extLst>
      <p:ext uri="{BB962C8B-B14F-4D97-AF65-F5344CB8AC3E}">
        <p14:creationId xmlns:p14="http://schemas.microsoft.com/office/powerpoint/2010/main" val="294579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F7437-333D-11D1-C839-75B815E1F8D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FE4344A-C23E-C2F4-1917-E93C4C1738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38200" y="180975"/>
            <a:ext cx="6496049" cy="6496049"/>
          </a:xfrm>
          <a:prstGeom prst="rect">
            <a:avLst/>
          </a:prstGeom>
          <a:noFill/>
          <a:ln>
            <a:noFill/>
          </a:ln>
        </p:spPr>
      </p:pic>
      <p:sp>
        <p:nvSpPr>
          <p:cNvPr id="6" name="Title 5">
            <a:extLst>
              <a:ext uri="{FF2B5EF4-FFF2-40B4-BE49-F238E27FC236}">
                <a16:creationId xmlns:a16="http://schemas.microsoft.com/office/drawing/2014/main" id="{466D3119-FA51-3C6D-25B5-2E2D8D2FFC1E}"/>
              </a:ext>
            </a:extLst>
          </p:cNvPr>
          <p:cNvSpPr>
            <a:spLocks noGrp="1"/>
          </p:cNvSpPr>
          <p:nvPr>
            <p:ph type="title"/>
          </p:nvPr>
        </p:nvSpPr>
        <p:spPr/>
        <p:txBody>
          <a:bodyPr>
            <a:normAutofit/>
          </a:bodyPr>
          <a:lstStyle/>
          <a:p>
            <a:pPr algn="r" rtl="1"/>
            <a:r>
              <a:rPr lang="fa-IR" b="1" dirty="0">
                <a:cs typeface="B Nazanin" panose="00000400000000000000" pitchFamily="2" charset="-78"/>
              </a:rPr>
              <a:t>تنایج </a:t>
            </a:r>
            <a:r>
              <a:rPr lang="en-US" b="1" dirty="0">
                <a:cs typeface="B Nazanin" panose="00000400000000000000" pitchFamily="2" charset="-78"/>
              </a:rPr>
              <a:t>ZUPT</a:t>
            </a:r>
          </a:p>
        </p:txBody>
      </p:sp>
      <p:graphicFrame>
        <p:nvGraphicFramePr>
          <p:cNvPr id="11" name="Table 10">
            <a:extLst>
              <a:ext uri="{FF2B5EF4-FFF2-40B4-BE49-F238E27FC236}">
                <a16:creationId xmlns:a16="http://schemas.microsoft.com/office/drawing/2014/main" id="{9B56FDB2-0D5C-97CD-78FD-2C09CE1F23EB}"/>
              </a:ext>
            </a:extLst>
          </p:cNvPr>
          <p:cNvGraphicFramePr>
            <a:graphicFrameLocks noGrp="1"/>
          </p:cNvGraphicFramePr>
          <p:nvPr>
            <p:extLst>
              <p:ext uri="{D42A27DB-BD31-4B8C-83A1-F6EECF244321}">
                <p14:modId xmlns:p14="http://schemas.microsoft.com/office/powerpoint/2010/main" val="3365158409"/>
              </p:ext>
            </p:extLst>
          </p:nvPr>
        </p:nvGraphicFramePr>
        <p:xfrm>
          <a:off x="7759700" y="2062163"/>
          <a:ext cx="3594100" cy="2733672"/>
        </p:xfrm>
        <a:graphic>
          <a:graphicData uri="http://schemas.openxmlformats.org/drawingml/2006/table">
            <a:tbl>
              <a:tblPr firstCol="1" lastCol="1" bandRow="1">
                <a:tableStyleId>{073A0DAA-6AF3-43AB-8588-CEC1D06C72B9}</a:tableStyleId>
              </a:tblPr>
              <a:tblGrid>
                <a:gridCol w="1079553">
                  <a:extLst>
                    <a:ext uri="{9D8B030D-6E8A-4147-A177-3AD203B41FA5}">
                      <a16:colId xmlns:a16="http://schemas.microsoft.com/office/drawing/2014/main" val="641377494"/>
                    </a:ext>
                  </a:extLst>
                </a:gridCol>
                <a:gridCol w="738917">
                  <a:extLst>
                    <a:ext uri="{9D8B030D-6E8A-4147-A177-3AD203B41FA5}">
                      <a16:colId xmlns:a16="http://schemas.microsoft.com/office/drawing/2014/main" val="2110469475"/>
                    </a:ext>
                  </a:extLst>
                </a:gridCol>
                <a:gridCol w="1028751">
                  <a:extLst>
                    <a:ext uri="{9D8B030D-6E8A-4147-A177-3AD203B41FA5}">
                      <a16:colId xmlns:a16="http://schemas.microsoft.com/office/drawing/2014/main" val="66967539"/>
                    </a:ext>
                  </a:extLst>
                </a:gridCol>
                <a:gridCol w="746879">
                  <a:extLst>
                    <a:ext uri="{9D8B030D-6E8A-4147-A177-3AD203B41FA5}">
                      <a16:colId xmlns:a16="http://schemas.microsoft.com/office/drawing/2014/main" val="3030290377"/>
                    </a:ext>
                  </a:extLst>
                </a:gridCol>
              </a:tblGrid>
              <a:tr h="341709">
                <a:tc rowSpan="2">
                  <a:txBody>
                    <a:bodyPr/>
                    <a:lstStyle/>
                    <a:p>
                      <a:pPr algn="ctr" fontAlgn="ctr"/>
                      <a:r>
                        <a:rPr lang="en-US" sz="1100" u="none" strike="noStrike" dirty="0">
                          <a:effectLst/>
                        </a:rPr>
                        <a:t>Height/Gender</a:t>
                      </a:r>
                      <a:endParaRPr lang="en-US"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Handheld</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Foot mounted</a:t>
                      </a:r>
                      <a:endParaRPr lang="en-US" sz="1100" b="1"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type</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43505580"/>
                  </a:ext>
                </a:extLst>
              </a:tr>
              <a:tr h="341709">
                <a:tc vMerge="1">
                  <a:txBody>
                    <a:bodyPr/>
                    <a:lstStyle/>
                    <a:p>
                      <a:endParaRPr lang="en-US"/>
                    </a:p>
                  </a:txBody>
                  <a:tcPr/>
                </a:tc>
                <a:tc>
                  <a:txBody>
                    <a:bodyPr/>
                    <a:lstStyle/>
                    <a:p>
                      <a:pPr algn="ctr" fontAlgn="ctr"/>
                      <a:r>
                        <a:rPr lang="en-US" sz="1100" u="none" strike="noStrike" dirty="0">
                          <a:effectLst/>
                        </a:rPr>
                        <a:t>Rectangular</a:t>
                      </a:r>
                    </a:p>
                  </a:txBody>
                  <a:tcPr marL="6350" marR="6350" marT="6350" marB="0" anchor="ctr"/>
                </a:tc>
                <a:tc>
                  <a:txBody>
                    <a:bodyPr/>
                    <a:lstStyle/>
                    <a:p>
                      <a:pPr algn="ctr" fontAlgn="ctr"/>
                      <a:r>
                        <a:rPr lang="en-US" sz="1100" u="none" strike="noStrike" dirty="0">
                          <a:effectLst/>
                        </a:rPr>
                        <a:t>Rectangular</a:t>
                      </a:r>
                    </a:p>
                  </a:txBody>
                  <a:tcPr marL="6350" marR="6350" marT="6350" marB="0" anchor="ctr"/>
                </a:tc>
                <a:tc vMerge="1">
                  <a:txBody>
                    <a:bodyPr/>
                    <a:lstStyle/>
                    <a:p>
                      <a:endParaRPr lang="en-US"/>
                    </a:p>
                  </a:txBody>
                  <a:tcPr/>
                </a:tc>
                <a:extLst>
                  <a:ext uri="{0D108BD9-81ED-4DB2-BD59-A6C34878D82A}">
                    <a16:rowId xmlns:a16="http://schemas.microsoft.com/office/drawing/2014/main" val="1822139223"/>
                  </a:ext>
                </a:extLst>
              </a:tr>
              <a:tr h="341709">
                <a:tc>
                  <a:txBody>
                    <a:bodyPr/>
                    <a:lstStyle/>
                    <a:p>
                      <a:pPr algn="ctr" fontAlgn="ctr"/>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dirty="0">
                          <a:effectLst/>
                        </a:rPr>
                        <a:t>68</a:t>
                      </a:r>
                      <a:endParaRPr lang="en-US" sz="1100" b="0" i="0" u="none" strike="noStrike" dirty="0">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dirty="0">
                          <a:effectLst/>
                        </a:rPr>
                        <a:t>real</a:t>
                      </a:r>
                      <a:endParaRPr lang="en-US"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5004362"/>
                  </a:ext>
                </a:extLst>
              </a:tr>
              <a:tr h="341709">
                <a:tc>
                  <a:txBody>
                    <a:bodyPr/>
                    <a:lstStyle/>
                    <a:p>
                      <a:pPr algn="ctr" fontAlgn="ctr"/>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1321998335"/>
                  </a:ext>
                </a:extLst>
              </a:tr>
              <a:tr h="341709">
                <a:tc>
                  <a:txBody>
                    <a:bodyPr/>
                    <a:lstStyle/>
                    <a:p>
                      <a:pPr algn="ctr" fontAlgn="ctr"/>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processed</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61851398"/>
                  </a:ext>
                </a:extLst>
              </a:tr>
              <a:tr h="341709">
                <a:tc>
                  <a:txBody>
                    <a:bodyPr/>
                    <a:lstStyle/>
                    <a:p>
                      <a:pPr algn="ctr" fontAlgn="ctr"/>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4000654064"/>
                  </a:ext>
                </a:extLst>
              </a:tr>
              <a:tr h="341709">
                <a:tc>
                  <a:txBody>
                    <a:bodyPr/>
                    <a:lstStyle/>
                    <a:p>
                      <a:pPr algn="ctr" fontAlgn="ctr"/>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6350" marR="6350" marT="6350" marB="0" anchor="ctr"/>
                </a:tc>
                <a:tc rowSpan="2">
                  <a:txBody>
                    <a:bodyPr/>
                    <a:lstStyle/>
                    <a:p>
                      <a:pPr algn="ctr" fontAlgn="ctr"/>
                      <a:r>
                        <a:rPr lang="en-US" sz="1100" u="none" strike="noStrike">
                          <a:effectLst/>
                        </a:rPr>
                        <a:t>error [%]</a:t>
                      </a:r>
                      <a:endParaRPr lang="en-US"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63179255"/>
                  </a:ext>
                </a:extLst>
              </a:tr>
              <a:tr h="341709">
                <a:tc>
                  <a:txBody>
                    <a:bodyPr/>
                    <a:lstStyle/>
                    <a:p>
                      <a:pPr algn="ctr" fontAlgn="ctr"/>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dirty="0">
                          <a:effectLst/>
                        </a:rPr>
                        <a:t>2.9</a:t>
                      </a:r>
                      <a:endParaRPr lang="en-US" sz="1100" b="0" i="0" u="none" strike="noStrike" dirty="0">
                        <a:solidFill>
                          <a:srgbClr val="000000"/>
                        </a:solidFill>
                        <a:effectLst/>
                        <a:latin typeface="Calibri" panose="020F0502020204030204" pitchFamily="34" charset="0"/>
                      </a:endParaRPr>
                    </a:p>
                  </a:txBody>
                  <a:tcPr marL="6350" marR="6350" marT="6350" marB="0" anchor="ctr"/>
                </a:tc>
                <a:tc vMerge="1">
                  <a:txBody>
                    <a:bodyPr/>
                    <a:lstStyle/>
                    <a:p>
                      <a:endParaRPr lang="en-US"/>
                    </a:p>
                  </a:txBody>
                  <a:tcPr/>
                </a:tc>
                <a:extLst>
                  <a:ext uri="{0D108BD9-81ED-4DB2-BD59-A6C34878D82A}">
                    <a16:rowId xmlns:a16="http://schemas.microsoft.com/office/drawing/2014/main" val="620059561"/>
                  </a:ext>
                </a:extLst>
              </a:tr>
            </a:tbl>
          </a:graphicData>
        </a:graphic>
      </p:graphicFrame>
    </p:spTree>
    <p:extLst>
      <p:ext uri="{BB962C8B-B14F-4D97-AF65-F5344CB8AC3E}">
        <p14:creationId xmlns:p14="http://schemas.microsoft.com/office/powerpoint/2010/main" val="387132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92740-D1F8-AE9E-4DAE-D8A1740563D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7CB7AD5-DB9F-8137-81CD-92B01731D0EA}"/>
              </a:ext>
            </a:extLst>
          </p:cNvPr>
          <p:cNvSpPr>
            <a:spLocks noGrp="1"/>
          </p:cNvSpPr>
          <p:nvPr>
            <p:ph type="title"/>
          </p:nvPr>
        </p:nvSpPr>
        <p:spPr/>
        <p:txBody>
          <a:bodyPr>
            <a:normAutofit/>
          </a:bodyPr>
          <a:lstStyle/>
          <a:p>
            <a:pPr algn="r" rtl="1"/>
            <a:r>
              <a:rPr lang="fa-IR" b="1" dirty="0">
                <a:cs typeface="B Nazanin" panose="00000400000000000000" pitchFamily="2" charset="-78"/>
              </a:rPr>
              <a:t>تنایج </a:t>
            </a:r>
            <a:r>
              <a:rPr lang="en-US" b="1" dirty="0">
                <a:cs typeface="B Nazanin" panose="00000400000000000000" pitchFamily="2" charset="-78"/>
              </a:rPr>
              <a:t>ZUPT</a:t>
            </a:r>
          </a:p>
        </p:txBody>
      </p:sp>
      <p:graphicFrame>
        <p:nvGraphicFramePr>
          <p:cNvPr id="2" name="Table 1">
            <a:extLst>
              <a:ext uri="{FF2B5EF4-FFF2-40B4-BE49-F238E27FC236}">
                <a16:creationId xmlns:a16="http://schemas.microsoft.com/office/drawing/2014/main" id="{13713910-8B5F-98F2-9343-A3DEEBF2BD25}"/>
              </a:ext>
            </a:extLst>
          </p:cNvPr>
          <p:cNvGraphicFramePr>
            <a:graphicFrameLocks noGrp="1"/>
          </p:cNvGraphicFramePr>
          <p:nvPr>
            <p:extLst>
              <p:ext uri="{D42A27DB-BD31-4B8C-83A1-F6EECF244321}">
                <p14:modId xmlns:p14="http://schemas.microsoft.com/office/powerpoint/2010/main" val="928759478"/>
              </p:ext>
            </p:extLst>
          </p:nvPr>
        </p:nvGraphicFramePr>
        <p:xfrm>
          <a:off x="1963816" y="1690688"/>
          <a:ext cx="8264367" cy="4217349"/>
        </p:xfrm>
        <a:graphic>
          <a:graphicData uri="http://schemas.openxmlformats.org/drawingml/2006/table">
            <a:tbl>
              <a:tblPr firstRow="1" firstCol="1" lastCol="1" bandRow="1">
                <a:tableStyleId>{073A0DAA-6AF3-43AB-8588-CEC1D06C72B9}</a:tableStyleId>
              </a:tblPr>
              <a:tblGrid>
                <a:gridCol w="1267652">
                  <a:extLst>
                    <a:ext uri="{9D8B030D-6E8A-4147-A177-3AD203B41FA5}">
                      <a16:colId xmlns:a16="http://schemas.microsoft.com/office/drawing/2014/main" val="3340660910"/>
                    </a:ext>
                  </a:extLst>
                </a:gridCol>
                <a:gridCol w="1046439">
                  <a:extLst>
                    <a:ext uri="{9D8B030D-6E8A-4147-A177-3AD203B41FA5}">
                      <a16:colId xmlns:a16="http://schemas.microsoft.com/office/drawing/2014/main" val="1142660670"/>
                    </a:ext>
                  </a:extLst>
                </a:gridCol>
                <a:gridCol w="919416">
                  <a:extLst>
                    <a:ext uri="{9D8B030D-6E8A-4147-A177-3AD203B41FA5}">
                      <a16:colId xmlns:a16="http://schemas.microsoft.com/office/drawing/2014/main" val="1190835953"/>
                    </a:ext>
                  </a:extLst>
                </a:gridCol>
                <a:gridCol w="1046439">
                  <a:extLst>
                    <a:ext uri="{9D8B030D-6E8A-4147-A177-3AD203B41FA5}">
                      <a16:colId xmlns:a16="http://schemas.microsoft.com/office/drawing/2014/main" val="4062409350"/>
                    </a:ext>
                  </a:extLst>
                </a:gridCol>
                <a:gridCol w="1046439">
                  <a:extLst>
                    <a:ext uri="{9D8B030D-6E8A-4147-A177-3AD203B41FA5}">
                      <a16:colId xmlns:a16="http://schemas.microsoft.com/office/drawing/2014/main" val="3523740897"/>
                    </a:ext>
                  </a:extLst>
                </a:gridCol>
                <a:gridCol w="919416">
                  <a:extLst>
                    <a:ext uri="{9D8B030D-6E8A-4147-A177-3AD203B41FA5}">
                      <a16:colId xmlns:a16="http://schemas.microsoft.com/office/drawing/2014/main" val="1599881809"/>
                    </a:ext>
                  </a:extLst>
                </a:gridCol>
                <a:gridCol w="919416">
                  <a:extLst>
                    <a:ext uri="{9D8B030D-6E8A-4147-A177-3AD203B41FA5}">
                      <a16:colId xmlns:a16="http://schemas.microsoft.com/office/drawing/2014/main" val="3161608320"/>
                    </a:ext>
                  </a:extLst>
                </a:gridCol>
                <a:gridCol w="1099150">
                  <a:extLst>
                    <a:ext uri="{9D8B030D-6E8A-4147-A177-3AD203B41FA5}">
                      <a16:colId xmlns:a16="http://schemas.microsoft.com/office/drawing/2014/main" val="3270877740"/>
                    </a:ext>
                  </a:extLst>
                </a:gridCol>
              </a:tblGrid>
              <a:tr h="462401">
                <a:tc rowSpan="2">
                  <a:txBody>
                    <a:bodyPr/>
                    <a:lstStyle/>
                    <a:p>
                      <a:pPr marL="0" marR="0" algn="ctr" rtl="0">
                        <a:lnSpc>
                          <a:spcPct val="150000"/>
                        </a:lnSpc>
                        <a:spcBef>
                          <a:spcPts val="0"/>
                        </a:spcBef>
                        <a:spcAft>
                          <a:spcPts val="0"/>
                        </a:spcAft>
                      </a:pPr>
                      <a:r>
                        <a:rPr lang="en-US" sz="1100">
                          <a:effectLst/>
                        </a:rPr>
                        <a:t>Height/Gender</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gridSpan="3">
                  <a:txBody>
                    <a:bodyPr/>
                    <a:lstStyle/>
                    <a:p>
                      <a:pPr marL="0" marR="0" algn="ctr" rtl="0">
                        <a:lnSpc>
                          <a:spcPct val="150000"/>
                        </a:lnSpc>
                        <a:spcBef>
                          <a:spcPts val="0"/>
                        </a:spcBef>
                        <a:spcAft>
                          <a:spcPts val="0"/>
                        </a:spcAft>
                      </a:pPr>
                      <a:r>
                        <a:rPr lang="en-US" sz="1100" dirty="0">
                          <a:effectLst/>
                        </a:rPr>
                        <a:t>Handheld</a:t>
                      </a:r>
                      <a:endParaRPr lang="en-US" sz="1200" dirty="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rtl="0">
                        <a:lnSpc>
                          <a:spcPct val="150000"/>
                        </a:lnSpc>
                        <a:spcBef>
                          <a:spcPts val="0"/>
                        </a:spcBef>
                        <a:spcAft>
                          <a:spcPts val="0"/>
                        </a:spcAft>
                      </a:pPr>
                      <a:r>
                        <a:rPr lang="en-US" sz="1100">
                          <a:effectLst/>
                        </a:rPr>
                        <a:t>Foot mounted</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hMerge="1">
                  <a:txBody>
                    <a:bodyPr/>
                    <a:lstStyle/>
                    <a:p>
                      <a:endParaRPr lang="en-US"/>
                    </a:p>
                  </a:txBody>
                  <a:tcPr/>
                </a:tc>
                <a:tc hMerge="1">
                  <a:txBody>
                    <a:bodyPr/>
                    <a:lstStyle/>
                    <a:p>
                      <a:endParaRPr lang="en-US"/>
                    </a:p>
                  </a:txBody>
                  <a:tcPr/>
                </a:tc>
                <a:tc rowSpan="2">
                  <a:txBody>
                    <a:bodyPr/>
                    <a:lstStyle/>
                    <a:p>
                      <a:pPr marL="0" marR="0" algn="ctr" rtl="0">
                        <a:lnSpc>
                          <a:spcPct val="150000"/>
                        </a:lnSpc>
                        <a:spcBef>
                          <a:spcPts val="0"/>
                        </a:spcBef>
                        <a:spcAft>
                          <a:spcPts val="0"/>
                        </a:spcAft>
                      </a:pPr>
                      <a:r>
                        <a:rPr lang="en-US" sz="1100">
                          <a:effectLst/>
                        </a:rPr>
                        <a:t>type</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633315393"/>
                  </a:ext>
                </a:extLst>
              </a:tr>
              <a:tr h="980542">
                <a:tc vMerge="1">
                  <a:txBody>
                    <a:bodyPr/>
                    <a:lstStyle/>
                    <a:p>
                      <a:endParaRPr lang="en-US"/>
                    </a:p>
                  </a:txBody>
                  <a:tcPr/>
                </a:tc>
                <a:tc>
                  <a:txBody>
                    <a:bodyPr/>
                    <a:lstStyle/>
                    <a:p>
                      <a:pPr marL="0" marR="0" algn="ctr" rtl="0">
                        <a:lnSpc>
                          <a:spcPct val="150000"/>
                        </a:lnSpc>
                        <a:spcBef>
                          <a:spcPts val="0"/>
                        </a:spcBef>
                        <a:spcAft>
                          <a:spcPts val="0"/>
                        </a:spcAft>
                      </a:pPr>
                      <a:r>
                        <a:rPr lang="en-US" sz="1100">
                          <a:effectLst/>
                        </a:rPr>
                        <a:t>Rectangular</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Circular</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Triangular</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Rectangular</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Circular</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Triangular</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vMerge="1">
                  <a:txBody>
                    <a:bodyPr/>
                    <a:lstStyle/>
                    <a:p>
                      <a:endParaRPr lang="en-US"/>
                    </a:p>
                  </a:txBody>
                  <a:tcPr/>
                </a:tc>
                <a:extLst>
                  <a:ext uri="{0D108BD9-81ED-4DB2-BD59-A6C34878D82A}">
                    <a16:rowId xmlns:a16="http://schemas.microsoft.com/office/drawing/2014/main" val="3217579411"/>
                  </a:ext>
                </a:extLst>
              </a:tr>
              <a:tr h="462401">
                <a:tc>
                  <a:txBody>
                    <a:bodyPr/>
                    <a:lstStyle/>
                    <a:p>
                      <a:pPr marL="0" marR="0" algn="ctr" rtl="0">
                        <a:lnSpc>
                          <a:spcPct val="150000"/>
                        </a:lnSpc>
                        <a:spcBef>
                          <a:spcPts val="0"/>
                        </a:spcBef>
                        <a:spcAft>
                          <a:spcPts val="0"/>
                        </a:spcAft>
                      </a:pPr>
                      <a:r>
                        <a:rPr lang="en-US" sz="1100">
                          <a:effectLst/>
                        </a:rPr>
                        <a:t>Male</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65</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48</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46</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68</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46</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38</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rowSpan="2">
                  <a:txBody>
                    <a:bodyPr/>
                    <a:lstStyle/>
                    <a:p>
                      <a:pPr marL="0" marR="0" algn="ctr" rtl="0">
                        <a:lnSpc>
                          <a:spcPct val="150000"/>
                        </a:lnSpc>
                        <a:spcBef>
                          <a:spcPts val="0"/>
                        </a:spcBef>
                        <a:spcAft>
                          <a:spcPts val="0"/>
                        </a:spcAft>
                      </a:pPr>
                      <a:r>
                        <a:rPr lang="en-US" sz="1100">
                          <a:effectLst/>
                        </a:rPr>
                        <a:t>real</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61352255"/>
                  </a:ext>
                </a:extLst>
              </a:tr>
              <a:tr h="462401">
                <a:tc>
                  <a:txBody>
                    <a:bodyPr/>
                    <a:lstStyle/>
                    <a:p>
                      <a:pPr marL="0" marR="0" algn="ctr" rtl="0">
                        <a:lnSpc>
                          <a:spcPct val="150000"/>
                        </a:lnSpc>
                        <a:spcBef>
                          <a:spcPts val="0"/>
                        </a:spcBef>
                        <a:spcAft>
                          <a:spcPts val="0"/>
                        </a:spcAft>
                      </a:pPr>
                      <a:r>
                        <a:rPr lang="en-US" sz="1100">
                          <a:effectLst/>
                        </a:rPr>
                        <a:t>Female</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68</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48</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44</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dirty="0">
                          <a:effectLst/>
                        </a:rPr>
                        <a:t>70</a:t>
                      </a:r>
                      <a:endParaRPr lang="en-US" sz="1200" dirty="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53</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47</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vMerge="1">
                  <a:txBody>
                    <a:bodyPr/>
                    <a:lstStyle/>
                    <a:p>
                      <a:endParaRPr lang="en-US"/>
                    </a:p>
                  </a:txBody>
                  <a:tcPr/>
                </a:tc>
                <a:extLst>
                  <a:ext uri="{0D108BD9-81ED-4DB2-BD59-A6C34878D82A}">
                    <a16:rowId xmlns:a16="http://schemas.microsoft.com/office/drawing/2014/main" val="3675077301"/>
                  </a:ext>
                </a:extLst>
              </a:tr>
              <a:tr h="462401">
                <a:tc>
                  <a:txBody>
                    <a:bodyPr/>
                    <a:lstStyle/>
                    <a:p>
                      <a:pPr marL="0" marR="0" algn="ctr" rtl="0">
                        <a:lnSpc>
                          <a:spcPct val="150000"/>
                        </a:lnSpc>
                        <a:spcBef>
                          <a:spcPts val="0"/>
                        </a:spcBef>
                        <a:spcAft>
                          <a:spcPts val="0"/>
                        </a:spcAft>
                      </a:pPr>
                      <a:r>
                        <a:rPr lang="en-US" sz="1100">
                          <a:effectLst/>
                        </a:rPr>
                        <a:t>Male</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61</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42</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34</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35</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24</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21</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rowSpan="2">
                  <a:txBody>
                    <a:bodyPr/>
                    <a:lstStyle/>
                    <a:p>
                      <a:pPr marL="0" marR="0" algn="ctr" rtl="0">
                        <a:lnSpc>
                          <a:spcPct val="150000"/>
                        </a:lnSpc>
                        <a:spcBef>
                          <a:spcPts val="0"/>
                        </a:spcBef>
                        <a:spcAft>
                          <a:spcPts val="0"/>
                        </a:spcAft>
                      </a:pPr>
                      <a:r>
                        <a:rPr lang="en-US" sz="1100">
                          <a:effectLst/>
                        </a:rPr>
                        <a:t>processed</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965300215"/>
                  </a:ext>
                </a:extLst>
              </a:tr>
              <a:tr h="462401">
                <a:tc>
                  <a:txBody>
                    <a:bodyPr/>
                    <a:lstStyle/>
                    <a:p>
                      <a:pPr marL="0" marR="0" algn="ctr" rtl="0">
                        <a:lnSpc>
                          <a:spcPct val="150000"/>
                        </a:lnSpc>
                        <a:spcBef>
                          <a:spcPts val="0"/>
                        </a:spcBef>
                        <a:spcAft>
                          <a:spcPts val="0"/>
                        </a:spcAft>
                      </a:pPr>
                      <a:r>
                        <a:rPr lang="en-US" sz="1100">
                          <a:effectLst/>
                        </a:rPr>
                        <a:t>Female</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68</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41</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43</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34</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28</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28</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vMerge="1">
                  <a:txBody>
                    <a:bodyPr/>
                    <a:lstStyle/>
                    <a:p>
                      <a:endParaRPr lang="en-US"/>
                    </a:p>
                  </a:txBody>
                  <a:tcPr/>
                </a:tc>
                <a:extLst>
                  <a:ext uri="{0D108BD9-81ED-4DB2-BD59-A6C34878D82A}">
                    <a16:rowId xmlns:a16="http://schemas.microsoft.com/office/drawing/2014/main" val="4217079489"/>
                  </a:ext>
                </a:extLst>
              </a:tr>
              <a:tr h="462401">
                <a:tc>
                  <a:txBody>
                    <a:bodyPr/>
                    <a:lstStyle/>
                    <a:p>
                      <a:pPr marL="0" marR="0" algn="ctr" rtl="0">
                        <a:lnSpc>
                          <a:spcPct val="150000"/>
                        </a:lnSpc>
                        <a:spcBef>
                          <a:spcPts val="0"/>
                        </a:spcBef>
                        <a:spcAft>
                          <a:spcPts val="0"/>
                        </a:spcAft>
                      </a:pPr>
                      <a:r>
                        <a:rPr lang="en-US" sz="1100">
                          <a:effectLst/>
                        </a:rPr>
                        <a:t>Male</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6.2</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12.5</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26.1</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-2.9</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-4.3</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-10.5</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rowSpan="2">
                  <a:txBody>
                    <a:bodyPr/>
                    <a:lstStyle/>
                    <a:p>
                      <a:pPr marL="0" marR="0" algn="ctr" rtl="0">
                        <a:lnSpc>
                          <a:spcPct val="150000"/>
                        </a:lnSpc>
                        <a:spcBef>
                          <a:spcPts val="0"/>
                        </a:spcBef>
                        <a:spcAft>
                          <a:spcPts val="0"/>
                        </a:spcAft>
                      </a:pPr>
                      <a:r>
                        <a:rPr lang="en-US" sz="1100" dirty="0">
                          <a:effectLst/>
                        </a:rPr>
                        <a:t>error [%]</a:t>
                      </a:r>
                      <a:endParaRPr lang="en-US" sz="1200" dirty="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735724776"/>
                  </a:ext>
                </a:extLst>
              </a:tr>
              <a:tr h="462401">
                <a:tc>
                  <a:txBody>
                    <a:bodyPr/>
                    <a:lstStyle/>
                    <a:p>
                      <a:pPr marL="0" marR="0" algn="ctr" rtl="0">
                        <a:lnSpc>
                          <a:spcPct val="150000"/>
                        </a:lnSpc>
                        <a:spcBef>
                          <a:spcPts val="0"/>
                        </a:spcBef>
                        <a:spcAft>
                          <a:spcPts val="0"/>
                        </a:spcAft>
                      </a:pPr>
                      <a:r>
                        <a:rPr lang="en-US" sz="1100">
                          <a:effectLst/>
                        </a:rPr>
                        <a:t>Female</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0</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14.6</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2.3</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2.9</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a:effectLst/>
                        </a:rPr>
                        <a:t>-5.7</a:t>
                      </a:r>
                      <a:endParaRPr lang="en-US" sz="120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50000"/>
                        </a:lnSpc>
                        <a:spcBef>
                          <a:spcPts val="0"/>
                        </a:spcBef>
                        <a:spcAft>
                          <a:spcPts val="0"/>
                        </a:spcAft>
                      </a:pPr>
                      <a:r>
                        <a:rPr lang="en-US" sz="1100" dirty="0">
                          <a:effectLst/>
                        </a:rPr>
                        <a:t>-19.1</a:t>
                      </a:r>
                      <a:endParaRPr lang="en-US" sz="1200" dirty="0">
                        <a:effectLst/>
                        <a:latin typeface="Cambria Math" panose="02040503050406030204" pitchFamily="18" charset="0"/>
                        <a:ea typeface="Calibri" panose="020F0502020204030204" pitchFamily="34" charset="0"/>
                        <a:cs typeface="B Nazanin" panose="00000400000000000000" pitchFamily="2" charset="-78"/>
                      </a:endParaRPr>
                    </a:p>
                  </a:txBody>
                  <a:tcPr marL="68580" marR="68580" marT="0" marB="0" anchor="ctr"/>
                </a:tc>
                <a:tc vMerge="1">
                  <a:txBody>
                    <a:bodyPr/>
                    <a:lstStyle/>
                    <a:p>
                      <a:endParaRPr lang="en-US"/>
                    </a:p>
                  </a:txBody>
                  <a:tcPr/>
                </a:tc>
                <a:extLst>
                  <a:ext uri="{0D108BD9-81ED-4DB2-BD59-A6C34878D82A}">
                    <a16:rowId xmlns:a16="http://schemas.microsoft.com/office/drawing/2014/main" val="3167417018"/>
                  </a:ext>
                </a:extLst>
              </a:tr>
            </a:tbl>
          </a:graphicData>
        </a:graphic>
      </p:graphicFrame>
    </p:spTree>
    <p:extLst>
      <p:ext uri="{BB962C8B-B14F-4D97-AF65-F5344CB8AC3E}">
        <p14:creationId xmlns:p14="http://schemas.microsoft.com/office/powerpoint/2010/main" val="2164082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4348D-F132-10A4-7116-8A86948B844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AA9B4BC-8A67-107A-A080-2ADFD55CA1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847975" y="180974"/>
            <a:ext cx="6496049" cy="6496049"/>
          </a:xfrm>
          <a:prstGeom prst="rect">
            <a:avLst/>
          </a:prstGeom>
          <a:noFill/>
          <a:ln>
            <a:noFill/>
          </a:ln>
        </p:spPr>
      </p:pic>
      <p:sp>
        <p:nvSpPr>
          <p:cNvPr id="6" name="Title 5">
            <a:extLst>
              <a:ext uri="{FF2B5EF4-FFF2-40B4-BE49-F238E27FC236}">
                <a16:creationId xmlns:a16="http://schemas.microsoft.com/office/drawing/2014/main" id="{0C0321F9-4F3D-2F13-3BC1-71F178782D9C}"/>
              </a:ext>
            </a:extLst>
          </p:cNvPr>
          <p:cNvSpPr>
            <a:spLocks noGrp="1"/>
          </p:cNvSpPr>
          <p:nvPr>
            <p:ph type="title"/>
          </p:nvPr>
        </p:nvSpPr>
        <p:spPr/>
        <p:txBody>
          <a:bodyPr>
            <a:normAutofit/>
          </a:bodyPr>
          <a:lstStyle/>
          <a:p>
            <a:pPr algn="r" rtl="1"/>
            <a:r>
              <a:rPr lang="fa-IR" b="1">
                <a:cs typeface="B Nazanin" panose="00000400000000000000" pitchFamily="2" charset="-78"/>
              </a:rPr>
              <a:t>تنایج </a:t>
            </a:r>
            <a:r>
              <a:rPr lang="en-US" b="1">
                <a:cs typeface="B Nazanin" panose="00000400000000000000" pitchFamily="2" charset="-78"/>
              </a:rPr>
              <a:t>DNN</a:t>
            </a:r>
            <a:endParaRPr lang="en-US" b="1" dirty="0">
              <a:cs typeface="B Nazanin" panose="00000400000000000000" pitchFamily="2" charset="-78"/>
            </a:endParaRPr>
          </a:p>
        </p:txBody>
      </p:sp>
      <p:sp>
        <p:nvSpPr>
          <p:cNvPr id="9" name="TextBox 8">
            <a:extLst>
              <a:ext uri="{FF2B5EF4-FFF2-40B4-BE49-F238E27FC236}">
                <a16:creationId xmlns:a16="http://schemas.microsoft.com/office/drawing/2014/main" id="{DFDB49FD-A2A0-D823-93E4-5FAF90DF4450}"/>
              </a:ext>
            </a:extLst>
          </p:cNvPr>
          <p:cNvSpPr txBox="1"/>
          <p:nvPr/>
        </p:nvSpPr>
        <p:spPr>
          <a:xfrm>
            <a:off x="317500" y="3244332"/>
            <a:ext cx="1803400" cy="369332"/>
          </a:xfrm>
          <a:prstGeom prst="rect">
            <a:avLst/>
          </a:prstGeom>
          <a:noFill/>
        </p:spPr>
        <p:txBody>
          <a:bodyPr wrap="square" rtlCol="0">
            <a:spAutoFit/>
          </a:bodyPr>
          <a:lstStyle/>
          <a:p>
            <a:r>
              <a:rPr lang="en-US" b="1" dirty="0">
                <a:cs typeface="B Nazanin" panose="00000400000000000000" pitchFamily="2" charset="-78"/>
              </a:rPr>
              <a:t>Circular pathing</a:t>
            </a:r>
            <a:endParaRPr lang="en-US" dirty="0"/>
          </a:p>
        </p:txBody>
      </p:sp>
    </p:spTree>
    <p:extLst>
      <p:ext uri="{BB962C8B-B14F-4D97-AF65-F5344CB8AC3E}">
        <p14:creationId xmlns:p14="http://schemas.microsoft.com/office/powerpoint/2010/main" val="312809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1AC1F-7F06-1FCB-4BF5-0F6A5A61BC5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4A94BA3-75D7-4780-1E62-7B1BDA684F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499906" y="1315617"/>
            <a:ext cx="9192187" cy="4596093"/>
          </a:xfrm>
          <a:prstGeom prst="rect">
            <a:avLst/>
          </a:prstGeom>
          <a:noFill/>
          <a:ln>
            <a:noFill/>
          </a:ln>
        </p:spPr>
      </p:pic>
      <p:sp>
        <p:nvSpPr>
          <p:cNvPr id="6" name="Title 5">
            <a:extLst>
              <a:ext uri="{FF2B5EF4-FFF2-40B4-BE49-F238E27FC236}">
                <a16:creationId xmlns:a16="http://schemas.microsoft.com/office/drawing/2014/main" id="{BDBFA64A-60A8-89E7-3364-433C159E3EA5}"/>
              </a:ext>
            </a:extLst>
          </p:cNvPr>
          <p:cNvSpPr>
            <a:spLocks noGrp="1"/>
          </p:cNvSpPr>
          <p:nvPr>
            <p:ph type="title"/>
          </p:nvPr>
        </p:nvSpPr>
        <p:spPr/>
        <p:txBody>
          <a:bodyPr>
            <a:normAutofit/>
          </a:bodyPr>
          <a:lstStyle/>
          <a:p>
            <a:pPr algn="r" rtl="1"/>
            <a:r>
              <a:rPr lang="fa-IR" b="1" dirty="0">
                <a:cs typeface="B Nazanin" panose="00000400000000000000" pitchFamily="2" charset="-78"/>
              </a:rPr>
              <a:t>تنایج </a:t>
            </a:r>
            <a:r>
              <a:rPr lang="en-US" b="1" dirty="0">
                <a:cs typeface="B Nazanin" panose="00000400000000000000" pitchFamily="2" charset="-78"/>
              </a:rPr>
              <a:t>DNN</a:t>
            </a:r>
          </a:p>
        </p:txBody>
      </p:sp>
      <p:sp>
        <p:nvSpPr>
          <p:cNvPr id="9" name="TextBox 8">
            <a:extLst>
              <a:ext uri="{FF2B5EF4-FFF2-40B4-BE49-F238E27FC236}">
                <a16:creationId xmlns:a16="http://schemas.microsoft.com/office/drawing/2014/main" id="{B21C06E4-A035-EF99-421D-0D369E20586C}"/>
              </a:ext>
            </a:extLst>
          </p:cNvPr>
          <p:cNvSpPr txBox="1"/>
          <p:nvPr/>
        </p:nvSpPr>
        <p:spPr>
          <a:xfrm>
            <a:off x="317500" y="3244332"/>
            <a:ext cx="2108200" cy="369332"/>
          </a:xfrm>
          <a:prstGeom prst="rect">
            <a:avLst/>
          </a:prstGeom>
          <a:noFill/>
        </p:spPr>
        <p:txBody>
          <a:bodyPr wrap="square" rtlCol="0">
            <a:spAutoFit/>
          </a:bodyPr>
          <a:lstStyle/>
          <a:p>
            <a:r>
              <a:rPr lang="en-US" b="1" dirty="0">
                <a:cs typeface="B Nazanin" panose="00000400000000000000" pitchFamily="2" charset="-78"/>
              </a:rPr>
              <a:t>Model Comparison</a:t>
            </a:r>
            <a:endParaRPr lang="en-US" dirty="0"/>
          </a:p>
        </p:txBody>
      </p:sp>
    </p:spTree>
    <p:extLst>
      <p:ext uri="{BB962C8B-B14F-4D97-AF65-F5344CB8AC3E}">
        <p14:creationId xmlns:p14="http://schemas.microsoft.com/office/powerpoint/2010/main" val="116875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EF5C-1D08-C3C0-B623-891E559D6A2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B5F81A2-8E89-4FCA-5084-699E247FCCF6}"/>
              </a:ext>
            </a:extLst>
          </p:cNvPr>
          <p:cNvSpPr>
            <a:spLocks noGrp="1"/>
          </p:cNvSpPr>
          <p:nvPr>
            <p:ph type="title"/>
          </p:nvPr>
        </p:nvSpPr>
        <p:spPr/>
        <p:txBody>
          <a:bodyPr>
            <a:normAutofit/>
          </a:bodyPr>
          <a:lstStyle/>
          <a:p>
            <a:pPr algn="r" rtl="1"/>
            <a:r>
              <a:rPr lang="fa-IR" b="1" dirty="0">
                <a:cs typeface="B Nazanin" panose="00000400000000000000" pitchFamily="2" charset="-78"/>
              </a:rPr>
              <a:t>پیشنهادات</a:t>
            </a:r>
            <a:endParaRPr lang="en-US" b="1" dirty="0">
              <a:cs typeface="B Nazanin" panose="00000400000000000000" pitchFamily="2" charset="-78"/>
            </a:endParaRPr>
          </a:p>
        </p:txBody>
      </p:sp>
      <p:sp>
        <p:nvSpPr>
          <p:cNvPr id="2" name="Content Placeholder 2">
            <a:extLst>
              <a:ext uri="{FF2B5EF4-FFF2-40B4-BE49-F238E27FC236}">
                <a16:creationId xmlns:a16="http://schemas.microsoft.com/office/drawing/2014/main" id="{25C20E37-9AEB-0911-5043-8B1F51E6BCC6}"/>
              </a:ext>
            </a:extLst>
          </p:cNvPr>
          <p:cNvSpPr>
            <a:spLocks noGrp="1"/>
          </p:cNvSpPr>
          <p:nvPr>
            <p:ph idx="1"/>
          </p:nvPr>
        </p:nvSpPr>
        <p:spPr>
          <a:xfrm>
            <a:off x="838200" y="1825625"/>
            <a:ext cx="10515600" cy="4351338"/>
          </a:xfrm>
        </p:spPr>
        <p:txBody>
          <a:bodyPr>
            <a:noAutofit/>
          </a:bodyPr>
          <a:lstStyle/>
          <a:p>
            <a:pPr marL="342900" marR="0" lvl="0" indent="-342900" algn="just" rtl="1">
              <a:lnSpc>
                <a:spcPct val="150000"/>
              </a:lnSpc>
              <a:spcBef>
                <a:spcPts val="600"/>
              </a:spcBef>
              <a:spcAft>
                <a:spcPts val="0"/>
              </a:spcAft>
              <a:buFont typeface="Symbol" panose="05050102010706020507" pitchFamily="18" charset="2"/>
              <a:buChar char=""/>
            </a:pPr>
            <a:r>
              <a:rPr lang="fa-IR" sz="2200" dirty="0">
                <a:effectLst/>
                <a:latin typeface="+mj-lt"/>
                <a:ea typeface="Calibri" panose="020F0502020204030204" pitchFamily="34" charset="0"/>
                <a:cs typeface="B Nazanin" panose="00000400000000000000" pitchFamily="2" charset="-78"/>
              </a:rPr>
              <a:t>اخذ داده‌های </a:t>
            </a:r>
            <a:r>
              <a:rPr lang="en-US" sz="2200" dirty="0">
                <a:effectLst/>
                <a:latin typeface="+mj-lt"/>
                <a:ea typeface="Calibri" panose="020F0502020204030204" pitchFamily="34" charset="0"/>
                <a:cs typeface="B Nazanin" panose="00000400000000000000" pitchFamily="2" charset="-78"/>
              </a:rPr>
              <a:t>foot mounted</a:t>
            </a:r>
            <a:r>
              <a:rPr lang="fa-IR" sz="2200" dirty="0">
                <a:effectLst/>
                <a:latin typeface="+mj-lt"/>
                <a:ea typeface="Calibri" panose="020F0502020204030204" pitchFamily="34" charset="0"/>
                <a:cs typeface="B Nazanin" panose="00000400000000000000" pitchFamily="2" charset="-78"/>
              </a:rPr>
              <a:t> توسط سیستم‌هایی مشابه </a:t>
            </a:r>
            <a:r>
              <a:rPr lang="en-US" sz="2200" dirty="0">
                <a:effectLst/>
                <a:latin typeface="+mj-lt"/>
                <a:ea typeface="Calibri" panose="020F0502020204030204" pitchFamily="34" charset="0"/>
                <a:cs typeface="B Nazanin" panose="00000400000000000000" pitchFamily="2" charset="-78"/>
              </a:rPr>
              <a:t>ViCon </a:t>
            </a:r>
            <a:r>
              <a:rPr lang="fa-IR" sz="2200" dirty="0">
                <a:effectLst/>
                <a:latin typeface="+mj-lt"/>
                <a:ea typeface="Calibri" panose="020F0502020204030204" pitchFamily="34" charset="0"/>
                <a:cs typeface="B Nazanin" panose="00000400000000000000" pitchFamily="2" charset="-78"/>
              </a:rPr>
              <a:t> یا مکان‌یابی مثلثی توسط روش </a:t>
            </a:r>
            <a:r>
              <a:rPr lang="en-US" sz="2200" dirty="0">
                <a:effectLst/>
                <a:latin typeface="+mj-lt"/>
                <a:ea typeface="Calibri" panose="020F0502020204030204" pitchFamily="34" charset="0"/>
                <a:cs typeface="B Nazanin" panose="00000400000000000000" pitchFamily="2" charset="-78"/>
              </a:rPr>
              <a:t>UWB triangulation </a:t>
            </a:r>
            <a:r>
              <a:rPr lang="fa-IR" sz="2200" dirty="0">
                <a:effectLst/>
                <a:latin typeface="+mj-lt"/>
                <a:ea typeface="Calibri" panose="020F0502020204030204" pitchFamily="34" charset="0"/>
                <a:cs typeface="B Nazanin" panose="00000400000000000000" pitchFamily="2" charset="-78"/>
              </a:rPr>
              <a:t> برای مقایسه دقیق‌تر و یک به یک دو مدل پیشنهادی شبکه عصبی و </a:t>
            </a:r>
            <a:r>
              <a:rPr lang="en-US" sz="2200" dirty="0">
                <a:effectLst/>
                <a:latin typeface="+mj-lt"/>
                <a:ea typeface="Calibri" panose="020F0502020204030204" pitchFamily="34" charset="0"/>
                <a:cs typeface="B Nazanin" panose="00000400000000000000" pitchFamily="2" charset="-78"/>
              </a:rPr>
              <a:t>ZUPT</a:t>
            </a:r>
            <a:r>
              <a:rPr lang="fa-IR" sz="2200" dirty="0">
                <a:effectLst/>
                <a:latin typeface="+mj-lt"/>
                <a:ea typeface="Calibri" panose="020F0502020204030204" pitchFamily="34" charset="0"/>
                <a:cs typeface="B Nazanin" panose="00000400000000000000" pitchFamily="2" charset="-78"/>
              </a:rPr>
              <a:t>. (مدل شبکه عصبی با داده‌های </a:t>
            </a:r>
            <a:r>
              <a:rPr lang="en-US" sz="2200" dirty="0">
                <a:effectLst/>
                <a:latin typeface="+mj-lt"/>
                <a:ea typeface="Calibri" panose="020F0502020204030204" pitchFamily="34" charset="0"/>
                <a:cs typeface="B Nazanin" panose="00000400000000000000" pitchFamily="2" charset="-78"/>
              </a:rPr>
              <a:t>handheld</a:t>
            </a:r>
            <a:r>
              <a:rPr lang="fa-IR" sz="2200" dirty="0">
                <a:effectLst/>
                <a:latin typeface="+mj-lt"/>
                <a:ea typeface="Calibri" panose="020F0502020204030204" pitchFamily="34" charset="0"/>
                <a:cs typeface="B Nazanin" panose="00000400000000000000" pitchFamily="2" charset="-78"/>
              </a:rPr>
              <a:t> آموزش دیده است که شباهت کافی به داده‌های </a:t>
            </a:r>
            <a:r>
              <a:rPr lang="en-US" sz="2200" dirty="0">
                <a:effectLst/>
                <a:latin typeface="+mj-lt"/>
                <a:ea typeface="Calibri" panose="020F0502020204030204" pitchFamily="34" charset="0"/>
                <a:cs typeface="B Nazanin" panose="00000400000000000000" pitchFamily="2" charset="-78"/>
              </a:rPr>
              <a:t>foot mounted</a:t>
            </a:r>
            <a:r>
              <a:rPr lang="fa-IR" sz="2200" dirty="0">
                <a:effectLst/>
                <a:latin typeface="+mj-lt"/>
                <a:ea typeface="Calibri" panose="020F0502020204030204" pitchFamily="34" charset="0"/>
                <a:cs typeface="B Nazanin" panose="00000400000000000000" pitchFamily="2" charset="-78"/>
              </a:rPr>
              <a:t> ندارد)</a:t>
            </a:r>
            <a:endParaRPr lang="en-US" sz="2200" dirty="0">
              <a:effectLst/>
              <a:latin typeface="+mj-lt"/>
              <a:ea typeface="Calibri" panose="020F0502020204030204" pitchFamily="34" charset="0"/>
              <a:cs typeface="B Nazanin" panose="00000400000000000000" pitchFamily="2" charset="-78"/>
            </a:endParaRPr>
          </a:p>
          <a:p>
            <a:pPr marL="342900" marR="0" lvl="0" indent="-342900" algn="just" rtl="1">
              <a:lnSpc>
                <a:spcPct val="150000"/>
              </a:lnSpc>
              <a:spcBef>
                <a:spcPts val="0"/>
              </a:spcBef>
              <a:spcAft>
                <a:spcPts val="0"/>
              </a:spcAft>
              <a:buFont typeface="Symbol" panose="05050102010706020507" pitchFamily="18" charset="2"/>
              <a:buChar char=""/>
            </a:pPr>
            <a:r>
              <a:rPr lang="fa-IR" sz="2200" dirty="0">
                <a:effectLst/>
                <a:latin typeface="+mj-lt"/>
                <a:ea typeface="Calibri" panose="020F0502020204030204" pitchFamily="34" charset="0"/>
                <a:cs typeface="B Nazanin" panose="00000400000000000000" pitchFamily="2" charset="-78"/>
              </a:rPr>
              <a:t>تلفیق یک مدل شبکه عصبی یا الگوریتمی برای تخمین طول قدم و پارامترهای قابل تنظیم در قسمت </a:t>
            </a:r>
            <a:r>
              <a:rPr lang="en-US" sz="2200" dirty="0">
                <a:effectLst/>
                <a:latin typeface="+mj-lt"/>
                <a:ea typeface="Calibri" panose="020F0502020204030204" pitchFamily="34" charset="0"/>
                <a:cs typeface="B Nazanin" panose="00000400000000000000" pitchFamily="2" charset="-78"/>
              </a:rPr>
              <a:t>ZUPT</a:t>
            </a:r>
            <a:r>
              <a:rPr lang="fa-IR" sz="2200" dirty="0">
                <a:effectLst/>
                <a:latin typeface="+mj-lt"/>
                <a:ea typeface="Calibri" panose="020F0502020204030204" pitchFamily="34" charset="0"/>
                <a:cs typeface="B Nazanin" panose="00000400000000000000" pitchFamily="2" charset="-78"/>
              </a:rPr>
              <a:t> برای دقت بهتر و تعمیم پذیری بالاتر برای انواع شرایط محیطی و کاربری</a:t>
            </a:r>
            <a:endParaRPr lang="en-US" sz="2200" dirty="0">
              <a:effectLst/>
              <a:latin typeface="+mj-lt"/>
              <a:ea typeface="Calibri" panose="020F0502020204030204" pitchFamily="34" charset="0"/>
              <a:cs typeface="B Nazanin" panose="00000400000000000000" pitchFamily="2" charset="-78"/>
            </a:endParaRPr>
          </a:p>
          <a:p>
            <a:pPr marL="342900" marR="0" lvl="0" indent="-342900" algn="just" rtl="1">
              <a:lnSpc>
                <a:spcPct val="150000"/>
              </a:lnSpc>
              <a:spcBef>
                <a:spcPts val="0"/>
              </a:spcBef>
              <a:spcAft>
                <a:spcPts val="0"/>
              </a:spcAft>
              <a:buFont typeface="Symbol" panose="05050102010706020507" pitchFamily="18" charset="2"/>
              <a:buChar char=""/>
            </a:pPr>
            <a:r>
              <a:rPr lang="fa-IR" sz="2200" dirty="0">
                <a:effectLst/>
                <a:latin typeface="+mj-lt"/>
                <a:ea typeface="Calibri" panose="020F0502020204030204" pitchFamily="34" charset="0"/>
                <a:cs typeface="B Nazanin" panose="00000400000000000000" pitchFamily="2" charset="-78"/>
              </a:rPr>
              <a:t>داده‌های آزمایش نهایی برای مسیر‌هایی با شیب افقی بالا و حرکات غیریکنواخت همخوانی با شکل مسیر نداشتند و علت این را می‌توان به فرکانس، دقت و فاکتور‌های مقیاس حداکثری </a:t>
            </a:r>
            <a:r>
              <a:rPr lang="en-US" sz="2200" dirty="0">
                <a:effectLst/>
                <a:latin typeface="+mj-lt"/>
                <a:ea typeface="Calibri" panose="020F0502020204030204" pitchFamily="34" charset="0"/>
                <a:cs typeface="B Nazanin" panose="00000400000000000000" pitchFamily="2" charset="-78"/>
              </a:rPr>
              <a:t>(</a:t>
            </a:r>
            <a:r>
              <a:rPr lang="en-US" sz="2200">
                <a:effectLst/>
                <a:latin typeface="+mj-lt"/>
                <a:ea typeface="Calibri" panose="020F0502020204030204" pitchFamily="34" charset="0"/>
                <a:cs typeface="B Nazanin" panose="00000400000000000000" pitchFamily="2" charset="-78"/>
              </a:rPr>
              <a:t>scale factor)</a:t>
            </a:r>
            <a:r>
              <a:rPr lang="fa-IR" sz="2200" dirty="0">
                <a:effectLst/>
                <a:latin typeface="+mj-lt"/>
                <a:ea typeface="Calibri" panose="020F0502020204030204" pitchFamily="34" charset="0"/>
                <a:cs typeface="B Nazanin" panose="00000400000000000000" pitchFamily="2" charset="-78"/>
              </a:rPr>
              <a:t> سنسور مرتبط دانست که با ورود سنسور‌های متنوع و دقیق‌تر و با قیمت مناسب به بازار کشور این مشکل مرتفع پذیر است.</a:t>
            </a:r>
            <a:endParaRPr lang="en-US" sz="2200" dirty="0">
              <a:effectLst/>
              <a:latin typeface="+mj-lt"/>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256124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4F89-4699-B75E-C53D-4EB0C165C94C}"/>
              </a:ext>
            </a:extLst>
          </p:cNvPr>
          <p:cNvSpPr>
            <a:spLocks noGrp="1"/>
          </p:cNvSpPr>
          <p:nvPr>
            <p:ph type="title"/>
          </p:nvPr>
        </p:nvSpPr>
        <p:spPr/>
        <p:txBody>
          <a:bodyPr/>
          <a:lstStyle/>
          <a:p>
            <a:pPr algn="r" rtl="1"/>
            <a:r>
              <a:rPr lang="fa-IR" b="1" dirty="0">
                <a:cs typeface="B Nazanin" panose="00000400000000000000" pitchFamily="2" charset="-78"/>
              </a:rPr>
              <a:t>ناوبری کور عابر </a:t>
            </a:r>
            <a:r>
              <a:rPr lang="en-US" b="1" dirty="0">
                <a:cs typeface="B Nazanin" panose="00000400000000000000" pitchFamily="2" charset="-78"/>
              </a:rPr>
              <a:t>(PDR)</a:t>
            </a:r>
          </a:p>
        </p:txBody>
      </p:sp>
      <p:sp>
        <p:nvSpPr>
          <p:cNvPr id="3" name="Content Placeholder 2">
            <a:extLst>
              <a:ext uri="{FF2B5EF4-FFF2-40B4-BE49-F238E27FC236}">
                <a16:creationId xmlns:a16="http://schemas.microsoft.com/office/drawing/2014/main" id="{360BE34B-AAE7-2E62-D1CE-C3EBDB5262DB}"/>
              </a:ext>
            </a:extLst>
          </p:cNvPr>
          <p:cNvSpPr>
            <a:spLocks noGrp="1"/>
          </p:cNvSpPr>
          <p:nvPr>
            <p:ph idx="1"/>
          </p:nvPr>
        </p:nvSpPr>
        <p:spPr/>
        <p:txBody>
          <a:bodyPr>
            <a:normAutofit/>
          </a:bodyPr>
          <a:lstStyle/>
          <a:p>
            <a:pPr marL="0" indent="0" algn="r" rtl="1">
              <a:lnSpc>
                <a:spcPct val="150000"/>
              </a:lnSpc>
              <a:buNone/>
            </a:pPr>
            <a:r>
              <a:rPr lang="fa-IR" sz="2400" dirty="0">
                <a:effectLst/>
                <a:latin typeface="Cambria Math" panose="02040503050406030204" pitchFamily="18" charset="0"/>
                <a:ea typeface="Calibri" panose="020F0502020204030204" pitchFamily="34" charset="0"/>
                <a:cs typeface="B Nazanin" panose="00000400000000000000" pitchFamily="2" charset="-78"/>
              </a:rPr>
              <a:t>به فرایند محاسبه موقعت محلی</a:t>
            </a:r>
            <a:r>
              <a:rPr lang="fa-IR" sz="2400" dirty="0">
                <a:latin typeface="Cambria Math" panose="02040503050406030204" pitchFamily="18" charset="0"/>
                <a:ea typeface="Calibri" panose="020F0502020204030204" pitchFamily="34" charset="0"/>
                <a:cs typeface="B Nazanin" panose="00000400000000000000" pitchFamily="2" charset="-78"/>
              </a:rPr>
              <a:t> و نسبی</a:t>
            </a:r>
            <a:r>
              <a:rPr lang="fa-IR" sz="2400" dirty="0">
                <a:effectLst/>
                <a:latin typeface="Cambria Math" panose="02040503050406030204" pitchFamily="18" charset="0"/>
                <a:ea typeface="Calibri" panose="020F0502020204030204" pitchFamily="34" charset="0"/>
                <a:cs typeface="B Nazanin" panose="00000400000000000000" pitchFamily="2" charset="-78"/>
              </a:rPr>
              <a:t> یک عابر با استفاده از حسگرهای میکرومکانیکال </a:t>
            </a:r>
            <a:r>
              <a:rPr lang="en-US" sz="2400" dirty="0">
                <a:effectLst/>
                <a:latin typeface="Cambria Math" panose="02040503050406030204" pitchFamily="18" charset="0"/>
                <a:ea typeface="Calibri" panose="020F0502020204030204" pitchFamily="34" charset="0"/>
                <a:cs typeface="B Nazanin" panose="00000400000000000000" pitchFamily="2" charset="-78"/>
              </a:rPr>
              <a:t>(MEMS)</a:t>
            </a:r>
            <a:r>
              <a:rPr lang="fa-IR" sz="2400" dirty="0">
                <a:effectLst/>
                <a:latin typeface="Cambria Math" panose="02040503050406030204" pitchFamily="18" charset="0"/>
                <a:ea typeface="Calibri" panose="020F0502020204030204" pitchFamily="34" charset="0"/>
                <a:cs typeface="B Nazanin" panose="00000400000000000000" pitchFamily="2" charset="-78"/>
              </a:rPr>
              <a:t> که در این زمینه به ادوات سنجش لختی </a:t>
            </a:r>
            <a:r>
              <a:rPr lang="en-US" sz="2400" dirty="0">
                <a:latin typeface="Cambria Math" panose="02040503050406030204" pitchFamily="18" charset="0"/>
                <a:ea typeface="Calibri" panose="020F0502020204030204" pitchFamily="34" charset="0"/>
                <a:cs typeface="B Nazanin" panose="00000400000000000000" pitchFamily="2" charset="-78"/>
              </a:rPr>
              <a:t>IMU</a:t>
            </a:r>
            <a:r>
              <a:rPr lang="fa-IR" sz="2400" dirty="0">
                <a:latin typeface="Cambria Math" panose="02040503050406030204" pitchFamily="18" charset="0"/>
                <a:ea typeface="Calibri" panose="020F0502020204030204" pitchFamily="34" charset="0"/>
                <a:cs typeface="B Nazanin" panose="00000400000000000000" pitchFamily="2" charset="-78"/>
              </a:rPr>
              <a:t> اطلاق می‎شود.</a:t>
            </a:r>
          </a:p>
          <a:p>
            <a:pPr marL="0" indent="0">
              <a:buNone/>
            </a:pPr>
            <a:r>
              <a:rPr lang="en-US" sz="2400" dirty="0">
                <a:latin typeface="+mj-lt"/>
                <a:ea typeface="Calibri" panose="020F0502020204030204" pitchFamily="34" charset="0"/>
                <a:cs typeface="Times New Roman" panose="02020603050405020304" pitchFamily="18" charset="0"/>
              </a:rPr>
              <a:t>IMU (MPU6500):</a:t>
            </a:r>
          </a:p>
          <a:p>
            <a:pPr lvl="1"/>
            <a:r>
              <a:rPr lang="en-US" dirty="0">
                <a:latin typeface="+mj-lt"/>
                <a:ea typeface="Calibri" panose="020F0502020204030204" pitchFamily="34" charset="0"/>
                <a:cs typeface="Times New Roman" panose="02020603050405020304" pitchFamily="18" charset="0"/>
              </a:rPr>
              <a:t>Accelerometer</a:t>
            </a:r>
          </a:p>
          <a:p>
            <a:pPr lvl="1"/>
            <a:r>
              <a:rPr lang="en-US" dirty="0">
                <a:latin typeface="+mj-lt"/>
                <a:ea typeface="Calibri" panose="020F0502020204030204" pitchFamily="34" charset="0"/>
                <a:cs typeface="Times New Roman" panose="02020603050405020304" pitchFamily="18" charset="0"/>
              </a:rPr>
              <a:t>Gyroscope</a:t>
            </a:r>
          </a:p>
          <a:p>
            <a:pPr marL="0" indent="0">
              <a:buNone/>
            </a:pPr>
            <a:r>
              <a:rPr lang="en-US" sz="2400" dirty="0">
                <a:latin typeface="+mj-lt"/>
                <a:ea typeface="Calibri" panose="020F0502020204030204" pitchFamily="34" charset="0"/>
                <a:cs typeface="Times New Roman" panose="02020603050405020304" pitchFamily="18" charset="0"/>
              </a:rPr>
              <a:t>MARG (MPU9250):</a:t>
            </a:r>
          </a:p>
          <a:p>
            <a:pPr lvl="1"/>
            <a:r>
              <a:rPr lang="en-US" dirty="0">
                <a:latin typeface="+mj-lt"/>
                <a:ea typeface="Calibri" panose="020F0502020204030204" pitchFamily="34" charset="0"/>
                <a:cs typeface="Times New Roman" panose="02020603050405020304" pitchFamily="18" charset="0"/>
              </a:rPr>
              <a:t>Accelerometer</a:t>
            </a:r>
          </a:p>
          <a:p>
            <a:pPr lvl="1"/>
            <a:r>
              <a:rPr lang="en-US" dirty="0">
                <a:latin typeface="+mj-lt"/>
                <a:ea typeface="Calibri" panose="020F0502020204030204" pitchFamily="34" charset="0"/>
                <a:cs typeface="Times New Roman" panose="02020603050405020304" pitchFamily="18" charset="0"/>
              </a:rPr>
              <a:t>Gyroscope</a:t>
            </a:r>
          </a:p>
          <a:p>
            <a:pPr lvl="1"/>
            <a:r>
              <a:rPr lang="en-US" dirty="0">
                <a:latin typeface="+mj-lt"/>
                <a:ea typeface="Calibri" panose="020F0502020204030204" pitchFamily="34" charset="0"/>
                <a:cs typeface="Times New Roman" panose="02020603050405020304" pitchFamily="18" charset="0"/>
              </a:rPr>
              <a:t>Magnetometer (AK8963)</a:t>
            </a:r>
          </a:p>
          <a:p>
            <a:pPr marL="0" indent="0">
              <a:buNone/>
            </a:pPr>
            <a:endParaRPr lang="en-US" dirty="0">
              <a:latin typeface="Cambria Math" panose="02040503050406030204" pitchFamily="18"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57414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C6D60-4052-A984-D88D-1EAA50FFA7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58B91-31AD-11D7-4A57-D9DAADCAFCC2}"/>
              </a:ext>
            </a:extLst>
          </p:cNvPr>
          <p:cNvSpPr>
            <a:spLocks noGrp="1"/>
          </p:cNvSpPr>
          <p:nvPr>
            <p:ph idx="1"/>
          </p:nvPr>
        </p:nvSpPr>
        <p:spPr/>
        <p:txBody>
          <a:bodyPr>
            <a:normAutofit/>
          </a:bodyPr>
          <a:lstStyle/>
          <a:p>
            <a:pPr marL="0" marR="0" indent="0" algn="just" rtl="1">
              <a:lnSpc>
                <a:spcPct val="150000"/>
              </a:lnSpc>
              <a:spcBef>
                <a:spcPts val="600"/>
              </a:spcBef>
              <a:spcAft>
                <a:spcPts val="0"/>
              </a:spcAft>
              <a:buNone/>
            </a:pPr>
            <a:r>
              <a:rPr lang="fa-IR" sz="2400" dirty="0">
                <a:effectLst/>
                <a:latin typeface="Cambria Math" panose="02040503050406030204" pitchFamily="18" charset="0"/>
                <a:ea typeface="Calibri" panose="020F0502020204030204" pitchFamily="34" charset="0"/>
                <a:cs typeface="B Nazanin" panose="00000400000000000000" pitchFamily="2" charset="-78"/>
              </a:rPr>
              <a:t>این سیستم با استفاده از بردارهای دکارتی 6 یا 9 محوره ورودی و الگوریتم های مختلف جهت محاسبه شده را در یکی از قالب‌های زیر ارایه می‌شود:</a:t>
            </a:r>
            <a:endParaRPr lang="en-US" sz="2400" dirty="0">
              <a:effectLst/>
              <a:latin typeface="Cambria Math" panose="02040503050406030204" pitchFamily="18" charset="0"/>
              <a:ea typeface="Calibri" panose="020F0502020204030204" pitchFamily="34" charset="0"/>
              <a:cs typeface="B Nazanin" panose="00000400000000000000" pitchFamily="2" charset="-78"/>
            </a:endParaRPr>
          </a:p>
          <a:p>
            <a:pPr marL="342900" marR="0" lvl="0" indent="-342900" algn="just" rtl="1">
              <a:lnSpc>
                <a:spcPct val="150000"/>
              </a:lnSpc>
              <a:spcBef>
                <a:spcPts val="600"/>
              </a:spcBef>
              <a:spcAft>
                <a:spcPts val="0"/>
              </a:spcAft>
              <a:buFont typeface="Symbol" panose="05050102010706020507" pitchFamily="18" charset="2"/>
              <a:buChar char=""/>
            </a:pPr>
            <a:r>
              <a:rPr lang="fa-IR" sz="2400" dirty="0">
                <a:effectLst/>
                <a:latin typeface="Cambria Math" panose="02040503050406030204" pitchFamily="18" charset="0"/>
                <a:ea typeface="Calibri" panose="020F0502020204030204" pitchFamily="34" charset="0"/>
                <a:cs typeface="B Nazanin" panose="00000400000000000000" pitchFamily="2" charset="-78"/>
              </a:rPr>
              <a:t>زوایای اویلری </a:t>
            </a:r>
            <a:r>
              <a:rPr lang="en-US" sz="2400" dirty="0">
                <a:effectLst/>
                <a:latin typeface="Cambria Math" panose="02040503050406030204" pitchFamily="18" charset="0"/>
                <a:ea typeface="Calibri" panose="020F0502020204030204" pitchFamily="34" charset="0"/>
                <a:cs typeface="B Nazanin" panose="00000400000000000000" pitchFamily="2" charset="-78"/>
              </a:rPr>
              <a:t>(Euler Angles)</a:t>
            </a:r>
          </a:p>
          <a:p>
            <a:pPr marL="342900" marR="0" lvl="0" indent="-342900" algn="just" rtl="1">
              <a:lnSpc>
                <a:spcPct val="150000"/>
              </a:lnSpc>
              <a:spcBef>
                <a:spcPts val="0"/>
              </a:spcBef>
              <a:spcAft>
                <a:spcPts val="0"/>
              </a:spcAft>
              <a:buFont typeface="Symbol" panose="05050102010706020507" pitchFamily="18" charset="2"/>
              <a:buChar char=""/>
            </a:pPr>
            <a:r>
              <a:rPr lang="fa-IR" sz="2400" dirty="0">
                <a:effectLst/>
                <a:latin typeface="Cambria Math" panose="02040503050406030204" pitchFamily="18" charset="0"/>
                <a:ea typeface="Calibri" panose="020F0502020204030204" pitchFamily="34" charset="0"/>
                <a:cs typeface="B Nazanin" panose="00000400000000000000" pitchFamily="2" charset="-78"/>
              </a:rPr>
              <a:t>چهارگان </a:t>
            </a:r>
            <a:r>
              <a:rPr lang="en-US" sz="2400" dirty="0">
                <a:effectLst/>
                <a:latin typeface="Cambria Math" panose="02040503050406030204" pitchFamily="18" charset="0"/>
                <a:ea typeface="Calibri" panose="020F0502020204030204" pitchFamily="34" charset="0"/>
                <a:cs typeface="B Nazanin" panose="00000400000000000000" pitchFamily="2" charset="-78"/>
              </a:rPr>
              <a:t>(Quaternion)</a:t>
            </a:r>
          </a:p>
          <a:p>
            <a:pPr marL="342900" marR="0" lvl="0" indent="-342900" algn="just" rtl="1">
              <a:lnSpc>
                <a:spcPct val="150000"/>
              </a:lnSpc>
              <a:spcBef>
                <a:spcPts val="0"/>
              </a:spcBef>
              <a:spcAft>
                <a:spcPts val="0"/>
              </a:spcAft>
              <a:buFont typeface="Symbol" panose="05050102010706020507" pitchFamily="18" charset="2"/>
              <a:buChar char=""/>
            </a:pPr>
            <a:r>
              <a:rPr lang="fa-IR" sz="2400" dirty="0">
                <a:effectLst/>
                <a:latin typeface="Cambria Math" panose="02040503050406030204" pitchFamily="18" charset="0"/>
                <a:ea typeface="Calibri" panose="020F0502020204030204" pitchFamily="34" charset="0"/>
                <a:cs typeface="B Nazanin" panose="00000400000000000000" pitchFamily="2" charset="-78"/>
              </a:rPr>
              <a:t>ماتریس دورانی </a:t>
            </a:r>
            <a:r>
              <a:rPr lang="en-US" sz="2400" dirty="0">
                <a:effectLst/>
                <a:latin typeface="Cambria Math" panose="02040503050406030204" pitchFamily="18" charset="0"/>
                <a:ea typeface="Calibri" panose="020F0502020204030204" pitchFamily="34" charset="0"/>
                <a:cs typeface="B Nazanin" panose="00000400000000000000" pitchFamily="2" charset="-78"/>
              </a:rPr>
              <a:t>(Cosine Matrix)</a:t>
            </a:r>
          </a:p>
          <a:p>
            <a:pPr marL="342900" marR="0" lvl="0" indent="-342900" algn="just" rtl="1">
              <a:lnSpc>
                <a:spcPct val="150000"/>
              </a:lnSpc>
              <a:spcBef>
                <a:spcPts val="0"/>
              </a:spcBef>
              <a:spcAft>
                <a:spcPts val="0"/>
              </a:spcAft>
              <a:buFont typeface="Symbol" panose="05050102010706020507" pitchFamily="18" charset="2"/>
              <a:buChar char=""/>
            </a:pPr>
            <a:r>
              <a:rPr lang="fa-IR" sz="2400" dirty="0">
                <a:effectLst/>
                <a:latin typeface="Cambria Math" panose="02040503050406030204" pitchFamily="18" charset="0"/>
                <a:ea typeface="Calibri" panose="020F0502020204030204" pitchFamily="34" charset="0"/>
                <a:cs typeface="B Nazanin" panose="00000400000000000000" pitchFamily="2" charset="-78"/>
              </a:rPr>
              <a:t>دکارتی </a:t>
            </a:r>
            <a:r>
              <a:rPr lang="en-US" sz="2400" dirty="0">
                <a:effectLst/>
                <a:latin typeface="Cambria Math" panose="02040503050406030204" pitchFamily="18" charset="0"/>
                <a:ea typeface="Calibri" panose="020F0502020204030204" pitchFamily="34" charset="0"/>
                <a:cs typeface="B Nazanin" panose="00000400000000000000" pitchFamily="2" charset="-78"/>
              </a:rPr>
              <a:t>(Cartesian)</a:t>
            </a:r>
          </a:p>
          <a:p>
            <a:pPr marL="0" indent="0" algn="just" rtl="1">
              <a:lnSpc>
                <a:spcPct val="150000"/>
              </a:lnSpc>
              <a:spcBef>
                <a:spcPts val="0"/>
              </a:spcBef>
              <a:buNone/>
            </a:pPr>
            <a:r>
              <a:rPr lang="fa-IR" sz="1800" dirty="0">
                <a:effectLst/>
                <a:latin typeface="Cambria Math" panose="02040503050406030204" pitchFamily="18" charset="0"/>
                <a:ea typeface="Calibri" panose="020F0502020204030204" pitchFamily="34" charset="0"/>
                <a:cs typeface="B Nazanin" panose="00000400000000000000" pitchFamily="2" charset="-78"/>
              </a:rPr>
              <a:t>عموما زوایای اویلری یا چهارگان برای این امر استفاده می‌شوند. اما زوایای اویلری برای وجود مشکل «قفل گیمبال» </a:t>
            </a:r>
            <a:r>
              <a:rPr lang="en-US" sz="1800" dirty="0">
                <a:effectLst/>
                <a:latin typeface="Cambria Math" panose="02040503050406030204" pitchFamily="18" charset="0"/>
                <a:ea typeface="Calibri" panose="020F0502020204030204" pitchFamily="34" charset="0"/>
                <a:cs typeface="B Nazanin" panose="00000400000000000000" pitchFamily="2" charset="-78"/>
              </a:rPr>
              <a:t>(Gimbal Lock)</a:t>
            </a:r>
            <a:r>
              <a:rPr lang="fa-IR" sz="1800" dirty="0">
                <a:effectLst/>
                <a:latin typeface="Cambria Math" panose="02040503050406030204" pitchFamily="18" charset="0"/>
                <a:ea typeface="Calibri" panose="020F0502020204030204" pitchFamily="34" charset="0"/>
                <a:cs typeface="B Nazanin" panose="00000400000000000000" pitchFamily="2" charset="-78"/>
              </a:rPr>
              <a:t> کمتر مرسوم می‌باشند. به همین دلیل در تمامی قسمت‌های پروژه از چهارگان‌ها استفاده شده است.</a:t>
            </a:r>
            <a:endParaRPr lang="en-US" sz="1800" dirty="0">
              <a:effectLst/>
              <a:latin typeface="Cambria Math" panose="02040503050406030204" pitchFamily="18" charset="0"/>
              <a:ea typeface="Calibri" panose="020F0502020204030204" pitchFamily="34" charset="0"/>
              <a:cs typeface="B Nazanin" panose="00000400000000000000" pitchFamily="2" charset="-78"/>
            </a:endParaRPr>
          </a:p>
          <a:p>
            <a:pPr marL="342900" marR="0" lvl="0" indent="-342900" algn="just" rtl="1">
              <a:lnSpc>
                <a:spcPct val="150000"/>
              </a:lnSpc>
              <a:spcBef>
                <a:spcPts val="0"/>
              </a:spcBef>
              <a:spcAft>
                <a:spcPts val="0"/>
              </a:spcAft>
              <a:buFont typeface="Symbol" panose="05050102010706020507" pitchFamily="18" charset="2"/>
              <a:buChar char=""/>
            </a:pPr>
            <a:endParaRPr lang="en-US" sz="2400" dirty="0">
              <a:effectLst/>
              <a:latin typeface="Cambria Math" panose="02040503050406030204" pitchFamily="18" charset="0"/>
              <a:ea typeface="Calibri" panose="020F0502020204030204" pitchFamily="34" charset="0"/>
              <a:cs typeface="B Nazanin" panose="00000400000000000000" pitchFamily="2" charset="-78"/>
            </a:endParaRPr>
          </a:p>
          <a:p>
            <a:pPr marL="0" indent="0">
              <a:buNone/>
            </a:pPr>
            <a:endParaRPr lang="en-US" dirty="0">
              <a:latin typeface="Cambria Math" panose="02040503050406030204" pitchFamily="18" charset="0"/>
              <a:ea typeface="Calibri" panose="020F0502020204030204" pitchFamily="34" charset="0"/>
              <a:cs typeface="B Nazanin" panose="00000400000000000000" pitchFamily="2" charset="-78"/>
            </a:endParaRPr>
          </a:p>
        </p:txBody>
      </p:sp>
      <p:sp>
        <p:nvSpPr>
          <p:cNvPr id="6" name="Title 5">
            <a:extLst>
              <a:ext uri="{FF2B5EF4-FFF2-40B4-BE49-F238E27FC236}">
                <a16:creationId xmlns:a16="http://schemas.microsoft.com/office/drawing/2014/main" id="{320D0205-46FF-4941-C00F-6171DD2107BA}"/>
              </a:ext>
            </a:extLst>
          </p:cNvPr>
          <p:cNvSpPr>
            <a:spLocks noGrp="1"/>
          </p:cNvSpPr>
          <p:nvPr>
            <p:ph type="title"/>
          </p:nvPr>
        </p:nvSpPr>
        <p:spPr/>
        <p:txBody>
          <a:bodyPr/>
          <a:lstStyle/>
          <a:p>
            <a:pPr algn="r" rtl="1"/>
            <a:r>
              <a:rPr lang="fa-IR" sz="4400" b="1" dirty="0">
                <a:effectLst/>
                <a:latin typeface="Cambria Math" panose="02040503050406030204" pitchFamily="18" charset="0"/>
                <a:ea typeface="Times New Roman" panose="02020603050405020304" pitchFamily="18" charset="0"/>
                <a:cs typeface="B Nazanin" panose="00000400000000000000" pitchFamily="2" charset="-78"/>
              </a:rPr>
              <a:t>سیستم مرجع نگاشت و جهت‌یابی </a:t>
            </a:r>
            <a:r>
              <a:rPr lang="en-US" sz="4400" b="1" dirty="0">
                <a:effectLst/>
                <a:latin typeface="+mj-lt"/>
                <a:ea typeface="Times New Roman" panose="02020603050405020304" pitchFamily="18" charset="0"/>
                <a:cs typeface="B Nazanin" panose="00000400000000000000" pitchFamily="2" charset="-78"/>
              </a:rPr>
              <a:t>(AHRS)</a:t>
            </a:r>
            <a:endParaRPr lang="en-US" dirty="0"/>
          </a:p>
        </p:txBody>
      </p:sp>
    </p:spTree>
    <p:extLst>
      <p:ext uri="{BB962C8B-B14F-4D97-AF65-F5344CB8AC3E}">
        <p14:creationId xmlns:p14="http://schemas.microsoft.com/office/powerpoint/2010/main" val="65669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F0D9A-2951-13AF-887C-485EE68A19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A82C6-0BF9-02EB-63B7-3F731E86BD09}"/>
              </a:ext>
            </a:extLst>
          </p:cNvPr>
          <p:cNvSpPr>
            <a:spLocks noGrp="1"/>
          </p:cNvSpPr>
          <p:nvPr>
            <p:ph idx="1"/>
          </p:nvPr>
        </p:nvSpPr>
        <p:spPr/>
        <p:txBody>
          <a:bodyPr>
            <a:normAutofit/>
          </a:bodyPr>
          <a:lstStyle/>
          <a:p>
            <a:pPr marL="0" marR="0" indent="0" algn="just" rtl="1">
              <a:lnSpc>
                <a:spcPct val="150000"/>
              </a:lnSpc>
              <a:spcBef>
                <a:spcPts val="600"/>
              </a:spcBef>
              <a:spcAft>
                <a:spcPts val="0"/>
              </a:spcAft>
              <a:buNone/>
            </a:pPr>
            <a:r>
              <a:rPr lang="fa-IR" sz="2400" dirty="0">
                <a:effectLst/>
                <a:latin typeface="Cambria Math" panose="02040503050406030204" pitchFamily="18" charset="0"/>
                <a:ea typeface="Calibri" panose="020F0502020204030204" pitchFamily="34" charset="0"/>
                <a:cs typeface="B Nazanin" panose="00000400000000000000" pitchFamily="2" charset="-78"/>
              </a:rPr>
              <a:t>در این زمینه الگوریتم‌های متفاوتی و متعددی وجود دارند، در این پروژه چهار الگوریتم مورد بررسی قرار گرفته است که در ذیل ذکر شده‌اند:</a:t>
            </a:r>
            <a:endParaRPr lang="en-US" sz="2400" dirty="0">
              <a:effectLst/>
              <a:latin typeface="Cambria Math" panose="02040503050406030204" pitchFamily="18" charset="0"/>
              <a:ea typeface="Calibri" panose="020F0502020204030204" pitchFamily="34" charset="0"/>
              <a:cs typeface="B Nazanin" panose="00000400000000000000" pitchFamily="2" charset="-78"/>
            </a:endParaRPr>
          </a:p>
          <a:p>
            <a:pPr marL="342900" marR="0" lvl="0" indent="-342900" algn="just" rtl="0">
              <a:lnSpc>
                <a:spcPct val="150000"/>
              </a:lnSpc>
              <a:spcBef>
                <a:spcPts val="600"/>
              </a:spcBef>
              <a:spcAft>
                <a:spcPts val="0"/>
              </a:spcAft>
              <a:buFont typeface="Symbol" panose="05050102010706020507" pitchFamily="18" charset="2"/>
              <a:buChar char=""/>
            </a:pPr>
            <a:r>
              <a:rPr lang="en-US" sz="2400" b="1" dirty="0">
                <a:effectLst/>
                <a:latin typeface="+mj-lt"/>
                <a:ea typeface="Calibri" panose="020F0502020204030204" pitchFamily="34" charset="0"/>
                <a:cs typeface="B Nazanin" panose="00000400000000000000" pitchFamily="2" charset="-78"/>
              </a:rPr>
              <a:t>Madgwick</a:t>
            </a:r>
            <a:r>
              <a:rPr lang="en-US" sz="2400" dirty="0">
                <a:effectLst/>
                <a:latin typeface="+mj-lt"/>
                <a:ea typeface="Calibri" panose="020F0502020204030204" pitchFamily="34" charset="0"/>
                <a:cs typeface="B Nazanin" panose="00000400000000000000" pitchFamily="2" charset="-78"/>
              </a:rPr>
              <a:t>: Gradient Descent Algorithm</a:t>
            </a:r>
          </a:p>
          <a:p>
            <a:pPr marL="342900" marR="0" lvl="0" indent="-342900" algn="just" rtl="0">
              <a:lnSpc>
                <a:spcPct val="150000"/>
              </a:lnSpc>
              <a:spcBef>
                <a:spcPts val="600"/>
              </a:spcBef>
              <a:spcAft>
                <a:spcPts val="0"/>
              </a:spcAft>
              <a:buFont typeface="Symbol" panose="05050102010706020507" pitchFamily="18" charset="2"/>
              <a:buChar char=""/>
            </a:pPr>
            <a:r>
              <a:rPr lang="en-US" sz="2400" b="1" dirty="0">
                <a:effectLst/>
                <a:latin typeface="+mj-lt"/>
                <a:ea typeface="Calibri" panose="020F0502020204030204" pitchFamily="34" charset="0"/>
                <a:cs typeface="B Nazanin" panose="00000400000000000000" pitchFamily="2" charset="-78"/>
              </a:rPr>
              <a:t>Mahoney</a:t>
            </a:r>
            <a:r>
              <a:rPr lang="fa-IR" sz="2400" dirty="0">
                <a:effectLst/>
                <a:latin typeface="+mj-lt"/>
                <a:ea typeface="Calibri" panose="020F0502020204030204" pitchFamily="34" charset="0"/>
                <a:cs typeface="B Nazanin" panose="00000400000000000000" pitchFamily="2" charset="-78"/>
              </a:rPr>
              <a:t>:</a:t>
            </a:r>
            <a:r>
              <a:rPr lang="en-US" sz="2400" dirty="0">
                <a:effectLst/>
                <a:latin typeface="+mj-lt"/>
                <a:ea typeface="Calibri" panose="020F0502020204030204" pitchFamily="34" charset="0"/>
                <a:cs typeface="B Nazanin" panose="00000400000000000000" pitchFamily="2" charset="-78"/>
              </a:rPr>
              <a:t> PI controller with earth acceleration reference + Dead Reckoning</a:t>
            </a:r>
          </a:p>
          <a:p>
            <a:pPr marL="342900" marR="0" lvl="0" indent="-342900" algn="just" rtl="0">
              <a:lnSpc>
                <a:spcPct val="150000"/>
              </a:lnSpc>
              <a:spcBef>
                <a:spcPts val="600"/>
              </a:spcBef>
              <a:spcAft>
                <a:spcPts val="0"/>
              </a:spcAft>
              <a:buFont typeface="Symbol" panose="05050102010706020507" pitchFamily="18" charset="2"/>
              <a:buChar char=""/>
            </a:pPr>
            <a:r>
              <a:rPr lang="en-US" sz="2400" b="1" dirty="0">
                <a:effectLst/>
                <a:latin typeface="+mj-lt"/>
                <a:ea typeface="Calibri" panose="020F0502020204030204" pitchFamily="34" charset="0"/>
                <a:cs typeface="B Nazanin" panose="00000400000000000000" pitchFamily="2" charset="-78"/>
              </a:rPr>
              <a:t>Extended Kalman Filter (EKF)</a:t>
            </a:r>
          </a:p>
          <a:p>
            <a:pPr marL="342900" marR="0" lvl="0" indent="-342900" algn="just" rtl="0">
              <a:lnSpc>
                <a:spcPct val="150000"/>
              </a:lnSpc>
              <a:spcBef>
                <a:spcPts val="600"/>
              </a:spcBef>
              <a:spcAft>
                <a:spcPts val="0"/>
              </a:spcAft>
              <a:buFont typeface="Symbol" panose="05050102010706020507" pitchFamily="18" charset="2"/>
              <a:buChar char=""/>
            </a:pPr>
            <a:r>
              <a:rPr lang="en-US" sz="2400" b="1" dirty="0">
                <a:effectLst/>
                <a:latin typeface="+mj-lt"/>
                <a:ea typeface="Calibri" panose="020F0502020204030204" pitchFamily="34" charset="0"/>
                <a:cs typeface="B Nazanin" panose="00000400000000000000" pitchFamily="2" charset="-78"/>
              </a:rPr>
              <a:t>Madgwick with Complementary Filter</a:t>
            </a:r>
            <a:r>
              <a:rPr lang="en-US" sz="2400" dirty="0">
                <a:effectLst/>
                <a:latin typeface="+mj-lt"/>
                <a:ea typeface="Calibri" panose="020F0502020204030204" pitchFamily="34" charset="0"/>
                <a:cs typeface="B Nazanin" panose="00000400000000000000" pitchFamily="2" charset="-78"/>
              </a:rPr>
              <a:t>: renewed algorithm for faster convergence and self-adaptive parameters</a:t>
            </a:r>
          </a:p>
        </p:txBody>
      </p:sp>
      <p:sp>
        <p:nvSpPr>
          <p:cNvPr id="6" name="Title 5">
            <a:extLst>
              <a:ext uri="{FF2B5EF4-FFF2-40B4-BE49-F238E27FC236}">
                <a16:creationId xmlns:a16="http://schemas.microsoft.com/office/drawing/2014/main" id="{D26DE8F6-887D-AA3E-FFA5-04B94C8E180B}"/>
              </a:ext>
            </a:extLst>
          </p:cNvPr>
          <p:cNvSpPr>
            <a:spLocks noGrp="1"/>
          </p:cNvSpPr>
          <p:nvPr>
            <p:ph type="title"/>
          </p:nvPr>
        </p:nvSpPr>
        <p:spPr/>
        <p:txBody>
          <a:bodyPr/>
          <a:lstStyle/>
          <a:p>
            <a:pPr algn="r" rtl="1"/>
            <a:r>
              <a:rPr lang="fa-IR" sz="4400" b="1" dirty="0">
                <a:effectLst/>
                <a:latin typeface="Cambria Math" panose="02040503050406030204" pitchFamily="18" charset="0"/>
                <a:ea typeface="Times New Roman" panose="02020603050405020304" pitchFamily="18" charset="0"/>
                <a:cs typeface="B Nazanin" panose="00000400000000000000" pitchFamily="2" charset="-78"/>
              </a:rPr>
              <a:t>سیستم مرجع نگاشت و جهت‌یابی </a:t>
            </a:r>
            <a:r>
              <a:rPr lang="en-US" sz="4400" b="1" dirty="0">
                <a:effectLst/>
                <a:latin typeface="+mj-lt"/>
                <a:ea typeface="Times New Roman" panose="02020603050405020304" pitchFamily="18" charset="0"/>
                <a:cs typeface="B Nazanin" panose="00000400000000000000" pitchFamily="2" charset="-78"/>
              </a:rPr>
              <a:t>(AHRS)</a:t>
            </a:r>
            <a:endParaRPr lang="en-US" dirty="0"/>
          </a:p>
        </p:txBody>
      </p:sp>
    </p:spTree>
    <p:extLst>
      <p:ext uri="{BB962C8B-B14F-4D97-AF65-F5344CB8AC3E}">
        <p14:creationId xmlns:p14="http://schemas.microsoft.com/office/powerpoint/2010/main" val="352751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54FF3-D5A0-6AD6-1FB4-A983B2896D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19DB3-F10C-F3E8-B8FF-1B528D3FCBBF}"/>
              </a:ext>
            </a:extLst>
          </p:cNvPr>
          <p:cNvSpPr>
            <a:spLocks noGrp="1"/>
          </p:cNvSpPr>
          <p:nvPr>
            <p:ph idx="1"/>
          </p:nvPr>
        </p:nvSpPr>
        <p:spPr/>
        <p:txBody>
          <a:bodyPr>
            <a:normAutofit/>
          </a:bodyPr>
          <a:lstStyle/>
          <a:p>
            <a:pPr marL="0" marR="0" indent="0" algn="just" rtl="1">
              <a:lnSpc>
                <a:spcPct val="150000"/>
              </a:lnSpc>
              <a:spcBef>
                <a:spcPts val="600"/>
              </a:spcBef>
              <a:spcAft>
                <a:spcPts val="0"/>
              </a:spcAft>
              <a:buNone/>
            </a:pPr>
            <a:r>
              <a:rPr lang="fa-IR" sz="2400" dirty="0">
                <a:latin typeface="Cambria Math" panose="02040503050406030204" pitchFamily="18" charset="0"/>
                <a:ea typeface="Calibri" panose="020F0502020204030204" pitchFamily="34" charset="0"/>
                <a:cs typeface="B Nazanin" panose="00000400000000000000" pitchFamily="2" charset="-78"/>
              </a:rPr>
              <a:t>یکی از روش‌های کاهش خطا برای سیستم‌های مکان‌یابی می‌باشد. در این الگوریتم با توجه به ورودی‌های سیستم و تشخیص یا اطلاع از نوع حرکت در صورت وجود لحضاتی در حرکت که عابر ثابت و بدون سرعت باشد، پتانسیل یا احتمال برای زمان حال محاسبه می‌شود و با توجه به این احتمال در صورت تشخیص بدون سرعت بودن یک بازه، سرعت به‌روزرسانی می‌شود و در مدت بی‌حرکتی ورودی‌های سیستم در وضعیت سیستم تغییری ایجاد نمی‌کنند تا نوع حرکت شتاب‌دار دوباره تشخیص داده شود.</a:t>
            </a:r>
            <a:endParaRPr lang="en-US" sz="2400" dirty="0">
              <a:latin typeface="Cambria Math" panose="02040503050406030204" pitchFamily="18" charset="0"/>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0"/>
              </a:spcAft>
              <a:buNone/>
            </a:pPr>
            <a:r>
              <a:rPr lang="fa-IR" sz="2400" dirty="0">
                <a:latin typeface="Cambria Math" panose="02040503050406030204" pitchFamily="18" charset="0"/>
                <a:ea typeface="Calibri" panose="020F0502020204030204" pitchFamily="34" charset="0"/>
                <a:cs typeface="B Nazanin" panose="00000400000000000000" pitchFamily="2" charset="-78"/>
              </a:rPr>
              <a:t>عموما به انواع روش‌هایی که در شرایط خاصی از ورودی یا خروجی، قسمت یا کل داده‌های ورودی را نادیده بگیرد، کنترل ورودی</a:t>
            </a:r>
            <a:r>
              <a:rPr lang="en-US" sz="2400" dirty="0">
                <a:latin typeface="Cambria Math" panose="02040503050406030204" pitchFamily="18" charset="0"/>
                <a:ea typeface="Calibri" panose="020F0502020204030204" pitchFamily="34" charset="0"/>
                <a:cs typeface="B Nazanin" panose="00000400000000000000" pitchFamily="2" charset="-78"/>
              </a:rPr>
              <a:t>(Input Gaiting) </a:t>
            </a:r>
            <a:r>
              <a:rPr lang="fa-IR" sz="2400" dirty="0">
                <a:latin typeface="Cambria Math" panose="02040503050406030204" pitchFamily="18" charset="0"/>
                <a:ea typeface="Calibri" panose="020F0502020204030204" pitchFamily="34" charset="0"/>
                <a:cs typeface="B Nazanin" panose="00000400000000000000" pitchFamily="2" charset="-78"/>
              </a:rPr>
              <a:t>گفته می‌شود که </a:t>
            </a:r>
            <a:r>
              <a:rPr lang="en-US" sz="2400" dirty="0">
                <a:latin typeface="Cambria Math" panose="02040503050406030204" pitchFamily="18" charset="0"/>
                <a:ea typeface="Calibri" panose="020F0502020204030204" pitchFamily="34" charset="0"/>
                <a:cs typeface="B Nazanin" panose="00000400000000000000" pitchFamily="2" charset="-78"/>
              </a:rPr>
              <a:t>ZUPT</a:t>
            </a:r>
            <a:r>
              <a:rPr lang="fa-IR" sz="2400" dirty="0">
                <a:latin typeface="Cambria Math" panose="02040503050406030204" pitchFamily="18" charset="0"/>
                <a:ea typeface="Calibri" panose="020F0502020204030204" pitchFamily="34" charset="0"/>
                <a:cs typeface="B Nazanin" panose="00000400000000000000" pitchFamily="2" charset="-78"/>
              </a:rPr>
              <a:t> یکی از این روش‌ها است.</a:t>
            </a:r>
            <a:endParaRPr lang="en-US" sz="2400" dirty="0">
              <a:latin typeface="Cambria Math" panose="02040503050406030204" pitchFamily="18" charset="0"/>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0"/>
              </a:spcAft>
              <a:buNone/>
            </a:pPr>
            <a:endParaRPr lang="en-US" sz="2400" dirty="0">
              <a:effectLst/>
              <a:latin typeface="Cambria Math" panose="02040503050406030204" pitchFamily="18" charset="0"/>
              <a:ea typeface="Calibri" panose="020F0502020204030204" pitchFamily="34" charset="0"/>
              <a:cs typeface="B Nazanin" panose="00000400000000000000" pitchFamily="2" charset="-78"/>
            </a:endParaRPr>
          </a:p>
        </p:txBody>
      </p:sp>
      <p:sp>
        <p:nvSpPr>
          <p:cNvPr id="6" name="Title 5">
            <a:extLst>
              <a:ext uri="{FF2B5EF4-FFF2-40B4-BE49-F238E27FC236}">
                <a16:creationId xmlns:a16="http://schemas.microsoft.com/office/drawing/2014/main" id="{D7156102-B954-B673-B5B5-31CFF70F614A}"/>
              </a:ext>
            </a:extLst>
          </p:cNvPr>
          <p:cNvSpPr>
            <a:spLocks noGrp="1"/>
          </p:cNvSpPr>
          <p:nvPr>
            <p:ph type="title"/>
          </p:nvPr>
        </p:nvSpPr>
        <p:spPr/>
        <p:txBody>
          <a:bodyPr/>
          <a:lstStyle/>
          <a:p>
            <a:pPr algn="r" rtl="1"/>
            <a:r>
              <a:rPr lang="fa-IR" b="1" dirty="0">
                <a:latin typeface="Cambria Math" panose="02040503050406030204" pitchFamily="18" charset="0"/>
                <a:cs typeface="B Nazanin" panose="00000400000000000000" pitchFamily="2" charset="-78"/>
              </a:rPr>
              <a:t>به‌روز رسانی سرعت صفر </a:t>
            </a:r>
            <a:r>
              <a:rPr lang="en-US" sz="4400" b="1" dirty="0">
                <a:effectLst/>
                <a:latin typeface="+mj-lt"/>
                <a:ea typeface="Times New Roman" panose="02020603050405020304" pitchFamily="18" charset="0"/>
                <a:cs typeface="B Nazanin" panose="00000400000000000000" pitchFamily="2" charset="-78"/>
              </a:rPr>
              <a:t>(ZUPT)</a:t>
            </a:r>
            <a:endParaRPr lang="en-US" dirty="0"/>
          </a:p>
        </p:txBody>
      </p:sp>
    </p:spTree>
    <p:extLst>
      <p:ext uri="{BB962C8B-B14F-4D97-AF65-F5344CB8AC3E}">
        <p14:creationId xmlns:p14="http://schemas.microsoft.com/office/powerpoint/2010/main" val="126258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46933-A416-D7DA-9659-9FD5D753AF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F8144-32FA-773D-8892-538BBC06300F}"/>
              </a:ext>
            </a:extLst>
          </p:cNvPr>
          <p:cNvSpPr>
            <a:spLocks noGrp="1"/>
          </p:cNvSpPr>
          <p:nvPr>
            <p:ph idx="1"/>
          </p:nvPr>
        </p:nvSpPr>
        <p:spPr/>
        <p:txBody>
          <a:bodyPr>
            <a:normAutofit fontScale="62500" lnSpcReduction="20000"/>
          </a:bodyPr>
          <a:lstStyle/>
          <a:p>
            <a:pPr marL="0" marR="0" indent="0" algn="just" rtl="1">
              <a:lnSpc>
                <a:spcPct val="150000"/>
              </a:lnSpc>
              <a:spcBef>
                <a:spcPts val="600"/>
              </a:spcBef>
              <a:spcAft>
                <a:spcPts val="0"/>
              </a:spcAft>
              <a:buNone/>
            </a:pPr>
            <a:r>
              <a:rPr lang="fa-IR" sz="3200" dirty="0">
                <a:latin typeface="Cambria Math" panose="02040503050406030204" pitchFamily="18" charset="0"/>
                <a:ea typeface="Calibri" panose="020F0502020204030204" pitchFamily="34" charset="0"/>
                <a:cs typeface="B Nazanin" panose="00000400000000000000" pitchFamily="2" charset="-78"/>
              </a:rPr>
              <a:t>در زمینه </a:t>
            </a:r>
            <a:r>
              <a:rPr lang="en-US" sz="3200" dirty="0">
                <a:latin typeface="Cambria Math" panose="02040503050406030204" pitchFamily="18" charset="0"/>
                <a:ea typeface="Calibri" panose="020F0502020204030204" pitchFamily="34" charset="0"/>
                <a:cs typeface="B Nazanin" panose="00000400000000000000" pitchFamily="2" charset="-78"/>
              </a:rPr>
              <a:t>PDR</a:t>
            </a:r>
            <a:r>
              <a:rPr lang="fa-IR" sz="3200" dirty="0">
                <a:latin typeface="Cambria Math" panose="02040503050406030204" pitchFamily="18" charset="0"/>
                <a:ea typeface="Calibri" panose="020F0502020204030204" pitchFamily="34" charset="0"/>
                <a:cs typeface="B Nazanin" panose="00000400000000000000" pitchFamily="2" charset="-78"/>
              </a:rPr>
              <a:t> چندین الگوریتم و مدل شبکه عصبی پیشنهاد یا پیاده‌سازی شده است:</a:t>
            </a:r>
            <a:endParaRPr lang="en-US" sz="3200" dirty="0">
              <a:latin typeface="Cambria Math" panose="02040503050406030204" pitchFamily="18" charset="0"/>
              <a:ea typeface="Calibri" panose="020F0502020204030204" pitchFamily="34" charset="0"/>
              <a:cs typeface="B Nazanin" panose="00000400000000000000" pitchFamily="2" charset="-78"/>
            </a:endParaRPr>
          </a:p>
          <a:p>
            <a:pPr marL="342900" marR="0" lvl="0" indent="-342900" algn="just" rtl="0">
              <a:lnSpc>
                <a:spcPct val="150000"/>
              </a:lnSpc>
              <a:spcBef>
                <a:spcPts val="600"/>
              </a:spcBef>
              <a:spcAft>
                <a:spcPts val="0"/>
              </a:spcAft>
              <a:buFont typeface="Symbol" panose="05050102010706020507" pitchFamily="18" charset="2"/>
              <a:buChar char=""/>
            </a:pPr>
            <a:r>
              <a:rPr lang="en-US" sz="2400" b="1" dirty="0">
                <a:latin typeface="Cambria Math" panose="02040503050406030204" pitchFamily="18" charset="0"/>
                <a:ea typeface="Calibri" panose="020F0502020204030204" pitchFamily="34" charset="0"/>
                <a:cs typeface="B Nazanin" panose="00000400000000000000" pitchFamily="2" charset="-78"/>
              </a:rPr>
              <a:t>Supervised regression</a:t>
            </a:r>
            <a:r>
              <a:rPr lang="en-US" sz="2400" dirty="0">
                <a:latin typeface="Cambria Math" panose="02040503050406030204" pitchFamily="18" charset="0"/>
                <a:ea typeface="Calibri" panose="020F0502020204030204" pitchFamily="34" charset="0"/>
                <a:cs typeface="B Nazanin" panose="00000400000000000000" pitchFamily="2" charset="-78"/>
              </a:rPr>
              <a:t> (Deng et al., 2020)</a:t>
            </a:r>
          </a:p>
          <a:p>
            <a:pPr marL="742950" marR="0" lvl="1" indent="-285750" algn="just" rtl="0">
              <a:lnSpc>
                <a:spcPct val="150000"/>
              </a:lnSpc>
              <a:spcBef>
                <a:spcPts val="600"/>
              </a:spcBef>
              <a:spcAft>
                <a:spcPts val="0"/>
              </a:spcAft>
              <a:buFont typeface="Courier New" panose="02070309020205020404" pitchFamily="49" charset="0"/>
              <a:buChar char="o"/>
            </a:pPr>
            <a:r>
              <a:rPr lang="en-US" dirty="0">
                <a:latin typeface="Cambria Math" panose="02040503050406030204" pitchFamily="18" charset="0"/>
                <a:ea typeface="Calibri" panose="020F0502020204030204" pitchFamily="34" charset="0"/>
                <a:cs typeface="B Nazanin" panose="00000400000000000000" pitchFamily="2" charset="-78"/>
              </a:rPr>
              <a:t>random forest regressor (</a:t>
            </a:r>
            <a:r>
              <a:rPr lang="en-US" b="1" dirty="0">
                <a:latin typeface="Cambria Math" panose="02040503050406030204" pitchFamily="18" charset="0"/>
                <a:ea typeface="Calibri" panose="020F0502020204030204" pitchFamily="34" charset="0"/>
                <a:cs typeface="B Nazanin" panose="00000400000000000000" pitchFamily="2" charset="-78"/>
              </a:rPr>
              <a:t>RFR</a:t>
            </a:r>
            <a:r>
              <a:rPr lang="en-US" dirty="0">
                <a:latin typeface="Cambria Math" panose="02040503050406030204" pitchFamily="18" charset="0"/>
                <a:ea typeface="Calibri" panose="020F0502020204030204" pitchFamily="34" charset="0"/>
                <a:cs typeface="B Nazanin" panose="00000400000000000000" pitchFamily="2" charset="-78"/>
              </a:rPr>
              <a:t>)</a:t>
            </a:r>
          </a:p>
          <a:p>
            <a:pPr marL="742950" marR="0" lvl="1" indent="-285750" algn="just" rtl="0">
              <a:lnSpc>
                <a:spcPct val="150000"/>
              </a:lnSpc>
              <a:spcBef>
                <a:spcPts val="600"/>
              </a:spcBef>
              <a:spcAft>
                <a:spcPts val="0"/>
              </a:spcAft>
              <a:buFont typeface="Courier New" panose="02070309020205020404" pitchFamily="49" charset="0"/>
              <a:buChar char="o"/>
            </a:pPr>
            <a:r>
              <a:rPr lang="en-US" dirty="0">
                <a:latin typeface="Cambria Math" panose="02040503050406030204" pitchFamily="18" charset="0"/>
                <a:ea typeface="Calibri" panose="020F0502020204030204" pitchFamily="34" charset="0"/>
                <a:cs typeface="B Nazanin" panose="00000400000000000000" pitchFamily="2" charset="-78"/>
              </a:rPr>
              <a:t>k-nearest neighbor regressor (</a:t>
            </a:r>
            <a:r>
              <a:rPr lang="en-US" b="1" dirty="0">
                <a:latin typeface="Cambria Math" panose="02040503050406030204" pitchFamily="18" charset="0"/>
                <a:ea typeface="Calibri" panose="020F0502020204030204" pitchFamily="34" charset="0"/>
                <a:cs typeface="B Nazanin" panose="00000400000000000000" pitchFamily="2" charset="-78"/>
              </a:rPr>
              <a:t>KNNR</a:t>
            </a:r>
            <a:r>
              <a:rPr lang="en-US" dirty="0">
                <a:latin typeface="Cambria Math" panose="02040503050406030204" pitchFamily="18" charset="0"/>
                <a:ea typeface="Calibri" panose="020F0502020204030204" pitchFamily="34" charset="0"/>
                <a:cs typeface="B Nazanin" panose="00000400000000000000" pitchFamily="2" charset="-78"/>
              </a:rPr>
              <a:t>)</a:t>
            </a:r>
          </a:p>
          <a:p>
            <a:pPr marL="742950" marR="0" lvl="1" indent="-285750" algn="just" rtl="0">
              <a:lnSpc>
                <a:spcPct val="150000"/>
              </a:lnSpc>
              <a:spcBef>
                <a:spcPts val="600"/>
              </a:spcBef>
              <a:spcAft>
                <a:spcPts val="0"/>
              </a:spcAft>
              <a:buFont typeface="Courier New" panose="02070309020205020404" pitchFamily="49" charset="0"/>
              <a:buChar char="o"/>
            </a:pPr>
            <a:r>
              <a:rPr lang="en-US" dirty="0">
                <a:latin typeface="Cambria Math" panose="02040503050406030204" pitchFamily="18" charset="0"/>
                <a:ea typeface="Calibri" panose="020F0502020204030204" pitchFamily="34" charset="0"/>
                <a:cs typeface="B Nazanin" panose="00000400000000000000" pitchFamily="2" charset="-78"/>
              </a:rPr>
              <a:t>support vector regressor (</a:t>
            </a:r>
            <a:r>
              <a:rPr lang="en-US" b="1" dirty="0">
                <a:latin typeface="Cambria Math" panose="02040503050406030204" pitchFamily="18" charset="0"/>
                <a:ea typeface="Calibri" panose="020F0502020204030204" pitchFamily="34" charset="0"/>
                <a:cs typeface="B Nazanin" panose="00000400000000000000" pitchFamily="2" charset="-78"/>
              </a:rPr>
              <a:t>SVR</a:t>
            </a:r>
            <a:r>
              <a:rPr lang="en-US" dirty="0">
                <a:latin typeface="Cambria Math" panose="02040503050406030204" pitchFamily="18" charset="0"/>
                <a:ea typeface="Calibri" panose="020F0502020204030204" pitchFamily="34" charset="0"/>
                <a:cs typeface="B Nazanin" panose="00000400000000000000" pitchFamily="2" charset="-78"/>
              </a:rPr>
              <a:t>)</a:t>
            </a:r>
          </a:p>
          <a:p>
            <a:pPr marL="342900" marR="0" lvl="0" indent="-342900" algn="just" rtl="0">
              <a:lnSpc>
                <a:spcPct val="150000"/>
              </a:lnSpc>
              <a:spcBef>
                <a:spcPts val="600"/>
              </a:spcBef>
              <a:spcAft>
                <a:spcPts val="0"/>
              </a:spcAft>
              <a:buFont typeface="Symbol" panose="05050102010706020507" pitchFamily="18" charset="2"/>
              <a:buChar char=""/>
            </a:pPr>
            <a:r>
              <a:rPr lang="en-US" sz="2400" b="1" dirty="0">
                <a:latin typeface="Cambria Math" panose="02040503050406030204" pitchFamily="18" charset="0"/>
                <a:ea typeface="Calibri" panose="020F0502020204030204" pitchFamily="34" charset="0"/>
                <a:cs typeface="B Nazanin" panose="00000400000000000000" pitchFamily="2" charset="-78"/>
              </a:rPr>
              <a:t>ZUPT detector </a:t>
            </a:r>
            <a:r>
              <a:rPr lang="en-US" sz="2400" dirty="0">
                <a:latin typeface="Cambria Math" panose="02040503050406030204" pitchFamily="18" charset="0"/>
                <a:ea typeface="Calibri" panose="020F0502020204030204" pitchFamily="34" charset="0"/>
                <a:cs typeface="B Nazanin" panose="00000400000000000000" pitchFamily="2" charset="-78"/>
              </a:rPr>
              <a:t>(Kone et al., 2020)</a:t>
            </a:r>
          </a:p>
          <a:p>
            <a:pPr marL="742950" marR="0" lvl="1" indent="-285750" algn="just" rtl="0">
              <a:lnSpc>
                <a:spcPct val="150000"/>
              </a:lnSpc>
              <a:spcBef>
                <a:spcPts val="600"/>
              </a:spcBef>
              <a:spcAft>
                <a:spcPts val="0"/>
              </a:spcAft>
              <a:buFont typeface="Courier New" panose="02070309020205020404" pitchFamily="49" charset="0"/>
              <a:buChar char="o"/>
            </a:pPr>
            <a:r>
              <a:rPr lang="en-US" dirty="0">
                <a:latin typeface="Cambria Math" panose="02040503050406030204" pitchFamily="18" charset="0"/>
                <a:ea typeface="Calibri" panose="020F0502020204030204" pitchFamily="34" charset="0"/>
                <a:cs typeface="B Nazanin" panose="00000400000000000000" pitchFamily="2" charset="-78"/>
              </a:rPr>
              <a:t>histogram-based gradient boosting (</a:t>
            </a:r>
            <a:r>
              <a:rPr lang="en-US" b="1" dirty="0">
                <a:latin typeface="Cambria Math" panose="02040503050406030204" pitchFamily="18" charset="0"/>
                <a:ea typeface="Calibri" panose="020F0502020204030204" pitchFamily="34" charset="0"/>
                <a:cs typeface="B Nazanin" panose="00000400000000000000" pitchFamily="2" charset="-78"/>
              </a:rPr>
              <a:t>HGB</a:t>
            </a:r>
            <a:r>
              <a:rPr lang="en-US" dirty="0">
                <a:latin typeface="Cambria Math" panose="02040503050406030204" pitchFamily="18" charset="0"/>
                <a:ea typeface="Calibri" panose="020F0502020204030204" pitchFamily="34" charset="0"/>
                <a:cs typeface="B Nazanin" panose="00000400000000000000" pitchFamily="2" charset="-78"/>
              </a:rPr>
              <a:t>)</a:t>
            </a:r>
          </a:p>
          <a:p>
            <a:pPr marL="742950" marR="0" lvl="1" indent="-285750" algn="just" rtl="0">
              <a:lnSpc>
                <a:spcPct val="150000"/>
              </a:lnSpc>
              <a:spcBef>
                <a:spcPts val="600"/>
              </a:spcBef>
              <a:spcAft>
                <a:spcPts val="0"/>
              </a:spcAft>
              <a:buFont typeface="Courier New" panose="02070309020205020404" pitchFamily="49" charset="0"/>
              <a:buChar char="o"/>
            </a:pPr>
            <a:r>
              <a:rPr lang="en-US" dirty="0">
                <a:latin typeface="Cambria Math" panose="02040503050406030204" pitchFamily="18" charset="0"/>
                <a:ea typeface="Calibri" panose="020F0502020204030204" pitchFamily="34" charset="0"/>
                <a:cs typeface="B Nazanin" panose="00000400000000000000" pitchFamily="2" charset="-78"/>
              </a:rPr>
              <a:t>random forest (</a:t>
            </a:r>
            <a:r>
              <a:rPr lang="en-US" b="1" dirty="0">
                <a:latin typeface="Cambria Math" panose="02040503050406030204" pitchFamily="18" charset="0"/>
                <a:ea typeface="Calibri" panose="020F0502020204030204" pitchFamily="34" charset="0"/>
                <a:cs typeface="B Nazanin" panose="00000400000000000000" pitchFamily="2" charset="-78"/>
              </a:rPr>
              <a:t>RF</a:t>
            </a:r>
            <a:r>
              <a:rPr lang="en-US" dirty="0">
                <a:latin typeface="Cambria Math" panose="02040503050406030204" pitchFamily="18" charset="0"/>
                <a:ea typeface="Calibri" panose="020F0502020204030204" pitchFamily="34" charset="0"/>
                <a:cs typeface="B Nazanin" panose="00000400000000000000" pitchFamily="2" charset="-78"/>
              </a:rPr>
              <a:t>)</a:t>
            </a:r>
          </a:p>
          <a:p>
            <a:pPr marL="342900" marR="0" lvl="0" indent="-342900" algn="just" rtl="0">
              <a:lnSpc>
                <a:spcPct val="150000"/>
              </a:lnSpc>
              <a:spcBef>
                <a:spcPts val="600"/>
              </a:spcBef>
              <a:spcAft>
                <a:spcPts val="0"/>
              </a:spcAft>
              <a:buFont typeface="Symbol" panose="05050102010706020507" pitchFamily="18" charset="2"/>
              <a:buChar char=""/>
            </a:pPr>
            <a:r>
              <a:rPr lang="en-US" sz="2400" b="1" dirty="0">
                <a:latin typeface="Cambria Math" panose="02040503050406030204" pitchFamily="18" charset="0"/>
                <a:ea typeface="Calibri" panose="020F0502020204030204" pitchFamily="34" charset="0"/>
                <a:cs typeface="B Nazanin" panose="00000400000000000000" pitchFamily="2" charset="-78"/>
              </a:rPr>
              <a:t>Supervised Odometry </a:t>
            </a:r>
            <a:r>
              <a:rPr lang="en-US" sz="2400" dirty="0">
                <a:latin typeface="Cambria Math" panose="02040503050406030204" pitchFamily="18" charset="0"/>
                <a:ea typeface="Calibri" panose="020F0502020204030204" pitchFamily="34" charset="0"/>
                <a:cs typeface="B Nazanin" panose="00000400000000000000" pitchFamily="2" charset="-78"/>
              </a:rPr>
              <a:t>(Silva do Monte Lima, 2019)</a:t>
            </a:r>
          </a:p>
          <a:p>
            <a:pPr marL="742950" marR="0" lvl="1" indent="-285750" algn="just" rtl="0">
              <a:lnSpc>
                <a:spcPct val="150000"/>
              </a:lnSpc>
              <a:spcBef>
                <a:spcPts val="600"/>
              </a:spcBef>
              <a:spcAft>
                <a:spcPts val="0"/>
              </a:spcAft>
              <a:buFont typeface="Courier New" panose="02070309020205020404" pitchFamily="49" charset="0"/>
              <a:buChar char="o"/>
            </a:pPr>
            <a:r>
              <a:rPr lang="en-US" dirty="0">
                <a:latin typeface="Cambria Math" panose="02040503050406030204" pitchFamily="18" charset="0"/>
                <a:ea typeface="Calibri" panose="020F0502020204030204" pitchFamily="34" charset="0"/>
                <a:cs typeface="B Nazanin" panose="00000400000000000000" pitchFamily="2" charset="-78"/>
              </a:rPr>
              <a:t>Convolutional Neural Networks (</a:t>
            </a:r>
            <a:r>
              <a:rPr lang="en-US" b="1" dirty="0">
                <a:latin typeface="Cambria Math" panose="02040503050406030204" pitchFamily="18" charset="0"/>
                <a:ea typeface="Calibri" panose="020F0502020204030204" pitchFamily="34" charset="0"/>
                <a:cs typeface="B Nazanin" panose="00000400000000000000" pitchFamily="2" charset="-78"/>
              </a:rPr>
              <a:t>CNN</a:t>
            </a:r>
            <a:r>
              <a:rPr lang="en-US" dirty="0">
                <a:latin typeface="Cambria Math" panose="02040503050406030204" pitchFamily="18" charset="0"/>
                <a:ea typeface="Calibri" panose="020F0502020204030204" pitchFamily="34" charset="0"/>
                <a:cs typeface="B Nazanin" panose="00000400000000000000" pitchFamily="2" charset="-78"/>
              </a:rPr>
              <a:t>)</a:t>
            </a:r>
          </a:p>
          <a:p>
            <a:pPr marL="742950" marR="0" lvl="1" indent="-285750" algn="just" rtl="0">
              <a:lnSpc>
                <a:spcPct val="150000"/>
              </a:lnSpc>
              <a:spcBef>
                <a:spcPts val="600"/>
              </a:spcBef>
              <a:spcAft>
                <a:spcPts val="0"/>
              </a:spcAft>
              <a:buFont typeface="Courier New" panose="02070309020205020404" pitchFamily="49" charset="0"/>
              <a:buChar char="o"/>
            </a:pPr>
            <a:r>
              <a:rPr lang="en-US" dirty="0">
                <a:latin typeface="Cambria Math" panose="02040503050406030204" pitchFamily="18" charset="0"/>
                <a:ea typeface="Calibri" panose="020F0502020204030204" pitchFamily="34" charset="0"/>
                <a:cs typeface="B Nazanin" panose="00000400000000000000" pitchFamily="2" charset="-78"/>
              </a:rPr>
              <a:t>Long Short-Term Memory (</a:t>
            </a:r>
            <a:r>
              <a:rPr lang="en-US" b="1" dirty="0">
                <a:latin typeface="Cambria Math" panose="02040503050406030204" pitchFamily="18" charset="0"/>
                <a:ea typeface="Calibri" panose="020F0502020204030204" pitchFamily="34" charset="0"/>
                <a:cs typeface="B Nazanin" panose="00000400000000000000" pitchFamily="2" charset="-78"/>
              </a:rPr>
              <a:t>LSTM</a:t>
            </a:r>
            <a:r>
              <a:rPr lang="en-US" dirty="0">
                <a:latin typeface="Cambria Math" panose="02040503050406030204" pitchFamily="18" charset="0"/>
                <a:ea typeface="Calibri" panose="020F0502020204030204" pitchFamily="34" charset="0"/>
                <a:cs typeface="B Nazanin" panose="00000400000000000000" pitchFamily="2" charset="-78"/>
              </a:rPr>
              <a:t>)</a:t>
            </a:r>
          </a:p>
        </p:txBody>
      </p:sp>
      <p:sp>
        <p:nvSpPr>
          <p:cNvPr id="6" name="Title 5">
            <a:extLst>
              <a:ext uri="{FF2B5EF4-FFF2-40B4-BE49-F238E27FC236}">
                <a16:creationId xmlns:a16="http://schemas.microsoft.com/office/drawing/2014/main" id="{D38E4630-13E8-DC67-4B04-9A3D94F09542}"/>
              </a:ext>
            </a:extLst>
          </p:cNvPr>
          <p:cNvSpPr>
            <a:spLocks noGrp="1"/>
          </p:cNvSpPr>
          <p:nvPr>
            <p:ph type="title"/>
          </p:nvPr>
        </p:nvSpPr>
        <p:spPr/>
        <p:txBody>
          <a:bodyPr>
            <a:normAutofit/>
          </a:bodyPr>
          <a:lstStyle/>
          <a:p>
            <a:pPr algn="r" rtl="1"/>
            <a:r>
              <a:rPr lang="fa-IR" b="1" dirty="0">
                <a:latin typeface="Cambria Math" panose="02040503050406030204" pitchFamily="18" charset="0"/>
                <a:cs typeface="B Nazanin" panose="00000400000000000000" pitchFamily="2" charset="-78"/>
              </a:rPr>
              <a:t>یادگیری ماشین </a:t>
            </a:r>
            <a:r>
              <a:rPr lang="en-US" b="1" dirty="0">
                <a:cs typeface="B Nazanin" panose="00000400000000000000" pitchFamily="2" charset="-78"/>
              </a:rPr>
              <a:t>(ML)</a:t>
            </a:r>
          </a:p>
        </p:txBody>
      </p:sp>
    </p:spTree>
    <p:extLst>
      <p:ext uri="{BB962C8B-B14F-4D97-AF65-F5344CB8AC3E}">
        <p14:creationId xmlns:p14="http://schemas.microsoft.com/office/powerpoint/2010/main" val="390204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7B93E-89EF-CBA7-F0BE-7E5BA2C046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40F42-1895-413C-CBC0-581FDB00E9BC}"/>
              </a:ext>
            </a:extLst>
          </p:cNvPr>
          <p:cNvSpPr>
            <a:spLocks noGrp="1"/>
          </p:cNvSpPr>
          <p:nvPr>
            <p:ph idx="1"/>
          </p:nvPr>
        </p:nvSpPr>
        <p:spPr/>
        <p:txBody>
          <a:bodyPr>
            <a:normAutofit/>
          </a:bodyPr>
          <a:lstStyle/>
          <a:p>
            <a:pPr marL="0" indent="0" algn="just" rtl="1">
              <a:lnSpc>
                <a:spcPct val="150000"/>
              </a:lnSpc>
              <a:spcBef>
                <a:spcPts val="600"/>
              </a:spcBef>
              <a:buNone/>
            </a:pPr>
            <a:r>
              <a:rPr lang="fa-IR" b="1" dirty="0">
                <a:effectLst/>
                <a:latin typeface="Cambria Math" panose="02040503050406030204" pitchFamily="18" charset="0"/>
                <a:ea typeface="Times New Roman" panose="02020603050405020304" pitchFamily="18" charset="0"/>
                <a:cs typeface="B Nazanin" panose="00000400000000000000" pitchFamily="2" charset="-78"/>
              </a:rPr>
              <a:t>الگوریتم </a:t>
            </a:r>
            <a:r>
              <a:rPr lang="en-US" b="1" dirty="0">
                <a:effectLst/>
                <a:latin typeface="Cambria Math" panose="02040503050406030204" pitchFamily="18" charset="0"/>
                <a:ea typeface="Times New Roman" panose="02020603050405020304" pitchFamily="18" charset="0"/>
                <a:cs typeface="B Nazanin" panose="00000400000000000000" pitchFamily="2" charset="-78"/>
              </a:rPr>
              <a:t>ZUPT + AHRS</a:t>
            </a:r>
            <a:endParaRPr lang="fa-IR" b="1" dirty="0">
              <a:effectLst/>
              <a:latin typeface="Cambria Math" panose="02040503050406030204" pitchFamily="18" charset="0"/>
              <a:ea typeface="Times New Roman" panose="02020603050405020304" pitchFamily="18" charset="0"/>
              <a:cs typeface="B Nazanin" panose="00000400000000000000" pitchFamily="2" charset="-78"/>
            </a:endParaRPr>
          </a:p>
          <a:p>
            <a:pPr marL="0" marR="0" indent="0" algn="just" rtl="1">
              <a:lnSpc>
                <a:spcPct val="150000"/>
              </a:lnSpc>
              <a:spcBef>
                <a:spcPts val="600"/>
              </a:spcBef>
              <a:spcAft>
                <a:spcPts val="0"/>
              </a:spcAft>
              <a:buNone/>
            </a:pPr>
            <a:r>
              <a:rPr lang="fa-IR" sz="2400" dirty="0">
                <a:effectLst/>
                <a:latin typeface="Cambria Math" panose="02040503050406030204" pitchFamily="18" charset="0"/>
                <a:ea typeface="Calibri" panose="020F0502020204030204" pitchFamily="34" charset="0"/>
                <a:cs typeface="B Nazanin" panose="00000400000000000000" pitchFamily="2" charset="-78"/>
              </a:rPr>
              <a:t>پس از محاسبه چهارگان از </a:t>
            </a:r>
            <a:r>
              <a:rPr lang="en-US" sz="2400" dirty="0">
                <a:effectLst/>
                <a:latin typeface="Cambria Math" panose="02040503050406030204" pitchFamily="18" charset="0"/>
                <a:ea typeface="Calibri" panose="020F0502020204030204" pitchFamily="34" charset="0"/>
                <a:cs typeface="B Nazanin" panose="00000400000000000000" pitchFamily="2" charset="-78"/>
              </a:rPr>
              <a:t>AHRS</a:t>
            </a:r>
            <a:r>
              <a:rPr lang="fa-IR" sz="2400" dirty="0">
                <a:effectLst/>
                <a:latin typeface="Cambria Math" panose="02040503050406030204" pitchFamily="18" charset="0"/>
                <a:ea typeface="Calibri" panose="020F0502020204030204" pitchFamily="34" charset="0"/>
                <a:cs typeface="B Nazanin" panose="00000400000000000000" pitchFamily="2" charset="-78"/>
              </a:rPr>
              <a:t> با توجه به اندازه بردار شتاب که جاذبه کالیبر شده زمین از آن حذف شده، درصورت عبور اندازه این بردار از یک آستانه عددی، قدم‌ها تشخیص داده و شتاب متناظر با آن تفکیک می‎شود.</a:t>
            </a:r>
            <a:endParaRPr lang="en-US" sz="2400" dirty="0">
              <a:effectLst/>
              <a:latin typeface="Cambria Math" panose="02040503050406030204" pitchFamily="18" charset="0"/>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0"/>
              </a:spcAft>
              <a:buNone/>
            </a:pPr>
            <a:r>
              <a:rPr lang="fa-IR" sz="2400" dirty="0">
                <a:latin typeface="Cambria Math" panose="02040503050406030204" pitchFamily="18" charset="0"/>
                <a:ea typeface="Calibri" panose="020F0502020204030204" pitchFamily="34" charset="0"/>
                <a:cs typeface="B Nazanin" panose="00000400000000000000" pitchFamily="2" charset="-78"/>
              </a:rPr>
              <a:t>سپس </a:t>
            </a:r>
            <a:r>
              <a:rPr lang="fa-IR" sz="2400" dirty="0">
                <a:effectLst/>
                <a:latin typeface="Cambria Math" panose="02040503050406030204" pitchFamily="18" charset="0"/>
                <a:ea typeface="Calibri" panose="020F0502020204030204" pitchFamily="34" charset="0"/>
                <a:cs typeface="B Nazanin" panose="00000400000000000000" pitchFamily="2" charset="-78"/>
              </a:rPr>
              <a:t>از شتاب، سرعت را با انتگرال در زمان‌های متحرک مشخص شده از </a:t>
            </a:r>
            <a:r>
              <a:rPr lang="en-US" sz="2400" dirty="0">
                <a:effectLst/>
                <a:latin typeface="Cambria Math" panose="02040503050406030204" pitchFamily="18" charset="0"/>
                <a:ea typeface="Calibri" panose="020F0502020204030204" pitchFamily="34" charset="0"/>
                <a:cs typeface="B Nazanin" panose="00000400000000000000" pitchFamily="2" charset="-78"/>
              </a:rPr>
              <a:t>ZUPT</a:t>
            </a:r>
            <a:r>
              <a:rPr lang="fa-IR" sz="2400" dirty="0">
                <a:effectLst/>
                <a:latin typeface="Cambria Math" panose="02040503050406030204" pitchFamily="18" charset="0"/>
                <a:ea typeface="Calibri" panose="020F0502020204030204" pitchFamily="34" charset="0"/>
                <a:cs typeface="B Nazanin" panose="00000400000000000000" pitchFamily="2" charset="-78"/>
              </a:rPr>
              <a:t> محاسبه کرده و سپس اتنگرال ثانویه از سرعت گرفته می‌شود تا مکان نسبی نهایی بدست آید. در این حالت با تکنیک استفاده شده خطای بدست آمده از مکان نسبت به شتاب ورودی رابطه خطی خواهد داشت.</a:t>
            </a:r>
            <a:endParaRPr lang="en-US" sz="2400" dirty="0">
              <a:effectLst/>
              <a:latin typeface="Cambria Math" panose="02040503050406030204" pitchFamily="18" charset="0"/>
              <a:ea typeface="Calibri" panose="020F0502020204030204" pitchFamily="34" charset="0"/>
              <a:cs typeface="B Nazanin" panose="00000400000000000000" pitchFamily="2" charset="-78"/>
            </a:endParaRPr>
          </a:p>
          <a:p>
            <a:pPr marL="0" indent="0" algn="just" rtl="1">
              <a:lnSpc>
                <a:spcPct val="150000"/>
              </a:lnSpc>
              <a:spcBef>
                <a:spcPts val="600"/>
              </a:spcBef>
              <a:buNone/>
            </a:pPr>
            <a:endParaRPr lang="en-US" sz="1800" b="1" dirty="0">
              <a:effectLst/>
              <a:latin typeface="Cambria Math" panose="02040503050406030204" pitchFamily="18" charset="0"/>
              <a:ea typeface="Times New Roman" panose="02020603050405020304" pitchFamily="18" charset="0"/>
              <a:cs typeface="B Nazanin" panose="00000400000000000000" pitchFamily="2" charset="-78"/>
            </a:endParaRPr>
          </a:p>
        </p:txBody>
      </p:sp>
      <p:sp>
        <p:nvSpPr>
          <p:cNvPr id="6" name="Title 5">
            <a:extLst>
              <a:ext uri="{FF2B5EF4-FFF2-40B4-BE49-F238E27FC236}">
                <a16:creationId xmlns:a16="http://schemas.microsoft.com/office/drawing/2014/main" id="{23A31C65-AD86-6523-5658-D5C12F6D5B63}"/>
              </a:ext>
            </a:extLst>
          </p:cNvPr>
          <p:cNvSpPr>
            <a:spLocks noGrp="1"/>
          </p:cNvSpPr>
          <p:nvPr>
            <p:ph type="title"/>
          </p:nvPr>
        </p:nvSpPr>
        <p:spPr/>
        <p:txBody>
          <a:bodyPr>
            <a:normAutofit/>
          </a:bodyPr>
          <a:lstStyle/>
          <a:p>
            <a:pPr algn="r" rtl="1"/>
            <a:r>
              <a:rPr lang="fa-IR" b="1" dirty="0">
                <a:latin typeface="Cambria Math" panose="02040503050406030204" pitchFamily="18" charset="0"/>
                <a:cs typeface="B Nazanin" panose="00000400000000000000" pitchFamily="2" charset="-78"/>
              </a:rPr>
              <a:t>الگوریتم‌ ها</a:t>
            </a:r>
            <a:endParaRPr lang="en-US" b="1" dirty="0">
              <a:cs typeface="B Nazanin" panose="00000400000000000000" pitchFamily="2" charset="-78"/>
            </a:endParaRPr>
          </a:p>
        </p:txBody>
      </p:sp>
    </p:spTree>
    <p:extLst>
      <p:ext uri="{BB962C8B-B14F-4D97-AF65-F5344CB8AC3E}">
        <p14:creationId xmlns:p14="http://schemas.microsoft.com/office/powerpoint/2010/main" val="401006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61F89-6476-A55C-E38E-664ED05E20D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3385E4-E46C-932E-A4F4-746191B729FA}"/>
                  </a:ext>
                </a:extLst>
              </p:cNvPr>
              <p:cNvSpPr>
                <a:spLocks noGrp="1"/>
              </p:cNvSpPr>
              <p:nvPr>
                <p:ph idx="1"/>
              </p:nvPr>
            </p:nvSpPr>
            <p:spPr/>
            <p:txBody>
              <a:bodyPr>
                <a:noAutofit/>
              </a:bodyPr>
              <a:lstStyle/>
              <a:p>
                <a:pPr marL="0" indent="0" algn="just">
                  <a:lnSpc>
                    <a:spcPct val="150000"/>
                  </a:lnSpc>
                  <a:spcBef>
                    <a:spcPts val="600"/>
                  </a:spcBef>
                  <a:buNone/>
                </a:pPr>
                <a:r>
                  <a:rPr lang="en-US" sz="2000" dirty="0">
                    <a:latin typeface="Cambria Math" panose="02040503050406030204" pitchFamily="18" charset="0"/>
                    <a:ea typeface="Calibri" panose="020F0502020204030204" pitchFamily="34" charset="0"/>
                    <a:cs typeface="B Nazanin" panose="00000400000000000000" pitchFamily="2" charset="-78"/>
                  </a:rPr>
                  <a:t>Dataset: Oxford Inertial Odometry Dataset (</a:t>
                </a:r>
                <a:r>
                  <a:rPr lang="en-US" sz="2000" b="1" dirty="0">
                    <a:latin typeface="Cambria Math" panose="02040503050406030204" pitchFamily="18" charset="0"/>
                    <a:ea typeface="Calibri" panose="020F0502020204030204" pitchFamily="34" charset="0"/>
                    <a:cs typeface="B Nazanin" panose="00000400000000000000" pitchFamily="2" charset="-78"/>
                  </a:rPr>
                  <a:t>OXiOD</a:t>
                </a:r>
                <a:r>
                  <a:rPr lang="en-US" sz="2000" dirty="0">
                    <a:latin typeface="Cambria Math" panose="02040503050406030204" pitchFamily="18" charset="0"/>
                    <a:ea typeface="Calibri" panose="020F0502020204030204" pitchFamily="34" charset="0"/>
                    <a:cs typeface="B Nazanin" panose="00000400000000000000" pitchFamily="2" charset="-78"/>
                  </a:rPr>
                  <a:t>)</a:t>
                </a:r>
              </a:p>
              <a:p>
                <a:pPr marL="0" indent="0" algn="just">
                  <a:lnSpc>
                    <a:spcPct val="150000"/>
                  </a:lnSpc>
                  <a:spcBef>
                    <a:spcPts val="600"/>
                  </a:spcBef>
                  <a:buNone/>
                </a:pPr>
                <a:r>
                  <a:rPr lang="en-US" sz="2000" dirty="0">
                    <a:latin typeface="Cambria Math" panose="02040503050406030204" pitchFamily="18" charset="0"/>
                    <a:ea typeface="Calibri" panose="020F0502020204030204" pitchFamily="34" charset="0"/>
                    <a:cs typeface="B Nazanin" panose="00000400000000000000" pitchFamily="2" charset="-78"/>
                  </a:rPr>
                  <a:t>Loss Function: </a:t>
                </a:r>
                <a14:m>
                  <m:oMath xmlns:m="http://schemas.openxmlformats.org/officeDocument/2006/math">
                    <m:d>
                      <m:dPr>
                        <m:begChr m:val="{"/>
                        <m:endChr m:val=""/>
                        <m:ctrlPr>
                          <a:rPr lang="en-US" sz="2000" i="1" smtClean="0">
                            <a:effectLst/>
                            <a:latin typeface="Cambria Math" panose="02040503050406030204" pitchFamily="18" charset="0"/>
                          </a:rPr>
                        </m:ctrlPr>
                      </m:dPr>
                      <m:e>
                        <m:eqArr>
                          <m:eqArrPr>
                            <m:ctrlPr>
                              <a:rPr lang="en-US" sz="2000" i="1">
                                <a:effectLst/>
                                <a:latin typeface="Cambria Math" panose="02040503050406030204" pitchFamily="18" charset="0"/>
                              </a:rPr>
                            </m:ctrlPr>
                          </m:eqArrPr>
                          <m:e>
                            <m:sSub>
                              <m:sSubPr>
                                <m:ctrlPr>
                                  <a:rPr lang="en-US" sz="2000" i="1">
                                    <a:effectLst/>
                                    <a:latin typeface="Cambria Math" panose="02040503050406030204" pitchFamily="18" charset="0"/>
                                    <a:ea typeface="Times New Roman" panose="02020603050405020304" pitchFamily="18" charset="0"/>
                                    <a:cs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Cambria Math" panose="02040503050406030204" pitchFamily="18" charset="0"/>
                                  </a:rPr>
                                  <m:t>ℒ</m:t>
                                </m:r>
                              </m:e>
                              <m:sub>
                                <m:r>
                                  <a:rPr lang="en-US" sz="2000" i="1">
                                    <a:effectLst/>
                                    <a:latin typeface="Cambria Math" panose="02040503050406030204" pitchFamily="18" charset="0"/>
                                    <a:ea typeface="Times New Roman" panose="02020603050405020304" pitchFamily="18" charset="0"/>
                                    <a:cs typeface="Cambria Math" panose="02040503050406030204" pitchFamily="18" charset="0"/>
                                  </a:rPr>
                                  <m:t>𝑇𝑀𝐴𝐸</m:t>
                                </m:r>
                              </m:sub>
                            </m:sSub>
                            <m:r>
                              <a:rPr lang="en-US" sz="2000" i="1">
                                <a:effectLst/>
                                <a:latin typeface="Cambria Math" panose="02040503050406030204" pitchFamily="18" charset="0"/>
                                <a:ea typeface="Times New Roman" panose="02020603050405020304" pitchFamily="18" charset="0"/>
                                <a:cs typeface="Cambria Math" panose="02040503050406030204" pitchFamily="18" charset="0"/>
                              </a:rPr>
                              <m:t>=</m:t>
                            </m:r>
                            <m:sSub>
                              <m:sSubPr>
                                <m:ctrlPr>
                                  <a:rPr lang="en-US" sz="2000" i="1">
                                    <a:effectLst/>
                                    <a:latin typeface="Cambria Math" panose="02040503050406030204" pitchFamily="18" charset="0"/>
                                    <a:ea typeface="Times New Roman" panose="02020603050405020304" pitchFamily="18" charset="0"/>
                                    <a:cs typeface="Cambria Math" panose="02040503050406030204" pitchFamily="18" charset="0"/>
                                  </a:rPr>
                                </m:ctrlPr>
                              </m:sSubPr>
                              <m:e>
                                <m:d>
                                  <m:dPr>
                                    <m:begChr m:val="‖"/>
                                    <m:endChr m:val="‖"/>
                                    <m:ctrlPr>
                                      <a:rPr lang="en-US" sz="2000" i="1">
                                        <a:effectLst/>
                                        <a:latin typeface="Cambria Math" panose="02040503050406030204" pitchFamily="18" charset="0"/>
                                        <a:ea typeface="Times New Roman" panose="02020603050405020304" pitchFamily="18" charset="0"/>
                                        <a:cs typeface="Cambria Math" panose="02040503050406030204" pitchFamily="18" charset="0"/>
                                      </a:rPr>
                                    </m:ctrlPr>
                                  </m:dPr>
                                  <m:e>
                                    <m:d>
                                      <m:dPr>
                                        <m:ctrlPr>
                                          <a:rPr lang="en-US" sz="2000" i="1">
                                            <a:effectLst/>
                                            <a:latin typeface="Cambria Math" panose="02040503050406030204" pitchFamily="18" charset="0"/>
                                            <a:ea typeface="Times New Roman" panose="02020603050405020304" pitchFamily="18" charset="0"/>
                                            <a:cs typeface="Cambria Math" panose="02040503050406030204" pitchFamily="18" charset="0"/>
                                          </a:rPr>
                                        </m:ctrlPr>
                                      </m:d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cs typeface="B Nazanin" panose="00000400000000000000" pitchFamily="2" charset="-78"/>
                                              </a:rPr>
                                              <m:t>𝑃</m:t>
                                            </m:r>
                                          </m:e>
                                        </m:acc>
                                        <m:r>
                                          <a:rPr lang="en-US" sz="2000" i="1">
                                            <a:effectLst/>
                                            <a:latin typeface="Cambria Math" panose="02040503050406030204" pitchFamily="18" charset="0"/>
                                            <a:ea typeface="Calibri" panose="020F0502020204030204" pitchFamily="34" charset="0"/>
                                            <a:cs typeface="B Nazanin" panose="00000400000000000000" pitchFamily="2" charset="-78"/>
                                          </a:rPr>
                                          <m:t>−</m:t>
                                        </m:r>
                                        <m:r>
                                          <m:rPr>
                                            <m:sty m:val="p"/>
                                          </m:rPr>
                                          <a:rPr lang="en-US" sz="2000">
                                            <a:effectLst/>
                                            <a:latin typeface="Cambria Math" panose="02040503050406030204" pitchFamily="18" charset="0"/>
                                            <a:ea typeface="Calibri" panose="020F0502020204030204" pitchFamily="34" charset="0"/>
                                            <a:cs typeface="B Nazanin" panose="00000400000000000000" pitchFamily="2" charset="-78"/>
                                          </a:rPr>
                                          <m:t>P</m:t>
                                        </m:r>
                                      </m:e>
                                    </m:d>
                                  </m:e>
                                </m:d>
                              </m:e>
                              <m:sub>
                                <m:r>
                                  <a:rPr lang="en-US" sz="2000" i="1">
                                    <a:effectLst/>
                                    <a:latin typeface="Cambria Math" panose="02040503050406030204" pitchFamily="18" charset="0"/>
                                    <a:ea typeface="Times New Roman" panose="02020603050405020304" pitchFamily="18" charset="0"/>
                                    <a:cs typeface="Cambria Math" panose="02040503050406030204" pitchFamily="18" charset="0"/>
                                  </a:rPr>
                                  <m:t>1</m:t>
                                </m:r>
                              </m:sub>
                            </m:sSub>
                          </m:e>
                          <m:e>
                            <m:sSub>
                              <m:sSubPr>
                                <m:ctrlPr>
                                  <a:rPr lang="en-US" sz="2000" i="1">
                                    <a:effectLst/>
                                    <a:latin typeface="Cambria Math" panose="02040503050406030204" pitchFamily="18" charset="0"/>
                                    <a:ea typeface="Times New Roman" panose="02020603050405020304" pitchFamily="18" charset="0"/>
                                    <a:cs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Cambria Math" panose="02040503050406030204" pitchFamily="18" charset="0"/>
                                  </a:rPr>
                                  <m:t>ℒ</m:t>
                                </m:r>
                              </m:e>
                              <m:sub>
                                <m:r>
                                  <a:rPr lang="en-US" sz="2000" i="1">
                                    <a:effectLst/>
                                    <a:latin typeface="Cambria Math" panose="02040503050406030204" pitchFamily="18" charset="0"/>
                                    <a:ea typeface="Times New Roman" panose="02020603050405020304" pitchFamily="18" charset="0"/>
                                    <a:cs typeface="Cambria Math" panose="02040503050406030204" pitchFamily="18" charset="0"/>
                                  </a:rPr>
                                  <m:t>𝑄𝑀𝐸</m:t>
                                </m:r>
                              </m:sub>
                            </m:sSub>
                            <m:r>
                              <a:rPr lang="en-US" sz="2000" i="1">
                                <a:effectLst/>
                                <a:latin typeface="Cambria Math" panose="02040503050406030204" pitchFamily="18" charset="0"/>
                                <a:ea typeface="Times New Roman" panose="02020603050405020304" pitchFamily="18" charset="0"/>
                                <a:cs typeface="Cambria Math" panose="02040503050406030204" pitchFamily="18" charset="0"/>
                              </a:rPr>
                              <m:t>=</m:t>
                            </m:r>
                            <m:r>
                              <a:rPr lang="en-US" sz="2000" i="1">
                                <a:effectLst/>
                                <a:latin typeface="Cambria Math" panose="02040503050406030204" pitchFamily="18" charset="0"/>
                                <a:ea typeface="Times New Roman" panose="02020603050405020304" pitchFamily="18" charset="0"/>
                                <a:cs typeface="Cambria Math" panose="02040503050406030204" pitchFamily="18" charset="0"/>
                              </a:rPr>
                              <m:t>2</m:t>
                            </m:r>
                            <m:r>
                              <a:rPr lang="en-US" sz="2000" i="1">
                                <a:effectLst/>
                                <a:latin typeface="Cambria Math" panose="02040503050406030204" pitchFamily="18" charset="0"/>
                                <a:ea typeface="Times New Roman" panose="02020603050405020304" pitchFamily="18" charset="0"/>
                                <a:cs typeface="Cambria Math" panose="02040503050406030204" pitchFamily="18" charset="0"/>
                              </a:rPr>
                              <m:t>∙</m:t>
                            </m:r>
                            <m:sSub>
                              <m:sSubPr>
                                <m:ctrlPr>
                                  <a:rPr lang="en-US" sz="2000" i="1">
                                    <a:effectLst/>
                                    <a:latin typeface="Cambria Math" panose="02040503050406030204" pitchFamily="18" charset="0"/>
                                    <a:ea typeface="Times New Roman" panose="02020603050405020304" pitchFamily="18" charset="0"/>
                                    <a:cs typeface="Cambria Math" panose="02040503050406030204" pitchFamily="18" charset="0"/>
                                  </a:rPr>
                                </m:ctrlPr>
                              </m:sSubPr>
                              <m:e>
                                <m:d>
                                  <m:dPr>
                                    <m:begChr m:val="‖"/>
                                    <m:endChr m:val="‖"/>
                                    <m:ctrlPr>
                                      <a:rPr lang="en-US" sz="2000" i="1">
                                        <a:effectLst/>
                                        <a:latin typeface="Cambria Math" panose="02040503050406030204" pitchFamily="18" charset="0"/>
                                        <a:ea typeface="Times New Roman" panose="02020603050405020304" pitchFamily="18" charset="0"/>
                                        <a:cs typeface="Cambria Math" panose="02040503050406030204" pitchFamily="18" charset="0"/>
                                      </a:rPr>
                                    </m:ctrlPr>
                                  </m:dPr>
                                  <m:e>
                                    <m:r>
                                      <a:rPr lang="en-US" sz="2000" i="1">
                                        <a:effectLst/>
                                        <a:latin typeface="Cambria Math" panose="02040503050406030204" pitchFamily="18" charset="0"/>
                                        <a:ea typeface="Times New Roman" panose="02020603050405020304" pitchFamily="18" charset="0"/>
                                        <a:cs typeface="Cambria Math" panose="02040503050406030204" pitchFamily="18" charset="0"/>
                                      </a:rPr>
                                      <m:t>𝑖𝑚𝑎𝑔</m:t>
                                    </m:r>
                                    <m:d>
                                      <m:dPr>
                                        <m:ctrlPr>
                                          <a:rPr lang="en-US" sz="2000" i="1">
                                            <a:effectLst/>
                                            <a:latin typeface="Cambria Math" panose="02040503050406030204" pitchFamily="18" charset="0"/>
                                            <a:ea typeface="Times New Roman" panose="02020603050405020304" pitchFamily="18" charset="0"/>
                                            <a:cs typeface="Cambria Math" panose="02040503050406030204" pitchFamily="18" charset="0"/>
                                          </a:rPr>
                                        </m:ctrlPr>
                                      </m:d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cs typeface="B Nazanin" panose="00000400000000000000" pitchFamily="2" charset="-78"/>
                                              </a:rPr>
                                              <m:t>𝑄</m:t>
                                            </m:r>
                                          </m:e>
                                        </m:acc>
                                        <m:r>
                                          <a:rPr lang="en-US" sz="2000">
                                            <a:effectLst/>
                                            <a:latin typeface="Cambria Math" panose="02040503050406030204" pitchFamily="18" charset="0"/>
                                            <a:ea typeface="Calibri" panose="020F0502020204030204" pitchFamily="34" charset="0"/>
                                            <a:cs typeface="B Nazanin" panose="00000400000000000000" pitchFamily="2" charset="-78"/>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Calibri" panose="020F0502020204030204" pitchFamily="34" charset="0"/>
                                                <a:cs typeface="B Nazanin" panose="00000400000000000000" pitchFamily="2" charset="-78"/>
                                              </a:rPr>
                                              <m:t>𝑄</m:t>
                                            </m:r>
                                          </m:e>
                                          <m:sup>
                                            <m:r>
                                              <a:rPr lang="en-US" sz="2000" i="1">
                                                <a:effectLst/>
                                                <a:latin typeface="Cambria Math" panose="02040503050406030204" pitchFamily="18" charset="0"/>
                                                <a:ea typeface="Calibri" panose="020F0502020204030204" pitchFamily="34" charset="0"/>
                                                <a:cs typeface="B Nazanin" panose="00000400000000000000" pitchFamily="2" charset="-78"/>
                                              </a:rPr>
                                              <m:t>∗</m:t>
                                            </m:r>
                                          </m:sup>
                                        </m:sSup>
                                      </m:e>
                                    </m:d>
                                  </m:e>
                                </m:d>
                              </m:e>
                              <m:sub>
                                <m:r>
                                  <a:rPr lang="en-US" sz="2000" i="1">
                                    <a:effectLst/>
                                    <a:latin typeface="Cambria Math" panose="02040503050406030204" pitchFamily="18" charset="0"/>
                                    <a:ea typeface="Times New Roman" panose="02020603050405020304" pitchFamily="18" charset="0"/>
                                    <a:cs typeface="Cambria Math" panose="02040503050406030204" pitchFamily="18" charset="0"/>
                                  </a:rPr>
                                  <m:t>1</m:t>
                                </m:r>
                              </m:sub>
                            </m:sSub>
                          </m:e>
                        </m:eqArr>
                      </m:e>
                    </m:d>
                  </m:oMath>
                </a14:m>
                <a:endParaRPr lang="en-US" sz="2000" dirty="0">
                  <a:latin typeface="Cambria Math" panose="02040503050406030204" pitchFamily="18" charset="0"/>
                  <a:ea typeface="Calibri" panose="020F0502020204030204" pitchFamily="34" charset="0"/>
                  <a:cs typeface="B Nazanin" panose="00000400000000000000" pitchFamily="2" charset="-78"/>
                </a:endParaRPr>
              </a:p>
              <a:p>
                <a:pPr marL="0" indent="0" algn="just">
                  <a:lnSpc>
                    <a:spcPct val="150000"/>
                  </a:lnSpc>
                  <a:spcBef>
                    <a:spcPts val="600"/>
                  </a:spcBef>
                  <a:buNone/>
                </a:pPr>
                <a:r>
                  <a:rPr lang="en-US" sz="2000" dirty="0">
                    <a:latin typeface="Cambria Math" panose="02040503050406030204" pitchFamily="18" charset="0"/>
                    <a:ea typeface="Calibri" panose="020F0502020204030204" pitchFamily="34" charset="0"/>
                    <a:cs typeface="B Nazanin" panose="00000400000000000000" pitchFamily="2" charset="-78"/>
                  </a:rPr>
                  <a:t>Input: Raw IMU/MARG</a:t>
                </a:r>
              </a:p>
              <a:p>
                <a:pPr marL="0" indent="0" algn="just">
                  <a:lnSpc>
                    <a:spcPct val="150000"/>
                  </a:lnSpc>
                  <a:spcBef>
                    <a:spcPts val="600"/>
                  </a:spcBef>
                  <a:buNone/>
                </a:pPr>
                <a:r>
                  <a:rPr lang="en-US" sz="2000" dirty="0">
                    <a:latin typeface="Cambria Math" panose="02040503050406030204" pitchFamily="18" charset="0"/>
                    <a:ea typeface="Calibri" panose="020F0502020204030204" pitchFamily="34" charset="0"/>
                    <a:cs typeface="B Nazanin" panose="00000400000000000000" pitchFamily="2" charset="-78"/>
                  </a:rPr>
                  <a:t>Output: </a:t>
                </a:r>
                <a14:m>
                  <m:oMath xmlns:m="http://schemas.openxmlformats.org/officeDocument/2006/math">
                    <m:r>
                      <a:rPr lang="en-US" sz="2000" i="1" smtClean="0">
                        <a:latin typeface="Cambria Math" panose="02040503050406030204" pitchFamily="18" charset="0"/>
                        <a:ea typeface="Cambria Math" panose="02040503050406030204" pitchFamily="18" charset="0"/>
                        <a:cs typeface="B Nazanin" panose="00000400000000000000" pitchFamily="2" charset="-78"/>
                      </a:rPr>
                      <m:t>∆</m:t>
                    </m:r>
                    <m:sSub>
                      <m:sSubPr>
                        <m:ctrlPr>
                          <a:rPr lang="en-US" sz="2000" i="1" smtClean="0">
                            <a:latin typeface="Cambria Math" panose="02040503050406030204" pitchFamily="18" charset="0"/>
                            <a:ea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ea typeface="Cambria Math" panose="02040503050406030204" pitchFamily="18" charset="0"/>
                            <a:cs typeface="B Nazanin" panose="00000400000000000000" pitchFamily="2" charset="-78"/>
                          </a:rPr>
                          <m:t>𝑃</m:t>
                        </m:r>
                      </m:e>
                      <m:sub>
                        <m:r>
                          <a:rPr lang="en-US" sz="2000" b="0" i="1" smtClean="0">
                            <a:latin typeface="Cambria Math" panose="02040503050406030204" pitchFamily="18" charset="0"/>
                            <a:ea typeface="Cambria Math" panose="02040503050406030204" pitchFamily="18" charset="0"/>
                            <a:cs typeface="B Nazanin" panose="00000400000000000000" pitchFamily="2" charset="-78"/>
                          </a:rPr>
                          <m:t>𝑥</m:t>
                        </m:r>
                      </m:sub>
                    </m:sSub>
                  </m:oMath>
                </a14:m>
                <a:r>
                  <a:rPr lang="en-US" sz="2000" dirty="0">
                    <a:latin typeface="Cambria Math" panose="02040503050406030204" pitchFamily="18" charset="0"/>
                    <a:ea typeface="Calibri" panose="020F0502020204030204" pitchFamily="34" charset="0"/>
                    <a:cs typeface="B Nazanin" panose="00000400000000000000" pitchFamily="2" charset="-78"/>
                  </a:rPr>
                  <a:t>,</a:t>
                </a:r>
                <a:r>
                  <a:rPr lang="en-US" sz="2000" dirty="0">
                    <a:ea typeface="Cambria Math" panose="02040503050406030204" pitchFamily="18" charset="0"/>
                    <a:cs typeface="B Nazanin" panose="00000400000000000000" pitchFamily="2" charset="-78"/>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B Nazanin" panose="00000400000000000000" pitchFamily="2" charset="-78"/>
                      </a:rPr>
                      <m:t>∆</m:t>
                    </m:r>
                    <m:sSub>
                      <m:sSubPr>
                        <m:ctrlPr>
                          <a:rPr lang="en-US" sz="2000" i="1" smtClean="0">
                            <a:latin typeface="Cambria Math" panose="02040503050406030204" pitchFamily="18" charset="0"/>
                            <a:ea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ea typeface="Cambria Math" panose="02040503050406030204" pitchFamily="18" charset="0"/>
                            <a:cs typeface="B Nazanin" panose="00000400000000000000" pitchFamily="2" charset="-78"/>
                          </a:rPr>
                          <m:t>𝑃</m:t>
                        </m:r>
                      </m:e>
                      <m:sub>
                        <m:r>
                          <a:rPr lang="en-US" sz="2000" b="0" i="1" smtClean="0">
                            <a:latin typeface="Cambria Math" panose="02040503050406030204" pitchFamily="18" charset="0"/>
                            <a:ea typeface="Cambria Math" panose="02040503050406030204" pitchFamily="18" charset="0"/>
                            <a:cs typeface="B Nazanin" panose="00000400000000000000" pitchFamily="2" charset="-78"/>
                          </a:rPr>
                          <m:t>𝑦</m:t>
                        </m:r>
                      </m:sub>
                    </m:sSub>
                    <m:r>
                      <a:rPr lang="en-US" sz="2000" b="0" i="1" smtClean="0">
                        <a:latin typeface="Cambria Math" panose="02040503050406030204" pitchFamily="18" charset="0"/>
                        <a:ea typeface="Cambria Math" panose="02040503050406030204" pitchFamily="18" charset="0"/>
                        <a:cs typeface="B Nazanin" panose="00000400000000000000" pitchFamily="2" charset="-78"/>
                      </a:rPr>
                      <m:t>,</m:t>
                    </m:r>
                    <m:r>
                      <a:rPr lang="en-US" sz="2000" i="1" smtClean="0">
                        <a:latin typeface="Cambria Math" panose="02040503050406030204" pitchFamily="18" charset="0"/>
                        <a:ea typeface="Cambria Math" panose="02040503050406030204" pitchFamily="18" charset="0"/>
                        <a:cs typeface="B Nazanin" panose="00000400000000000000" pitchFamily="2" charset="-78"/>
                      </a:rPr>
                      <m:t>∆</m:t>
                    </m:r>
                    <m:sSub>
                      <m:sSubPr>
                        <m:ctrlPr>
                          <a:rPr lang="en-US" sz="2000" i="1" smtClean="0">
                            <a:latin typeface="Cambria Math" panose="02040503050406030204" pitchFamily="18" charset="0"/>
                            <a:ea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ea typeface="Cambria Math" panose="02040503050406030204" pitchFamily="18" charset="0"/>
                            <a:cs typeface="B Nazanin" panose="00000400000000000000" pitchFamily="2" charset="-78"/>
                          </a:rPr>
                          <m:t>𝑃</m:t>
                        </m:r>
                      </m:e>
                      <m:sub>
                        <m:r>
                          <a:rPr lang="en-US" sz="2000" b="0" i="1" smtClean="0">
                            <a:latin typeface="Cambria Math" panose="02040503050406030204" pitchFamily="18" charset="0"/>
                            <a:ea typeface="Cambria Math" panose="02040503050406030204" pitchFamily="18" charset="0"/>
                            <a:cs typeface="B Nazanin" panose="00000400000000000000" pitchFamily="2" charset="-78"/>
                          </a:rPr>
                          <m:t>𝑧</m:t>
                        </m:r>
                      </m:sub>
                    </m:sSub>
                    <m:r>
                      <a:rPr lang="en-US" sz="2000" b="0" i="1" smtClean="0">
                        <a:latin typeface="Cambria Math" panose="02040503050406030204" pitchFamily="18" charset="0"/>
                        <a:ea typeface="Cambria Math" panose="02040503050406030204" pitchFamily="18" charset="0"/>
                        <a:cs typeface="B Nazanin" panose="00000400000000000000" pitchFamily="2" charset="-78"/>
                      </a:rPr>
                      <m:t> | </m:t>
                    </m:r>
                    <m:r>
                      <a:rPr lang="en-US" sz="2000" i="1" smtClean="0">
                        <a:latin typeface="Cambria Math" panose="02040503050406030204" pitchFamily="18" charset="0"/>
                        <a:ea typeface="Cambria Math" panose="02040503050406030204" pitchFamily="18" charset="0"/>
                        <a:cs typeface="B Nazanin" panose="00000400000000000000" pitchFamily="2" charset="-78"/>
                      </a:rPr>
                      <m:t>∆</m:t>
                    </m:r>
                    <m:sSub>
                      <m:sSubPr>
                        <m:ctrlPr>
                          <a:rPr lang="en-US" sz="2000" i="1" smtClean="0">
                            <a:latin typeface="Cambria Math" panose="02040503050406030204" pitchFamily="18" charset="0"/>
                            <a:ea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ea typeface="Cambria Math" panose="02040503050406030204" pitchFamily="18" charset="0"/>
                            <a:cs typeface="B Nazanin" panose="00000400000000000000" pitchFamily="2" charset="-78"/>
                          </a:rPr>
                          <m:t>𝑄</m:t>
                        </m:r>
                      </m:e>
                      <m:sub>
                        <m:r>
                          <a:rPr lang="en-US" sz="2000" b="0" i="1" smtClean="0">
                            <a:latin typeface="Cambria Math" panose="02040503050406030204" pitchFamily="18" charset="0"/>
                            <a:ea typeface="Cambria Math" panose="02040503050406030204" pitchFamily="18" charset="0"/>
                            <a:cs typeface="B Nazanin" panose="00000400000000000000" pitchFamily="2" charset="-78"/>
                          </a:rPr>
                          <m:t>𝑤</m:t>
                        </m:r>
                      </m:sub>
                    </m:sSub>
                    <m:r>
                      <a:rPr lang="en-US" sz="2000" b="0" i="1" smtClean="0">
                        <a:latin typeface="Cambria Math" panose="02040503050406030204" pitchFamily="18" charset="0"/>
                        <a:ea typeface="Cambria Math" panose="02040503050406030204" pitchFamily="18" charset="0"/>
                        <a:cs typeface="B Nazanin" panose="00000400000000000000" pitchFamily="2" charset="-78"/>
                      </a:rPr>
                      <m:t>,</m:t>
                    </m:r>
                    <m:r>
                      <a:rPr lang="en-US" sz="2000" i="1" smtClean="0">
                        <a:latin typeface="Cambria Math" panose="02040503050406030204" pitchFamily="18" charset="0"/>
                        <a:ea typeface="Cambria Math" panose="02040503050406030204" pitchFamily="18" charset="0"/>
                        <a:cs typeface="B Nazanin" panose="00000400000000000000" pitchFamily="2" charset="-78"/>
                      </a:rPr>
                      <m:t>∆</m:t>
                    </m:r>
                    <m:sSub>
                      <m:sSubPr>
                        <m:ctrlPr>
                          <a:rPr lang="en-US" sz="2000" i="1" smtClean="0">
                            <a:latin typeface="Cambria Math" panose="02040503050406030204" pitchFamily="18" charset="0"/>
                            <a:ea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ea typeface="Cambria Math" panose="02040503050406030204" pitchFamily="18" charset="0"/>
                            <a:cs typeface="B Nazanin" panose="00000400000000000000" pitchFamily="2" charset="-78"/>
                          </a:rPr>
                          <m:t>𝑄</m:t>
                        </m:r>
                      </m:e>
                      <m:sub>
                        <m:r>
                          <a:rPr lang="en-US" sz="2000" b="0" i="1" smtClean="0">
                            <a:latin typeface="Cambria Math" panose="02040503050406030204" pitchFamily="18" charset="0"/>
                            <a:ea typeface="Cambria Math" panose="02040503050406030204" pitchFamily="18" charset="0"/>
                            <a:cs typeface="B Nazanin" panose="00000400000000000000" pitchFamily="2" charset="-78"/>
                          </a:rPr>
                          <m:t>𝑥</m:t>
                        </m:r>
                      </m:sub>
                    </m:sSub>
                    <m:r>
                      <a:rPr lang="en-US" sz="2000" b="0" i="1" smtClean="0">
                        <a:latin typeface="Cambria Math" panose="02040503050406030204" pitchFamily="18" charset="0"/>
                        <a:ea typeface="Cambria Math" panose="02040503050406030204" pitchFamily="18" charset="0"/>
                        <a:cs typeface="B Nazanin" panose="00000400000000000000" pitchFamily="2" charset="-78"/>
                      </a:rPr>
                      <m:t>,</m:t>
                    </m:r>
                    <m:r>
                      <a:rPr lang="en-US" sz="2000" i="1" smtClean="0">
                        <a:latin typeface="Cambria Math" panose="02040503050406030204" pitchFamily="18" charset="0"/>
                        <a:ea typeface="Cambria Math" panose="02040503050406030204" pitchFamily="18" charset="0"/>
                        <a:cs typeface="B Nazanin" panose="00000400000000000000" pitchFamily="2" charset="-78"/>
                      </a:rPr>
                      <m:t>∆</m:t>
                    </m:r>
                    <m:sSub>
                      <m:sSubPr>
                        <m:ctrlPr>
                          <a:rPr lang="en-US" sz="2000" i="1" smtClean="0">
                            <a:latin typeface="Cambria Math" panose="02040503050406030204" pitchFamily="18" charset="0"/>
                            <a:ea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ea typeface="Cambria Math" panose="02040503050406030204" pitchFamily="18" charset="0"/>
                            <a:cs typeface="B Nazanin" panose="00000400000000000000" pitchFamily="2" charset="-78"/>
                          </a:rPr>
                          <m:t>𝑄</m:t>
                        </m:r>
                      </m:e>
                      <m:sub>
                        <m:r>
                          <a:rPr lang="en-US" sz="2000" b="0" i="1" smtClean="0">
                            <a:latin typeface="Cambria Math" panose="02040503050406030204" pitchFamily="18" charset="0"/>
                            <a:ea typeface="Cambria Math" panose="02040503050406030204" pitchFamily="18" charset="0"/>
                            <a:cs typeface="B Nazanin" panose="00000400000000000000" pitchFamily="2" charset="-78"/>
                          </a:rPr>
                          <m:t>𝑦</m:t>
                        </m:r>
                      </m:sub>
                    </m:sSub>
                    <m:r>
                      <a:rPr lang="en-US" sz="2000" b="0" i="1" smtClean="0">
                        <a:latin typeface="Cambria Math" panose="02040503050406030204" pitchFamily="18" charset="0"/>
                        <a:ea typeface="Cambria Math" panose="02040503050406030204" pitchFamily="18" charset="0"/>
                        <a:cs typeface="B Nazanin" panose="00000400000000000000" pitchFamily="2" charset="-78"/>
                      </a:rPr>
                      <m:t>,</m:t>
                    </m:r>
                    <m:r>
                      <a:rPr lang="en-US" sz="2000" i="1" smtClean="0">
                        <a:latin typeface="Cambria Math" panose="02040503050406030204" pitchFamily="18" charset="0"/>
                        <a:ea typeface="Cambria Math" panose="02040503050406030204" pitchFamily="18" charset="0"/>
                        <a:cs typeface="B Nazanin" panose="00000400000000000000" pitchFamily="2" charset="-78"/>
                      </a:rPr>
                      <m:t>∆</m:t>
                    </m:r>
                    <m:sSub>
                      <m:sSubPr>
                        <m:ctrlPr>
                          <a:rPr lang="en-US" sz="2000" i="1" smtClean="0">
                            <a:latin typeface="Cambria Math" panose="02040503050406030204" pitchFamily="18" charset="0"/>
                            <a:ea typeface="Cambria Math" panose="02040503050406030204" pitchFamily="18" charset="0"/>
                            <a:cs typeface="B Nazanin" panose="00000400000000000000" pitchFamily="2" charset="-78"/>
                          </a:rPr>
                        </m:ctrlPr>
                      </m:sSubPr>
                      <m:e>
                        <m:r>
                          <a:rPr lang="en-US" sz="2000" b="0" i="1" smtClean="0">
                            <a:latin typeface="Cambria Math" panose="02040503050406030204" pitchFamily="18" charset="0"/>
                            <a:ea typeface="Cambria Math" panose="02040503050406030204" pitchFamily="18" charset="0"/>
                            <a:cs typeface="B Nazanin" panose="00000400000000000000" pitchFamily="2" charset="-78"/>
                          </a:rPr>
                          <m:t>𝑄</m:t>
                        </m:r>
                      </m:e>
                      <m:sub>
                        <m:r>
                          <a:rPr lang="en-US" sz="2000" b="0" i="1" smtClean="0">
                            <a:latin typeface="Cambria Math" panose="02040503050406030204" pitchFamily="18" charset="0"/>
                            <a:ea typeface="Cambria Math" panose="02040503050406030204" pitchFamily="18" charset="0"/>
                            <a:cs typeface="B Nazanin" panose="00000400000000000000" pitchFamily="2" charset="-78"/>
                          </a:rPr>
                          <m:t>𝑧</m:t>
                        </m:r>
                      </m:sub>
                    </m:sSub>
                  </m:oMath>
                </a14:m>
                <a:endParaRPr lang="en-US" sz="2000" b="0" dirty="0">
                  <a:ea typeface="Cambria Math" panose="02040503050406030204" pitchFamily="18" charset="0"/>
                  <a:cs typeface="B Nazanin" panose="00000400000000000000" pitchFamily="2" charset="-78"/>
                </a:endParaRPr>
              </a:p>
              <a:p>
                <a:pPr marL="0" indent="0" algn="just">
                  <a:lnSpc>
                    <a:spcPct val="150000"/>
                  </a:lnSpc>
                  <a:spcBef>
                    <a:spcPts val="600"/>
                  </a:spcBef>
                  <a:buNone/>
                </a:pPr>
                <a:r>
                  <a:rPr lang="en-US" sz="2000" dirty="0">
                    <a:latin typeface="Cambria Math" panose="02040503050406030204" pitchFamily="18" charset="0"/>
                    <a:ea typeface="Calibri" panose="020F0502020204030204" pitchFamily="34" charset="0"/>
                    <a:cs typeface="B Nazanin" panose="00000400000000000000" pitchFamily="2" charset="-78"/>
                  </a:rPr>
                  <a:t>Optimizer: ADAM (learning rate 0.0001)</a:t>
                </a:r>
              </a:p>
              <a:p>
                <a:pPr marL="0" indent="0" algn="just">
                  <a:lnSpc>
                    <a:spcPct val="150000"/>
                  </a:lnSpc>
                  <a:spcBef>
                    <a:spcPts val="600"/>
                  </a:spcBef>
                  <a:buNone/>
                </a:pPr>
                <a:r>
                  <a:rPr lang="en-US" sz="2000" dirty="0">
                    <a:latin typeface="Cambria Math" panose="02040503050406030204" pitchFamily="18" charset="0"/>
                    <a:ea typeface="Calibri" panose="020F0502020204030204" pitchFamily="34" charset="0"/>
                    <a:cs typeface="B Nazanin" panose="00000400000000000000" pitchFamily="2" charset="-78"/>
                  </a:rPr>
                  <a:t>Epochs: 500</a:t>
                </a:r>
              </a:p>
            </p:txBody>
          </p:sp>
        </mc:Choice>
        <mc:Fallback>
          <p:sp>
            <p:nvSpPr>
              <p:cNvPr id="3" name="Content Placeholder 2">
                <a:extLst>
                  <a:ext uri="{FF2B5EF4-FFF2-40B4-BE49-F238E27FC236}">
                    <a16:creationId xmlns:a16="http://schemas.microsoft.com/office/drawing/2014/main" id="{C73385E4-E46C-932E-A4F4-746191B729FA}"/>
                  </a:ext>
                </a:extLst>
              </p:cNvPr>
              <p:cNvSpPr>
                <a:spLocks noGrp="1" noRot="1" noChangeAspect="1" noMove="1" noResize="1" noEditPoints="1" noAdjustHandles="1" noChangeArrowheads="1" noChangeShapeType="1" noTextEdit="1"/>
              </p:cNvSpPr>
              <p:nvPr>
                <p:ph idx="1"/>
              </p:nvPr>
            </p:nvSpPr>
            <p:spPr>
              <a:blipFill>
                <a:blip r:embed="rId2"/>
                <a:stretch>
                  <a:fillRect l="-638"/>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D4096AAA-3BF7-A124-0980-3E9FEC198394}"/>
              </a:ext>
            </a:extLst>
          </p:cNvPr>
          <p:cNvSpPr>
            <a:spLocks noGrp="1"/>
          </p:cNvSpPr>
          <p:nvPr>
            <p:ph type="title"/>
          </p:nvPr>
        </p:nvSpPr>
        <p:spPr/>
        <p:txBody>
          <a:bodyPr>
            <a:normAutofit/>
          </a:bodyPr>
          <a:lstStyle/>
          <a:p>
            <a:pPr algn="r" rtl="1"/>
            <a:r>
              <a:rPr lang="fa-IR" b="1" dirty="0">
                <a:latin typeface="Cambria Math" panose="02040503050406030204" pitchFamily="18" charset="0"/>
                <a:cs typeface="B Nazanin" panose="00000400000000000000" pitchFamily="2" charset="-78"/>
              </a:rPr>
              <a:t>شبکه عصبی</a:t>
            </a:r>
            <a:endParaRPr lang="en-US" b="1" dirty="0">
              <a:cs typeface="B Nazanin" panose="00000400000000000000" pitchFamily="2" charset="-78"/>
            </a:endParaRPr>
          </a:p>
        </p:txBody>
      </p:sp>
    </p:spTree>
    <p:extLst>
      <p:ext uri="{BB962C8B-B14F-4D97-AF65-F5344CB8AC3E}">
        <p14:creationId xmlns:p14="http://schemas.microsoft.com/office/powerpoint/2010/main" val="14447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3E9D8-44B3-3E41-EC3C-34268DCC1B4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91EA86A-3858-1F7F-D699-F952C28D1841}"/>
              </a:ext>
            </a:extLst>
          </p:cNvPr>
          <p:cNvSpPr>
            <a:spLocks noGrp="1"/>
          </p:cNvSpPr>
          <p:nvPr>
            <p:ph type="title"/>
          </p:nvPr>
        </p:nvSpPr>
        <p:spPr/>
        <p:txBody>
          <a:bodyPr>
            <a:normAutofit/>
          </a:bodyPr>
          <a:lstStyle/>
          <a:p>
            <a:pPr algn="r" rtl="1"/>
            <a:r>
              <a:rPr lang="fa-IR" b="1" dirty="0">
                <a:latin typeface="Cambria Math" panose="02040503050406030204" pitchFamily="18" charset="0"/>
                <a:cs typeface="B Nazanin" panose="00000400000000000000" pitchFamily="2" charset="-78"/>
              </a:rPr>
              <a:t>معماری شبکه عصبی</a:t>
            </a:r>
            <a:endParaRPr lang="en-US" b="1" dirty="0">
              <a:cs typeface="B Nazanin" panose="00000400000000000000" pitchFamily="2" charset="-78"/>
            </a:endParaRPr>
          </a:p>
        </p:txBody>
      </p:sp>
      <p:pic>
        <p:nvPicPr>
          <p:cNvPr id="2" name="Content Placeholder 1">
            <a:extLst>
              <a:ext uri="{FF2B5EF4-FFF2-40B4-BE49-F238E27FC236}">
                <a16:creationId xmlns:a16="http://schemas.microsoft.com/office/drawing/2014/main" id="{DB9EB5B6-8E69-C5F8-06BC-219C72A8574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360826"/>
            <a:ext cx="10515600" cy="3280935"/>
          </a:xfrm>
          <a:prstGeom prst="rect">
            <a:avLst/>
          </a:prstGeom>
        </p:spPr>
      </p:pic>
    </p:spTree>
    <p:extLst>
      <p:ext uri="{BB962C8B-B14F-4D97-AF65-F5344CB8AC3E}">
        <p14:creationId xmlns:p14="http://schemas.microsoft.com/office/powerpoint/2010/main" val="74073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943</Words>
  <Application>Microsoft Office PowerPoint</Application>
  <PresentationFormat>Widescreen</PresentationFormat>
  <Paragraphs>202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 Nazanin</vt:lpstr>
      <vt:lpstr>Calibri</vt:lpstr>
      <vt:lpstr>Calibri Light</vt:lpstr>
      <vt:lpstr>Cambria Math</vt:lpstr>
      <vt:lpstr>Courier New</vt:lpstr>
      <vt:lpstr>Symbol</vt:lpstr>
      <vt:lpstr>Office Theme</vt:lpstr>
      <vt:lpstr>سیستم ردیابی داخلی عابر به روش ناوبری کور </vt:lpstr>
      <vt:lpstr>ناوبری کور عابر (PDR)</vt:lpstr>
      <vt:lpstr>سیستم مرجع نگاشت و جهت‌یابی (AHRS)</vt:lpstr>
      <vt:lpstr>سیستم مرجع نگاشت و جهت‌یابی (AHRS)</vt:lpstr>
      <vt:lpstr>به‌روز رسانی سرعت صفر (ZUPT)</vt:lpstr>
      <vt:lpstr>یادگیری ماشین (ML)</vt:lpstr>
      <vt:lpstr>الگوریتم‌ ها</vt:lpstr>
      <vt:lpstr>شبکه عصبی</vt:lpstr>
      <vt:lpstr>معماری شبکه عصبی</vt:lpstr>
      <vt:lpstr>نتایج آموزش شبکه</vt:lpstr>
      <vt:lpstr>تنایج ZUPT</vt:lpstr>
      <vt:lpstr>تنایج ZUPT</vt:lpstr>
      <vt:lpstr>تنایج ZUPT</vt:lpstr>
      <vt:lpstr>تنایج ZUPT</vt:lpstr>
      <vt:lpstr>تنایج ZUPT</vt:lpstr>
      <vt:lpstr>تنایج DNN</vt:lpstr>
      <vt:lpstr>تنایج DNN</vt:lpstr>
      <vt:lpstr>پیشنهادات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سیستم ردیابی داخلی عابر به روش ناوبری کور </dc:title>
  <dc:creator>arad arang</dc:creator>
  <cp:lastModifiedBy>arad arang</cp:lastModifiedBy>
  <cp:revision>61</cp:revision>
  <dcterms:created xsi:type="dcterms:W3CDTF">2024-02-04T21:34:37Z</dcterms:created>
  <dcterms:modified xsi:type="dcterms:W3CDTF">2024-02-04T23:00:19Z</dcterms:modified>
</cp:coreProperties>
</file>