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915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05732C6-F50A-4E8D-A7DD-F5064E80D65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DD32D264-E7E4-4874-B618-68B60E104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8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2D264-E7E4-4874-B618-68B60E1044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6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7CD7BC-10D3-D0D3-54A4-9D187A2E0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07062C3-0018-FA5A-CA66-416532736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B7EF195-4E1B-6097-A742-78C8D96C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88E-A5F0-47B0-9FE0-D880CA4C2CD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83B3C45-C3A4-06F0-F829-33460174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0FA391-4EB4-99E3-9AA4-02287B78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4338-6255-493A-B38D-A23D9A37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2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D2D90C-B114-1AB9-E40B-D5FED430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539A966-778D-5B77-C5C0-479ED4BBC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F7FC22-D6DD-6078-5388-56C017D9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88E-A5F0-47B0-9FE0-D880CA4C2CD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9921797-7998-A4F8-6624-1D33B806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51A31D-29CB-5CA1-C005-8A05B6EF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4338-6255-493A-B38D-A23D9A37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A058F70-7BE2-0D94-E513-ED3617290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0C89FFA-A69D-0D04-4206-B99A1862D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201799-2EC0-378E-087F-2807683D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88E-A5F0-47B0-9FE0-D880CA4C2CD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500648-7E19-D679-0574-13F41F61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BC811F-D6CE-A353-2535-6D455429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4338-6255-493A-B38D-A23D9A37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7BB45-6127-EA47-E824-B016FC0C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CE0CA04-B58C-90BF-6531-9C285F05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A86FC5-6822-AA8D-C8DA-4F22D59D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88E-A5F0-47B0-9FE0-D880CA4C2CD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8DC2588-F867-CFC2-5C19-626599DE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01326B1-2CD1-E3BC-8E21-052AD759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4338-6255-493A-B38D-A23D9A37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51FF52-0206-1D2D-99F3-08516F86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99722-A6D5-5530-D707-7EF5D2F5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1BDECB-6B0E-B4BB-B496-3B247322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88E-A5F0-47B0-9FE0-D880CA4C2CD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9A3FC1-E072-E1A7-ABCC-C8B1D881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304B0AE-108D-2398-1919-067786D1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4338-6255-493A-B38D-A23D9A37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7FAD5F-DD4B-BA13-D38A-1A31050D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9E146D-7FE9-1BF5-D2A5-51FDC79A3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22FD832-9CF1-885C-7D9A-5C76D18A5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002E036-BD1E-0D26-B796-E03E37E7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88E-A5F0-47B0-9FE0-D880CA4C2CD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64EBC71-B0A3-E838-DCCC-4CEDDEF2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D076EB-659D-04A5-75BB-36DDAE41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4338-6255-493A-B38D-A23D9A37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8156A3-6196-4B5D-EC0F-C8379411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3D75BC8-1D17-D719-87AF-A69883417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43BFEF1-AEA4-F5CA-04A6-7FE2FF1F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64B8B60-FC10-D144-99B1-9935B9EB4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E7E46F1-1D43-C0B5-D8EC-44D52E68A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2BBC396-91A3-C31B-1D87-F29C71AE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88E-A5F0-47B0-9FE0-D880CA4C2CD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50EFE4A-5D5A-2437-5BEA-F077D3D7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BE820C3-7C30-3AB7-5CCF-CEEDA39D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4338-6255-493A-B38D-A23D9A37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5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8F44BD1-DA65-397F-4C42-122D280E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B2F93C8-C1C4-0F5E-4FEA-FEACB34E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88E-A5F0-47B0-9FE0-D880CA4C2CD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C655E58-C871-2AD3-AEAE-ABE44970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EE79DEF-BB3B-0CC7-E2BA-6DE2AFC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4338-6255-493A-B38D-A23D9A37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1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207D896-3CA6-DAFF-0BEB-6FCB72AC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88E-A5F0-47B0-9FE0-D880CA4C2CD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3C372F1-B405-02A1-BD5B-5DF23D3D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3FC6374-67E5-C2AE-59BC-FE61CA7A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4338-6255-493A-B38D-A23D9A37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5666A8-78E8-72E4-5566-4759C90D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1A68526-8372-1A7F-1A69-1651E7E34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FCABC62-4CED-D68A-2200-C86D43A84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7E06B49-227F-27DF-5519-657CDDC4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88E-A5F0-47B0-9FE0-D880CA4C2CD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F9BF6FC-F776-9287-0814-CB5435D8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BF6E7CE-18B6-AA04-3332-7BB74EF1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4338-6255-493A-B38D-A23D9A37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0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0045C0-E759-8741-807D-BF7A5759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80D6E0E-308A-6DCA-45C7-AA9150D89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7D3E7F3-6E2D-4C79-ECF5-AB45994E0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C9BC0C5-8A25-CD9C-04BC-D1B802123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388E-A5F0-47B0-9FE0-D880CA4C2CD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92381A-B752-D946-A941-254DE874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EB53E3F-985D-A86F-7F3C-F923CF7B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74338-6255-493A-B38D-A23D9A37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0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3BF0D66-35FF-FF14-9D42-984C8A01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4864C5-38E1-CA54-8B1A-DA5A0F7EF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5DBB70-A2D7-48D1-1326-1960EE6C1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A388E-A5F0-47B0-9FE0-D880CA4C2CD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3798ED-405A-BF8F-D716-F476AFCBC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15E6058-8761-43F3-81D5-8C59CBF6E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B74338-6255-493A-B38D-A23D9A375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6EF0970-78DC-A03B-F152-CBEB2417F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5"/>
            <a:ext cx="5039470" cy="3224505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Machine Learning </a:t>
            </a:r>
            <a:r>
              <a:rPr lang="en-US" sz="4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odels </a:t>
            </a:r>
            <a:r>
              <a:rPr lang="en-US" sz="4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 Predicting </a:t>
            </a:r>
            <a:r>
              <a:rPr lang="en-US" sz="4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eart </a:t>
            </a:r>
            <a:r>
              <a:rPr lang="en-US" sz="4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4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isease In Patients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73F8D242-4FBE-BA53-248A-8108FF4530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4" name="AutoShape 2" descr="A vibrant image of a human heart shaped like a traditional heart symbol, pulsating with a visible heartbeat. The heart is depicted in a vivid red color with glowing veins and arteries, set against a dark background that highlights its luminosity. The heartbeat is illustrated with a rhythmic pulse wave emanating from the heart, creating a dynamic and energetic effect.">
            <a:extLst>
              <a:ext uri="{FF2B5EF4-FFF2-40B4-BE49-F238E27FC236}">
                <a16:creationId xmlns:a16="http://schemas.microsoft.com/office/drawing/2014/main" id="{EB2050FB-9E12-D197-95AC-E662BB406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4A7FF1A-02ED-AE5D-0DB8-D975C735E4DA}"/>
              </a:ext>
            </a:extLst>
          </p:cNvPr>
          <p:cNvSpPr txBox="1"/>
          <p:nvPr/>
        </p:nvSpPr>
        <p:spPr>
          <a:xfrm>
            <a:off x="1051559" y="4237041"/>
            <a:ext cx="6335443" cy="220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Lecturer: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Prof. Boaz Lerner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 rtl="0"/>
            <a:endParaRPr lang="en-US" dirty="0"/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Presnted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by: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Names: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Inbal Karibian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Adi Yogev Golbari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Arad Peleg</a:t>
            </a:r>
            <a:endParaRPr lang="en-US" dirty="0"/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>
              <a:lnSpc>
                <a:spcPct val="115000"/>
              </a:lnSpc>
              <a:spcAft>
                <a:spcPts val="800"/>
              </a:spcAft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7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A vibrant image of a human heart shaped like a traditional heart symbol, pulsating with a visible heartbeat. The heart is depicted in a vivid red color with glowing veins and arteries, set against a dark background that highlights its luminosity. The heartbeat is illustrated with a rhythmic pulse wave emanating from the heart, creating a dynamic and energetic effect.">
            <a:extLst>
              <a:ext uri="{FF2B5EF4-FFF2-40B4-BE49-F238E27FC236}">
                <a16:creationId xmlns:a16="http://schemas.microsoft.com/office/drawing/2014/main" id="{EB2050FB-9E12-D197-95AC-E662BB406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0CEF44F4-9079-6E6A-A905-410F9B98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879" y="275566"/>
            <a:ext cx="6771473" cy="6730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Bibliography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42CB490-7BF8-6A27-5E5F-DAD237826909}"/>
              </a:ext>
            </a:extLst>
          </p:cNvPr>
          <p:cNvSpPr txBox="1"/>
          <p:nvPr/>
        </p:nvSpPr>
        <p:spPr>
          <a:xfrm>
            <a:off x="217101" y="948574"/>
            <a:ext cx="7703127" cy="5588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Jindal, H., Agrawal, S., Khera, R., Jain, R.,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Nagrath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(2021). Heart disease prediction using machine learning algorithms. IOP Conference Series: Materials Science and Engineering, 1022(1), 012072. https://doi.org/10.1088/1757-899X/1022/1/012072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Katarya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Meena, S. K. (2021). Machine Learning Techniques for Heart Disease Prediction: A Comparative Study and Analysis. Health and Technology, 11(1), 87–97. https://doi.org/10.1007/S12553-020-00505-7/TABLES/3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Shah, D., Patel, S., &amp; Bharti, S. K. (2020). Heart Disease Prediction using Machine Learning Techniques. SN Computer Science, 1(6), 1–6. https://doi.org/10.1007/S42979-020-00365-Y/TABLES/3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Soni, J., Ansari, U., Sharma, D., of, S. S.-I. J., &amp; 2011‏, undefined. (n.d.). Predictive data mining for medical diagnosis: An overview of heart disease prediction‏.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Academia.Edu‏J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Soni, U Ansari, D Sharma, 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Soni‏International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Computer Applications, 2011‏•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academia.Edu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‏. Retrieved June 15, 2024, from https://www.academia.edu/download/79534142/5a18f6653b56138cd5196d20e2f39de189e3.pdf</a:t>
            </a:r>
          </a:p>
        </p:txBody>
      </p:sp>
    </p:spTree>
    <p:extLst>
      <p:ext uri="{BB962C8B-B14F-4D97-AF65-F5344CB8AC3E}">
        <p14:creationId xmlns:p14="http://schemas.microsoft.com/office/powerpoint/2010/main" val="170346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A vibrant image of a human heart shaped like a traditional heart symbol, pulsating with a visible heartbeat. The heart is depicted in a vivid red color with glowing veins and arteries, set against a dark background that highlights its luminosity. The heartbeat is illustrated with a rhythmic pulse wave emanating from the heart, creating a dynamic and energetic effect.">
            <a:extLst>
              <a:ext uri="{FF2B5EF4-FFF2-40B4-BE49-F238E27FC236}">
                <a16:creationId xmlns:a16="http://schemas.microsoft.com/office/drawing/2014/main" id="{EB2050FB-9E12-D197-95AC-E662BB406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0CEF44F4-9079-6E6A-A905-410F9B98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06" y="515712"/>
            <a:ext cx="6771473" cy="673008"/>
          </a:xfrm>
        </p:spPr>
        <p:txBody>
          <a:bodyPr anchor="t">
            <a:normAutofit fontScale="90000"/>
          </a:bodyPr>
          <a:lstStyle/>
          <a:p>
            <a:pPr algn="l"/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6F4F88B1-B77F-B64B-831A-B833B26A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6" y="600421"/>
            <a:ext cx="7603578" cy="479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Introduction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a one of the leading causes of death worldwide.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diagnosis is crucial due to the disease's complexity.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marL="2857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exploratory data analysis (EDA) and various classification algorithms.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tool for early diagnosis and risk assessment of heart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72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A vibrant image of a human heart shaped like a traditional heart symbol, pulsating with a visible heartbeat. The heart is depicted in a vivid red color with glowing veins and arteries, set against a dark background that highlights its luminosity. The heartbeat is illustrated with a rhythmic pulse wave emanating from the heart, creating a dynamic and energetic effect.">
            <a:extLst>
              <a:ext uri="{FF2B5EF4-FFF2-40B4-BE49-F238E27FC236}">
                <a16:creationId xmlns:a16="http://schemas.microsoft.com/office/drawing/2014/main" id="{EB2050FB-9E12-D197-95AC-E662BB406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0CEF44F4-9079-6E6A-A905-410F9B98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06" y="515712"/>
            <a:ext cx="6771473" cy="6730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Business</a:t>
            </a:r>
            <a:r>
              <a:rPr lang="en-GB" sz="44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</a:t>
            </a:r>
            <a:r>
              <a:rPr lang="en-US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Understanding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6F4F88B1-B77F-B64B-831A-B833B26A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96" y="1097589"/>
            <a:ext cx="7603578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Healthcare Industry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causes 17.9 million deaths annually (WHO).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healthcare costs, e.g., $239.9 billion per year in the US.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Strategic 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patient outcomes through early diagnosis and intervention.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healthcare costs by accurately identifying at-risk individuals.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Current Situation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influenced by genetics, lifestyle, and physiological factors.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 diagnosis process; automation can help improve accuracy and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9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A vibrant image of a human heart shaped like a traditional heart symbol, pulsating with a visible heartbeat. The heart is depicted in a vivid red color with glowing veins and arteries, set against a dark background that highlights its luminosity. The heartbeat is illustrated with a rhythmic pulse wave emanating from the heart, creating a dynamic and energetic effect.">
            <a:extLst>
              <a:ext uri="{FF2B5EF4-FFF2-40B4-BE49-F238E27FC236}">
                <a16:creationId xmlns:a16="http://schemas.microsoft.com/office/drawing/2014/main" id="{EB2050FB-9E12-D197-95AC-E662BB406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0CEF44F4-9079-6E6A-A905-410F9B98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06" y="515712"/>
            <a:ext cx="6771473" cy="673008"/>
          </a:xfrm>
        </p:spPr>
        <p:txBody>
          <a:bodyPr anchor="t">
            <a:normAutofit fontScale="90000"/>
          </a:bodyPr>
          <a:lstStyle/>
          <a:p>
            <a:pPr algn="l" rtl="0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4B2AA1E-AD8C-21DE-2584-1A452C87E6F7}"/>
              </a:ext>
            </a:extLst>
          </p:cNvPr>
          <p:cNvSpPr txBox="1"/>
          <p:nvPr/>
        </p:nvSpPr>
        <p:spPr>
          <a:xfrm>
            <a:off x="269407" y="1397672"/>
            <a:ext cx="718499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from Kaggle combining five heart disease datasets.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patient data from Cleveland, Hungary, Switzerland, Long Beach, and Statlog.</a:t>
            </a:r>
          </a:p>
          <a:p>
            <a:pPr algn="l" rtl="0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Explanation: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1190 observations with 11 common features.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1 (heart disease), 0 (no heart disease).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divided into categories: Demographic, Symptom-related, Clinical Measurements, ECG Results, Exercise-related, Diagnostic Measures.</a:t>
            </a:r>
          </a:p>
          <a:p>
            <a:pPr algn="l"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7C9FDDAF-7810-0170-E423-2AA7CB2CFCA6}"/>
              </a:ext>
            </a:extLst>
          </p:cNvPr>
          <p:cNvSpPr txBox="1"/>
          <p:nvPr/>
        </p:nvSpPr>
        <p:spPr>
          <a:xfrm>
            <a:off x="9153526" y="0"/>
            <a:ext cx="251201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  <a:r>
              <a:rPr lang="he-IL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1">
            <a:extLst>
              <a:ext uri="{FF2B5EF4-FFF2-40B4-BE49-F238E27FC236}">
                <a16:creationId xmlns:a16="http://schemas.microsoft.com/office/drawing/2014/main" id="{B0CF91DA-D000-F580-562D-528C8942C7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498663"/>
            <a:ext cx="3918875" cy="2303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65FCFF45-0D1D-CD6E-D24B-010CEA17F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2912031"/>
            <a:ext cx="3894025" cy="696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7" name="Picture 3">
            <a:extLst>
              <a:ext uri="{FF2B5EF4-FFF2-40B4-BE49-F238E27FC236}">
                <a16:creationId xmlns:a16="http://schemas.microsoft.com/office/drawing/2014/main" id="{BB0BEDE7-8551-60DA-91B5-02B88EB6B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490" y="3707743"/>
            <a:ext cx="3820351" cy="12896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9786D85F-471F-4FA0-A6A3-373C2638B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618" y="5096969"/>
            <a:ext cx="1555412" cy="1629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" name="Picture 1">
            <a:extLst>
              <a:ext uri="{FF2B5EF4-FFF2-40B4-BE49-F238E27FC236}">
                <a16:creationId xmlns:a16="http://schemas.microsoft.com/office/drawing/2014/main" id="{04C7B060-470F-42D7-DBB4-1D4E049456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33" y="1295784"/>
            <a:ext cx="7776264" cy="4571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A8CFDDCD-A783-EFB4-1FEB-0CAC47628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3" y="2658864"/>
            <a:ext cx="11509246" cy="2057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2" name="Picture 3">
            <a:extLst>
              <a:ext uri="{FF2B5EF4-FFF2-40B4-BE49-F238E27FC236}">
                <a16:creationId xmlns:a16="http://schemas.microsoft.com/office/drawing/2014/main" id="{AFF1595A-0303-9FB8-1DD5-C6C9F64FE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3" y="1756182"/>
            <a:ext cx="7646361" cy="3862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A061CEF1-063F-43A7-2180-62092F25B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44" y="498663"/>
            <a:ext cx="5752298" cy="6027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358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037 -0.27361 L -3.95833E-6 2.22222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92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57 -0.05995 L -4.79167E-6 -1.48148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35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79 0.09167 L -3.75E-6 4.4444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94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122 0.34467 L 5E-6 -2.22222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33" y="-1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A vibrant image of a human heart shaped like a traditional heart symbol, pulsating with a visible heartbeat. The heart is depicted in a vivid red color with glowing veins and arteries, set against a dark background that highlights its luminosity. The heartbeat is illustrated with a rhythmic pulse wave emanating from the heart, creating a dynamic and energetic effect.">
            <a:extLst>
              <a:ext uri="{FF2B5EF4-FFF2-40B4-BE49-F238E27FC236}">
                <a16:creationId xmlns:a16="http://schemas.microsoft.com/office/drawing/2014/main" id="{EB2050FB-9E12-D197-95AC-E662BB406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0CEF44F4-9079-6E6A-A905-410F9B98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06" y="515712"/>
            <a:ext cx="6771473" cy="6730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8A38BB3-86AD-2287-C331-369B40B2AE7F}"/>
              </a:ext>
            </a:extLst>
          </p:cNvPr>
          <p:cNvSpPr txBox="1"/>
          <p:nvPr/>
        </p:nvSpPr>
        <p:spPr>
          <a:xfrm>
            <a:off x="356616" y="1174964"/>
            <a:ext cx="7095744" cy="549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Selection: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'target' attribute for heart disease prediction.</a:t>
            </a:r>
          </a:p>
          <a:p>
            <a:pPr algn="l" rtl="0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Filling Missing Values: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but handled '0' values in cholesterol by replacing them with mean values and applying log normalization.</a:t>
            </a:r>
          </a:p>
          <a:p>
            <a:pPr algn="l" rtl="0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Construction: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Framingham Risk Score (FRS) and Total Cardiovascular Risk Score (TCRS).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scores enhance the dataset with real-world medical risk assessments.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4.Data Formatting: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ST slope: categorical feature to binary for better analysis.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D1DEB77-809A-1F14-256A-4CF4369D945F}"/>
              </a:ext>
            </a:extLst>
          </p:cNvPr>
          <p:cNvSpPr txBox="1"/>
          <p:nvPr/>
        </p:nvSpPr>
        <p:spPr>
          <a:xfrm>
            <a:off x="9153526" y="0"/>
            <a:ext cx="251201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After Change</a:t>
            </a:r>
            <a:r>
              <a:rPr lang="he-IL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תמונה 1" descr="תמונה שמכילה תרשים, צילום מסך, עלילה, קו&#10;&#10;התיאור נוצר באופן אוטומטי">
            <a:extLst>
              <a:ext uri="{FF2B5EF4-FFF2-40B4-BE49-F238E27FC236}">
                <a16:creationId xmlns:a16="http://schemas.microsoft.com/office/drawing/2014/main" id="{EB2970C6-1703-2507-200C-F019F94EE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960" y="612639"/>
            <a:ext cx="3396424" cy="1878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787B02C-E8BF-B72F-C650-3D593406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898" y="2605176"/>
            <a:ext cx="3729536" cy="1519625"/>
          </a:xfrm>
          <a:prstGeom prst="rect">
            <a:avLst/>
          </a:prstGeom>
        </p:spPr>
      </p:pic>
      <p:pic>
        <p:nvPicPr>
          <p:cNvPr id="9" name="תמונה 8" descr="תמונה שמכילה טקסט, צילום מסך, צבעוני, דפוס&#10;&#10;התיאור נוצר באופן אוטומטי">
            <a:extLst>
              <a:ext uri="{FF2B5EF4-FFF2-40B4-BE49-F238E27FC236}">
                <a16:creationId xmlns:a16="http://schemas.microsoft.com/office/drawing/2014/main" id="{160FE43C-9507-715C-DE6A-3A9EB9B6C1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941" y="4206466"/>
            <a:ext cx="2457450" cy="2552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תמונה 9" descr="תמונה שמכילה תרשים, צילום מסך, עלילה, קו&#10;&#10;התיאור נוצר באופן אוטומטי">
            <a:extLst>
              <a:ext uri="{FF2B5EF4-FFF2-40B4-BE49-F238E27FC236}">
                <a16:creationId xmlns:a16="http://schemas.microsoft.com/office/drawing/2014/main" id="{D066A4CB-4A26-AA24-B70F-31DA13253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59" y="1693107"/>
            <a:ext cx="7523986" cy="41615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0A681F7-E347-C028-F7B5-A4E3448E5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03" y="1945796"/>
            <a:ext cx="7720530" cy="3145783"/>
          </a:xfrm>
          <a:prstGeom prst="rect">
            <a:avLst/>
          </a:prstGeom>
        </p:spPr>
      </p:pic>
      <p:pic>
        <p:nvPicPr>
          <p:cNvPr id="12" name="תמונה 11" descr="תמונה שמכילה טקסט, צילום מסך, צבעוני, דפוס&#10;&#10;התיאור נוצר באופן אוטומטי">
            <a:extLst>
              <a:ext uri="{FF2B5EF4-FFF2-40B4-BE49-F238E27FC236}">
                <a16:creationId xmlns:a16="http://schemas.microsoft.com/office/drawing/2014/main" id="{134B42F6-9509-3F5D-41D4-7CBC55BF52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061" y="548995"/>
            <a:ext cx="5717766" cy="5939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518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112 -0.30348 L 1.04167E-6 3.703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62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565 0.00972 L 1.25E-6 -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89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252 0.27755 L 1.25E-6 0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33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A vibrant image of a human heart shaped like a traditional heart symbol, pulsating with a visible heartbeat. The heart is depicted in a vivid red color with glowing veins and arteries, set against a dark background that highlights its luminosity. The heartbeat is illustrated with a rhythmic pulse wave emanating from the heart, creating a dynamic and energetic effect.">
            <a:extLst>
              <a:ext uri="{FF2B5EF4-FFF2-40B4-BE49-F238E27FC236}">
                <a16:creationId xmlns:a16="http://schemas.microsoft.com/office/drawing/2014/main" id="{EB2050FB-9E12-D197-95AC-E662BB406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0CEF44F4-9079-6E6A-A905-410F9B98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025" y="338696"/>
            <a:ext cx="6771473" cy="6730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</a:t>
            </a:r>
            <a:r>
              <a:rPr lang="en-US" sz="44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odeling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5688009-73DE-BD14-EC0A-3EB616D3DB12}"/>
              </a:ext>
            </a:extLst>
          </p:cNvPr>
          <p:cNvSpPr txBox="1"/>
          <p:nvPr/>
        </p:nvSpPr>
        <p:spPr>
          <a:xfrm>
            <a:off x="322644" y="871516"/>
            <a:ext cx="7490492" cy="581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Models Used: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models: SVM, Decision Tree, KNN, Naïve Bayes, Logistic Regression, Random Forest, XGBoost, Gradient Boosting, MLP.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 models based on literature and their effectiveness in medical data analysis.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Importance of Features: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built-in feature importance for some models.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 importance for others.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top features: ST slope, TCRS, chest pain type, oldpeak.</a:t>
            </a:r>
          </a:p>
          <a:p>
            <a:pPr algn="l" rtl="0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Hyperparameter Tuning: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Optuna library for tuning top four-performing models.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Grid search and cross-validation with 300 trails for Decision Tree, Random Forest, Gradient Boosting, and XGBoost.</a:t>
            </a:r>
          </a:p>
          <a:p>
            <a:pPr algn="l" rtl="0">
              <a:lnSpc>
                <a:spcPct val="15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תמונה 1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1D46C35A-05F8-DE3D-F3F1-03BEB14CC8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145" y="626193"/>
            <a:ext cx="3469041" cy="2601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B75275A-D607-9AD4-F33A-55BE85181FB2}"/>
              </a:ext>
            </a:extLst>
          </p:cNvPr>
          <p:cNvSpPr txBox="1"/>
          <p:nvPr/>
        </p:nvSpPr>
        <p:spPr>
          <a:xfrm>
            <a:off x="8882363" y="20697"/>
            <a:ext cx="2933024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</a:t>
            </a:r>
            <a:r>
              <a:rPr lang="he-IL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EE4631A-A9B7-4E35-96EE-BF881220DA1A}"/>
              </a:ext>
            </a:extLst>
          </p:cNvPr>
          <p:cNvSpPr txBox="1"/>
          <p:nvPr/>
        </p:nvSpPr>
        <p:spPr>
          <a:xfrm>
            <a:off x="8652754" y="3428997"/>
            <a:ext cx="3392242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</a:t>
            </a:r>
            <a:r>
              <a:rPr lang="he-IL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6F213847-25B8-5863-FBB9-D117669BA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856" y="3960721"/>
            <a:ext cx="3469041" cy="2527116"/>
          </a:xfrm>
          <a:prstGeom prst="rect">
            <a:avLst/>
          </a:prstGeom>
        </p:spPr>
      </p:pic>
      <p:pic>
        <p:nvPicPr>
          <p:cNvPr id="13" name="תמונה 12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893644CD-DBE7-79DE-DCC5-E84F49F9F8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43" y="973704"/>
            <a:ext cx="7302304" cy="5476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88776FBF-8EDE-D6B5-7388-54CC008EF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99" y="940261"/>
            <a:ext cx="7517237" cy="54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4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307 -0.17916 L -1.45833E-6 -3.703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54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279 0.20556 L -2.08333E-6 -2.59259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A vibrant image of a human heart shaped like a traditional heart symbol, pulsating with a visible heartbeat. The heart is depicted in a vivid red color with glowing veins and arteries, set against a dark background that highlights its luminosity. The heartbeat is illustrated with a rhythmic pulse wave emanating from the heart, creating a dynamic and energetic effect.">
            <a:extLst>
              <a:ext uri="{FF2B5EF4-FFF2-40B4-BE49-F238E27FC236}">
                <a16:creationId xmlns:a16="http://schemas.microsoft.com/office/drawing/2014/main" id="{EB2050FB-9E12-D197-95AC-E662BB406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0CEF44F4-9079-6E6A-A905-410F9B98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06" y="515712"/>
            <a:ext cx="6771473" cy="6730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Evaluation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E753F88-6608-78B0-EEDA-C8317A4E7B7C}"/>
              </a:ext>
            </a:extLst>
          </p:cNvPr>
          <p:cNvSpPr txBox="1"/>
          <p:nvPr/>
        </p:nvSpPr>
        <p:spPr>
          <a:xfrm>
            <a:off x="300207" y="1188720"/>
            <a:ext cx="7153537" cy="458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GB" b="1" kern="100" dirty="0">
                <a:latin typeface="Times New Roman" panose="02020603050405020304" pitchFamily="18" charset="0"/>
                <a:ea typeface="Aptos" panose="020B0004020202020204" pitchFamily="34" charset="0"/>
              </a:rPr>
              <a:t>1. M</a:t>
            </a: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etrics </a:t>
            </a:r>
            <a:r>
              <a:rPr lang="en-GB" b="1" kern="100" dirty="0">
                <a:latin typeface="Times New Roman" panose="02020603050405020304" pitchFamily="18" charset="0"/>
                <a:ea typeface="Aptos" panose="020B0004020202020204" pitchFamily="34" charset="0"/>
              </a:rPr>
              <a:t>U</a:t>
            </a: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sed (Based on confusion matrix)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kern="100" dirty="0">
                <a:latin typeface="Times New Roman" panose="02020603050405020304" pitchFamily="18" charset="0"/>
              </a:rPr>
              <a:t>Accuracy – </a:t>
            </a:r>
            <a:r>
              <a:rPr lang="en-US" sz="1600" b="1" kern="100" dirty="0">
                <a:latin typeface="Times New Roman" panose="02020603050405020304" pitchFamily="18" charset="0"/>
              </a:rPr>
              <a:t>main metric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kern="100" dirty="0">
                <a:latin typeface="Times New Roman" panose="02020603050405020304" pitchFamily="18" charset="0"/>
              </a:rPr>
              <a:t>F1-score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kern="100" dirty="0">
                <a:latin typeface="Times New Roman" panose="02020603050405020304" pitchFamily="18" charset="0"/>
              </a:rPr>
              <a:t>Recall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kern="100" dirty="0">
                <a:latin typeface="Times New Roman" panose="02020603050405020304" pitchFamily="18" charset="0"/>
              </a:rPr>
              <a:t>Precision</a:t>
            </a:r>
          </a:p>
          <a:p>
            <a:pPr algn="l" rtl="0">
              <a:lnSpc>
                <a:spcPct val="150000"/>
              </a:lnSpc>
            </a:pPr>
            <a:endParaRPr lang="en-US" sz="1600" kern="100" dirty="0">
              <a:latin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1" kern="100" dirty="0">
                <a:latin typeface="Times New Roman" panose="02020603050405020304" pitchFamily="18" charset="0"/>
              </a:rPr>
              <a:t>2. Best Models: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kern="100" dirty="0">
                <a:latin typeface="Times New Roman" panose="02020603050405020304" pitchFamily="18" charset="0"/>
              </a:rPr>
              <a:t>Random Forest: Accuracy </a:t>
            </a:r>
            <a:r>
              <a:rPr lang="en-US" sz="1600" b="1" kern="100" dirty="0">
                <a:latin typeface="Times New Roman" panose="02020603050405020304" pitchFamily="18" charset="0"/>
              </a:rPr>
              <a:t>97.48%.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kern="100" dirty="0">
                <a:latin typeface="Times New Roman" panose="02020603050405020304" pitchFamily="18" charset="0"/>
              </a:rPr>
              <a:t>Gradient Boosting: Improved performance post-tuning with </a:t>
            </a:r>
            <a:r>
              <a:rPr lang="en-US" sz="1600" b="1" kern="100" dirty="0">
                <a:latin typeface="Times New Roman" panose="02020603050405020304" pitchFamily="18" charset="0"/>
              </a:rPr>
              <a:t>95.80% </a:t>
            </a:r>
            <a:r>
              <a:rPr lang="en-US" sz="1600" kern="100" dirty="0">
                <a:latin typeface="Times New Roman" panose="02020603050405020304" pitchFamily="18" charset="0"/>
              </a:rPr>
              <a:t>accuracy.</a:t>
            </a:r>
          </a:p>
          <a:p>
            <a:pPr marL="285750" indent="-28575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kern="100" dirty="0">
                <a:latin typeface="Times New Roman" panose="02020603050405020304" pitchFamily="18" charset="0"/>
              </a:rPr>
              <a:t>Did not include </a:t>
            </a:r>
            <a:r>
              <a:rPr lang="en-US" sz="1600" b="1" kern="100" dirty="0">
                <a:latin typeface="Times New Roman" panose="02020603050405020304" pitchFamily="18" charset="0"/>
              </a:rPr>
              <a:t>cross validation </a:t>
            </a:r>
            <a:r>
              <a:rPr lang="en-US" sz="1600" kern="100" dirty="0">
                <a:latin typeface="Times New Roman" panose="02020603050405020304" pitchFamily="18" charset="0"/>
              </a:rPr>
              <a:t>for better performance on both cases (Base models, hyper tuned models)</a:t>
            </a:r>
          </a:p>
          <a:p>
            <a:pPr algn="l" rtl="0"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8DDCD8-CACE-EC3E-3068-F74B9209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919" y="451031"/>
            <a:ext cx="3495675" cy="188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3B1CCCC-DBFB-E1E1-E312-63C849D9C51F}"/>
              </a:ext>
            </a:extLst>
          </p:cNvPr>
          <p:cNvSpPr txBox="1"/>
          <p:nvPr/>
        </p:nvSpPr>
        <p:spPr>
          <a:xfrm>
            <a:off x="8426919" y="81699"/>
            <a:ext cx="3611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base models:</a:t>
            </a:r>
            <a:endParaRPr lang="en-US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9604CE1-029A-EA28-E7A7-9F9F35B2059A}"/>
              </a:ext>
            </a:extLst>
          </p:cNvPr>
          <p:cNvSpPr txBox="1"/>
          <p:nvPr/>
        </p:nvSpPr>
        <p:spPr>
          <a:xfrm>
            <a:off x="8536198" y="2424415"/>
            <a:ext cx="3611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 base models:</a:t>
            </a:r>
            <a:endParaRPr lang="en-US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2781997-2A1D-04AB-B0D2-BFC007E958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263" y="2837570"/>
            <a:ext cx="2824805" cy="1811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97514F4-162E-A339-6830-A5B12240E0FC}"/>
              </a:ext>
            </a:extLst>
          </p:cNvPr>
          <p:cNvSpPr txBox="1"/>
          <p:nvPr/>
        </p:nvSpPr>
        <p:spPr>
          <a:xfrm>
            <a:off x="8574488" y="4692481"/>
            <a:ext cx="3366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 base models:</a:t>
            </a:r>
            <a:endParaRPr lang="en-US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57DCBB3C-C593-31B8-0705-01259489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84" y="1231800"/>
            <a:ext cx="8296815" cy="447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2EADDF29-5169-2A78-45B0-7EA7A0D6F8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0" y="1231800"/>
            <a:ext cx="7512163" cy="48183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0F7105A0-2921-4AAF-D8F3-3E6DE33F8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9024" y="5116010"/>
            <a:ext cx="3611463" cy="1522385"/>
          </a:xfrm>
          <a:prstGeom prst="rect">
            <a:avLst/>
          </a:prstGeom>
        </p:spPr>
      </p:pic>
      <p:pic>
        <p:nvPicPr>
          <p:cNvPr id="23" name="תמונה 22">
            <a:extLst>
              <a:ext uri="{FF2B5EF4-FFF2-40B4-BE49-F238E27FC236}">
                <a16:creationId xmlns:a16="http://schemas.microsoft.com/office/drawing/2014/main" id="{125E1CDB-BE04-64F1-6252-18E4B5ACB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84" y="1668983"/>
            <a:ext cx="9536180" cy="40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8 -0.29653 L 8.33333E-7 1.99493E-1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98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141 0.00787 L -3.33333E-6 3.7037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92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77 0.30625 L -4.58333E-6 2.22222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63" y="-1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A vibrant image of a human heart shaped like a traditional heart symbol, pulsating with a visible heartbeat. The heart is depicted in a vivid red color with glowing veins and arteries, set against a dark background that highlights its luminosity. The heartbeat is illustrated with a rhythmic pulse wave emanating from the heart, creating a dynamic and energetic effect.">
            <a:extLst>
              <a:ext uri="{FF2B5EF4-FFF2-40B4-BE49-F238E27FC236}">
                <a16:creationId xmlns:a16="http://schemas.microsoft.com/office/drawing/2014/main" id="{EB2050FB-9E12-D197-95AC-E662BB406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0CEF44F4-9079-6E6A-A905-410F9B98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406" y="515712"/>
            <a:ext cx="6771473" cy="6730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Discussion and Conclusions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EFD76FB-2427-8E6E-DC2B-59412548F8E3}"/>
              </a:ext>
            </a:extLst>
          </p:cNvPr>
          <p:cNvSpPr txBox="1"/>
          <p:nvPr/>
        </p:nvSpPr>
        <p:spPr>
          <a:xfrm>
            <a:off x="269406" y="1304377"/>
            <a:ext cx="7055030" cy="4618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Summary of Findings:</a:t>
            </a:r>
          </a:p>
          <a:p>
            <a:pPr algn="l" rtl="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most accurate model with 97.48% accuracy.</a:t>
            </a:r>
          </a:p>
          <a:p>
            <a:pPr algn="l" rtl="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improvement from hyperparameter tuning for some models.</a:t>
            </a:r>
          </a:p>
          <a:p>
            <a:pPr algn="l" rtl="0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Impact of Tuning:</a:t>
            </a:r>
          </a:p>
          <a:p>
            <a:pPr algn="l" rtl="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specific improvements in Gradient Boosting. from 94% to 95% in accuracy after tuning.</a:t>
            </a:r>
          </a:p>
          <a:p>
            <a:pPr algn="l" rtl="0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Future Work:</a:t>
            </a:r>
          </a:p>
          <a:p>
            <a:pPr algn="l" rtl="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more on heart disease literature.</a:t>
            </a:r>
          </a:p>
          <a:p>
            <a:pPr algn="l" rtl="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advanced tuning techniques.</a:t>
            </a:r>
          </a:p>
          <a:p>
            <a:pPr algn="l" rtl="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additional features and more data for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190093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A vibrant image of a human heart shaped like a traditional heart symbol, pulsating with a visible heartbeat. The heart is depicted in a vivid red color with glowing veins and arteries, set against a dark background that highlights its luminosity. The heartbeat is illustrated with a rhythmic pulse wave emanating from the heart, creating a dynamic and energetic effect.">
            <a:extLst>
              <a:ext uri="{FF2B5EF4-FFF2-40B4-BE49-F238E27FC236}">
                <a16:creationId xmlns:a16="http://schemas.microsoft.com/office/drawing/2014/main" id="{EB2050FB-9E12-D197-95AC-E662BB406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0CEF44F4-9079-6E6A-A905-410F9B986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08" y="2367890"/>
            <a:ext cx="5789648" cy="1645762"/>
          </a:xfrm>
        </p:spPr>
        <p:txBody>
          <a:bodyPr anchor="t">
            <a:normAutofit fontScale="90000"/>
          </a:bodyPr>
          <a:lstStyle/>
          <a:p>
            <a:r>
              <a:rPr lang="en-GB" sz="73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Thank You For  Listening!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5633A3DB-DE74-DB78-CDC0-7E8178D05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-3"/>
          <a:stretch/>
        </p:blipFill>
        <p:spPr>
          <a:xfrm>
            <a:off x="6248400" y="105091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870077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887</Words>
  <Application>Microsoft Office PowerPoint</Application>
  <PresentationFormat>מסך רחב</PresentationFormat>
  <Paragraphs>97</Paragraphs>
  <Slides>10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Wingdings</vt:lpstr>
      <vt:lpstr>ערכת נושא Office</vt:lpstr>
      <vt:lpstr>Machine Learning Models For Predicting Heart Disease In Patients </vt:lpstr>
      <vt:lpstr> </vt:lpstr>
      <vt:lpstr>Business Understanding </vt:lpstr>
      <vt:lpstr>Data Understanding </vt:lpstr>
      <vt:lpstr>Data Preparation </vt:lpstr>
      <vt:lpstr>Modeling </vt:lpstr>
      <vt:lpstr>Evaluation </vt:lpstr>
      <vt:lpstr>Discussion and Conclusions </vt:lpstr>
      <vt:lpstr>Thank You For  Listening!  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arad peleg</dc:creator>
  <cp:lastModifiedBy>arad peleg</cp:lastModifiedBy>
  <cp:revision>10</cp:revision>
  <dcterms:created xsi:type="dcterms:W3CDTF">2024-06-25T10:57:00Z</dcterms:created>
  <dcterms:modified xsi:type="dcterms:W3CDTF">2024-07-09T07:54:55Z</dcterms:modified>
</cp:coreProperties>
</file>