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9AEC9"/>
    <a:srgbClr val="79C753"/>
    <a:srgbClr val="272822"/>
    <a:srgbClr val="2F9D2F"/>
    <a:srgbClr val="698928"/>
    <a:srgbClr val="6BA3A0"/>
    <a:srgbClr val="5EA8B2"/>
    <a:srgbClr val="034F84"/>
    <a:srgbClr val="88B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8" autoAdjust="0"/>
    <p:restoredTop sz="93085" autoAdjust="0"/>
  </p:normalViewPr>
  <p:slideViewPr>
    <p:cSldViewPr snapToGrid="0">
      <p:cViewPr>
        <p:scale>
          <a:sx n="50" d="100"/>
          <a:sy n="50" d="100"/>
        </p:scale>
        <p:origin x="-900" y="-86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EDE935F5-7F57-4816-93D7-67C61357E0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397D35-1F81-4A10-8E28-A96D96B83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23D65E1-BF1B-43A0-A64E-D882DE6303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2813B59-5E8F-4176-A429-19660654EF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796A6B3-53E3-44C7-88C9-36FA244F92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C7C2AAA-5F4A-4B26-9A82-717145FE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767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8640558-36E9-44A0-A71D-DC973EA5971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D1D85F3-B280-49C8-98DB-50DB3B45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059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4AE6-67FA-47BA-AFB9-5352F8767A9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1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r" defTabSz="3239902" rtl="1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r" defTabSz="3239902" rtl="1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r" defTabSz="3239902" rtl="1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83C68-ADA5-4F00-80BF-A3C3C632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09830"/>
              </p:ext>
            </p:extLst>
          </p:nvPr>
        </p:nvGraphicFramePr>
        <p:xfrm>
          <a:off x="15281955" y="38333630"/>
          <a:ext cx="15080171" cy="1019605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4656011">
                  <a:extLst>
                    <a:ext uri="{9D8B030D-6E8A-4147-A177-3AD203B41FA5}">
                      <a16:colId xmlns:a16="http://schemas.microsoft.com/office/drawing/2014/main" val="266944488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01751341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56404224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507177997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698448621"/>
                    </a:ext>
                  </a:extLst>
                </a:gridCol>
              </a:tblGrid>
              <a:tr h="1019605">
                <a:tc>
                  <a:txBody>
                    <a:bodyPr/>
                    <a:lstStyle/>
                    <a:p>
                      <a:pPr marL="0" marR="0" lvl="0" indent="0" algn="l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Our Techniques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b="1" dirty="0">
                        <a:solidFill>
                          <a:schemeClr val="bg1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b="1" dirty="0">
                        <a:solidFill>
                          <a:schemeClr val="bg1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b="1" dirty="0">
                        <a:solidFill>
                          <a:schemeClr val="bg1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59/59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056373"/>
                  </a:ext>
                </a:extLst>
              </a:tr>
            </a:tbl>
          </a:graphicData>
        </a:graphic>
      </p:graphicFrame>
      <p:grpSp>
        <p:nvGrpSpPr>
          <p:cNvPr id="99" name="Group 98">
            <a:extLst>
              <a:ext uri="{FF2B5EF4-FFF2-40B4-BE49-F238E27FC236}">
                <a16:creationId xmlns:a16="http://schemas.microsoft.com/office/drawing/2014/main" id="{9A64FCEB-038E-44BD-B306-E026C6E214A3}"/>
              </a:ext>
            </a:extLst>
          </p:cNvPr>
          <p:cNvGrpSpPr/>
          <p:nvPr/>
        </p:nvGrpSpPr>
        <p:grpSpPr>
          <a:xfrm>
            <a:off x="2654975" y="13571274"/>
            <a:ext cx="28688088" cy="18542597"/>
            <a:chOff x="2654975" y="15232569"/>
            <a:chExt cx="28688088" cy="1854259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2651665-2877-40CD-A53C-B12F9CC2A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1996" y="16555339"/>
              <a:ext cx="4801067" cy="17219827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77BA29A-82DF-47DB-AAFF-147B89EF6390}"/>
                </a:ext>
              </a:extLst>
            </p:cNvPr>
            <p:cNvGrpSpPr/>
            <p:nvPr/>
          </p:nvGrpSpPr>
          <p:grpSpPr>
            <a:xfrm>
              <a:off x="2654975" y="15232569"/>
              <a:ext cx="28149314" cy="18246238"/>
              <a:chOff x="2654975" y="15232569"/>
              <a:chExt cx="28149314" cy="1824623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BBAAC2-1CFB-4C15-A5D7-BC3699C7E25C}"/>
                  </a:ext>
                </a:extLst>
              </p:cNvPr>
              <p:cNvSpPr txBox="1"/>
              <p:nvPr/>
            </p:nvSpPr>
            <p:spPr>
              <a:xfrm>
                <a:off x="22301574" y="17157298"/>
                <a:ext cx="41248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34F84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Proof of Concept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C225BF-1CA1-477E-9E3B-CCDCEE55B4A8}"/>
                  </a:ext>
                </a:extLst>
              </p:cNvPr>
              <p:cNvSpPr txBox="1"/>
              <p:nvPr/>
            </p:nvSpPr>
            <p:spPr>
              <a:xfrm>
                <a:off x="22301574" y="19732868"/>
                <a:ext cx="25426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AE03C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Encrypt it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AC04EA-4382-445E-B75F-AB18BCD1837B}"/>
                  </a:ext>
                </a:extLst>
              </p:cNvPr>
              <p:cNvSpPr txBox="1"/>
              <p:nvPr/>
            </p:nvSpPr>
            <p:spPr>
              <a:xfrm>
                <a:off x="22302216" y="22307296"/>
                <a:ext cx="2513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7786B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Look it Up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DDC5BF-82FC-43A1-8726-FEE9EE90CA89}"/>
                  </a:ext>
                </a:extLst>
              </p:cNvPr>
              <p:cNvSpPr txBox="1"/>
              <p:nvPr/>
            </p:nvSpPr>
            <p:spPr>
              <a:xfrm>
                <a:off x="22302216" y="27460448"/>
                <a:ext cx="3273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79C753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Why not Both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5A3086-E1D0-4D8F-B2F4-20B6E5B6FDD4}"/>
                  </a:ext>
                </a:extLst>
              </p:cNvPr>
              <p:cNvSpPr txBox="1"/>
              <p:nvPr/>
            </p:nvSpPr>
            <p:spPr>
              <a:xfrm>
                <a:off x="22302216" y="30037024"/>
                <a:ext cx="42242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34F84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Sandbox Defense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63C5C06-5F0E-4F78-9F0E-901FFDCBD004}"/>
                  </a:ext>
                </a:extLst>
              </p:cNvPr>
              <p:cNvSpPr txBox="1"/>
              <p:nvPr/>
            </p:nvSpPr>
            <p:spPr>
              <a:xfrm>
                <a:off x="22302216" y="32613600"/>
                <a:ext cx="27687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34F84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Final Stage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3F95E7-DC6E-4B68-BB9D-14FC09E2B7E9}"/>
                  </a:ext>
                </a:extLst>
              </p:cNvPr>
              <p:cNvSpPr txBox="1"/>
              <p:nvPr/>
            </p:nvSpPr>
            <p:spPr>
              <a:xfrm>
                <a:off x="2890684" y="19473474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מוטיבציה: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מחרוזות נשמרות בתחילת הקוד המקומפל, לא רצינו להשאיר את הקוד הזדוני חשוף. </a:t>
                </a:r>
                <a:endParaRPr lang="he-IL" sz="3600" b="1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שמירה של הקוד הזדוני בתור מחרוזת מוצפנת, ופיענוחה בזמן ריצה. </a:t>
                </a:r>
                <a:endParaRPr lang="en-US" sz="360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8B5CDF-334C-4DEF-B5C5-035972B04616}"/>
                  </a:ext>
                </a:extLst>
              </p:cNvPr>
              <p:cNvSpPr txBox="1"/>
              <p:nvPr/>
            </p:nvSpPr>
            <p:spPr>
              <a:xfrm>
                <a:off x="2890684" y="24597518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מוטיבציה: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שימוש ב- </a:t>
                </a:r>
                <a:r>
                  <a:rPr lang="en-US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Virtual tables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 של מחלקות, מגדיל את התלויות הדינאמיות בקוד. </a:t>
                </a:r>
              </a:p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יצירת הקוד ע"י שמירתו בתוך מחלקות, </a:t>
                </a:r>
                <a:r>
                  <a:rPr lang="he-IL" sz="3600">
                    <a:latin typeface="Heebo" panose="00000500000000000000" pitchFamily="2" charset="-79"/>
                    <a:cs typeface="Heebo" panose="00000500000000000000" pitchFamily="2" charset="-79"/>
                  </a:rPr>
                  <a:t>ויצרתו תוך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שימוש בפונקציות וירטואליות. 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6D01C0-C370-4BB4-B6A5-F754D01158AE}"/>
                  </a:ext>
                </a:extLst>
              </p:cNvPr>
              <p:cNvSpPr txBox="1"/>
              <p:nvPr/>
            </p:nvSpPr>
            <p:spPr>
              <a:xfrm>
                <a:off x="2890684" y="16917334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מוטיבציה: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בדיקה שניתן להריץ קוד </a:t>
                </a:r>
                <a:r>
                  <a:rPr lang="en-US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JavaScript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 הנוצר בזמן ריצה דרך ה- </a:t>
                </a:r>
                <a:r>
                  <a:rPr lang="en-US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Web Assembly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.</a:t>
                </a:r>
                <a:endParaRPr lang="en-US" sz="3600" b="1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 שמירת הקוד הזדוני כמחרוזת הכתובה בקובץ, והרצתה. </a:t>
                </a:r>
                <a:endParaRPr lang="en-US" sz="360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FDEB175-7D83-42DE-BC35-589C1C973799}"/>
                  </a:ext>
                </a:extLst>
              </p:cNvPr>
              <p:cNvSpPr txBox="1"/>
              <p:nvPr/>
            </p:nvSpPr>
            <p:spPr>
              <a:xfrm>
                <a:off x="2890684" y="22037198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מוטיבציה: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תלות במשתנים דינאמיים, מגבילה את יכולת ניתוח קובץ הקוד. </a:t>
                </a:r>
                <a:endParaRPr lang="he-IL" sz="3600" b="1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יצירת המחרוזת המייצגת את הקוד הזדוני בזמן ריצה. בעזרת מילונים, או ספריות אינטרנט.</a:t>
                </a:r>
                <a:endParaRPr lang="en-US" sz="360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C7D1F7-71C1-42BF-B457-56A85CC4C94C}"/>
                  </a:ext>
                </a:extLst>
              </p:cNvPr>
              <p:cNvSpPr txBox="1"/>
              <p:nvPr/>
            </p:nvSpPr>
            <p:spPr>
              <a:xfrm>
                <a:off x="2890684" y="27157838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שילוב של יצירה הקוד הזדוני בצורה דינאמית, ביחד עם השימוש בירושות של מחלקות. </a:t>
                </a:r>
                <a:br>
                  <a:rPr lang="en-US" sz="3600" dirty="0">
                    <a:latin typeface="Heebo" panose="00000500000000000000" pitchFamily="2" charset="-79"/>
                    <a:cs typeface="Heebo" panose="00000500000000000000" pitchFamily="2" charset="-79"/>
                  </a:rPr>
                </a:b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המחלקות מייצגות איך לבנות את הקוד הזדוני בעזרת ספריית אינטרנט בזמן ריצה. </a:t>
                </a:r>
                <a:endParaRPr lang="en-US" sz="360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E173A0-B0F4-4CB8-BA5C-F5F6355576A7}"/>
                  </a:ext>
                </a:extLst>
              </p:cNvPr>
              <p:cNvSpPr txBox="1"/>
              <p:nvPr/>
            </p:nvSpPr>
            <p:spPr>
              <a:xfrm>
                <a:off x="2890684" y="29718158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מוטיבציה: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התקפה כנגד הגנת </a:t>
                </a:r>
                <a:r>
                  <a:rPr lang="en-US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Sandbox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, הבודקת האם קוד הוא זדוני בעזרת הרצתו בסביבה וירטואלית.</a:t>
                </a:r>
                <a:endParaRPr lang="he-IL" sz="3600" b="1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just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הרצה של הקוד בעזרת תלויות בקלט המשתמש, למשל בקואורדינטות העכבר. 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D0C059-2218-4B0A-B823-2811CE7D337E}"/>
                  </a:ext>
                </a:extLst>
              </p:cNvPr>
              <p:cNvSpPr txBox="1"/>
              <p:nvPr/>
            </p:nvSpPr>
            <p:spPr>
              <a:xfrm>
                <a:off x="2890684" y="32278478"/>
                <a:ext cx="19025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3600" b="1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הרעיון: 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שילוב של יצירת קוד בזמן ריצה, ביחד עם השימוש בירושות של מחלקות, והשיפור נגד ההגנה בעזרת הרצה ב </a:t>
                </a:r>
                <a:r>
                  <a:rPr lang="en-US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Sandbox</a:t>
                </a:r>
                <a:r>
                  <a:rPr lang="he-IL" sz="3600" dirty="0">
                    <a:latin typeface="Heebo" panose="00000500000000000000" pitchFamily="2" charset="-79"/>
                    <a:cs typeface="Heebo" panose="00000500000000000000" pitchFamily="2" charset="-79"/>
                  </a:rPr>
                  <a:t>. </a:t>
                </a:r>
                <a:endParaRPr lang="en-US" sz="360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7DC45D-98A8-4DDC-928D-997519352287}"/>
                  </a:ext>
                </a:extLst>
              </p:cNvPr>
              <p:cNvSpPr txBox="1"/>
              <p:nvPr/>
            </p:nvSpPr>
            <p:spPr>
              <a:xfrm>
                <a:off x="22302216" y="24883872"/>
                <a:ext cx="43300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79C753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Hidden in Classes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90AE21-EAD5-4CAB-B4FA-A09B5DFB8854}"/>
                  </a:ext>
                </a:extLst>
              </p:cNvPr>
              <p:cNvSpPr txBox="1"/>
              <p:nvPr/>
            </p:nvSpPr>
            <p:spPr>
              <a:xfrm>
                <a:off x="2654975" y="15232569"/>
                <a:ext cx="2814931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he-IL" sz="8000" dirty="0">
                    <a:solidFill>
                      <a:srgbClr val="4A929C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שלבי הפרוייקט</a:t>
                </a:r>
                <a:endParaRPr lang="en-US" sz="8000" dirty="0">
                  <a:solidFill>
                    <a:srgbClr val="4A929C"/>
                  </a:solidFill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r"/>
                <a:endParaRPr lang="en-US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A01740D-3B33-481C-A762-BAD833AB3C1F}"/>
              </a:ext>
            </a:extLst>
          </p:cNvPr>
          <p:cNvSpPr txBox="1"/>
          <p:nvPr/>
        </p:nvSpPr>
        <p:spPr>
          <a:xfrm>
            <a:off x="1595000" y="32450920"/>
            <a:ext cx="292092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he-IL" sz="8000" dirty="0">
                <a:solidFill>
                  <a:srgbClr val="4A929C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תוצאות</a:t>
            </a:r>
            <a:endParaRPr lang="en-US" sz="8000" dirty="0">
              <a:solidFill>
                <a:srgbClr val="4A929C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/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E74B9BD-4060-46D7-9E7B-4156898FA10D}"/>
              </a:ext>
            </a:extLst>
          </p:cNvPr>
          <p:cNvGrpSpPr/>
          <p:nvPr/>
        </p:nvGrpSpPr>
        <p:grpSpPr>
          <a:xfrm>
            <a:off x="1214201" y="32797972"/>
            <a:ext cx="12161417" cy="8876161"/>
            <a:chOff x="4831" y="31516441"/>
            <a:chExt cx="14038260" cy="10246000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E8FF4F46-C797-49E2-862B-37E61125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" y="31516441"/>
              <a:ext cx="14038259" cy="102460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B500BB-045D-4B2F-BD87-138EC9EEFDE9}"/>
                </a:ext>
              </a:extLst>
            </p:cNvPr>
            <p:cNvSpPr txBox="1"/>
            <p:nvPr/>
          </p:nvSpPr>
          <p:spPr>
            <a:xfrm>
              <a:off x="4831" y="40977732"/>
              <a:ext cx="14038259" cy="74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3600" dirty="0">
                  <a:latin typeface="Heebo" panose="00000500000000000000" pitchFamily="2" charset="-79"/>
                  <a:cs typeface="Heebo" panose="00000500000000000000" pitchFamily="2" charset="-79"/>
                </a:rPr>
                <a:t>קוד זדוני ב- </a:t>
              </a:r>
              <a:r>
                <a:rPr lang="en-US" sz="3600" dirty="0">
                  <a:latin typeface="Heebo" panose="00000500000000000000" pitchFamily="2" charset="-79"/>
                  <a:cs typeface="Heebo" panose="00000500000000000000" pitchFamily="2" charset="-79"/>
                </a:rPr>
                <a:t>Js</a:t>
              </a:r>
              <a:r>
                <a:rPr lang="he-IL" sz="3600" dirty="0">
                  <a:latin typeface="Heebo" panose="00000500000000000000" pitchFamily="2" charset="-79"/>
                  <a:cs typeface="Heebo" panose="00000500000000000000" pitchFamily="2" charset="-79"/>
                </a:rPr>
                <a:t>: מוריד וירוס, מכמה אתרים, ומריץ אותו</a:t>
              </a:r>
              <a:endParaRPr lang="en-US" sz="3600" dirty="0">
                <a:latin typeface="Heebo" panose="00000500000000000000" pitchFamily="2" charset="-79"/>
                <a:cs typeface="Heebo" panose="00000500000000000000" pitchFamily="2" charset="-79"/>
              </a:endParaRPr>
            </a:p>
          </p:txBody>
        </p:sp>
      </p:grp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A38FC2AB-87E0-4E4C-8A09-47F31787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55913"/>
              </p:ext>
            </p:extLst>
          </p:nvPr>
        </p:nvGraphicFramePr>
        <p:xfrm>
          <a:off x="15281955" y="35249449"/>
          <a:ext cx="15080171" cy="3058815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4656011">
                  <a:extLst>
                    <a:ext uri="{9D8B030D-6E8A-4147-A177-3AD203B41FA5}">
                      <a16:colId xmlns:a16="http://schemas.microsoft.com/office/drawing/2014/main" val="29985619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54133692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66229625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341079085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673504907"/>
                    </a:ext>
                  </a:extLst>
                </a:gridCol>
              </a:tblGrid>
              <a:tr h="1019605"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chemeClr val="bg1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bg1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Microsoft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bg1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AVG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bg1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McAfee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bg1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Success Rate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541"/>
                  </a:ext>
                </a:extLst>
              </a:tr>
              <a:tr h="1019605">
                <a:tc>
                  <a:txBody>
                    <a:bodyPr/>
                    <a:lstStyle/>
                    <a:p>
                      <a:pPr algn="l" rtl="0"/>
                      <a:r>
                        <a:rPr lang="en-US" sz="3600" dirty="0">
                          <a:solidFill>
                            <a:srgbClr val="E8E8E8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Plain Malware Code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rgbClr val="E8E8E8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9/59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37915"/>
                  </a:ext>
                </a:extLst>
              </a:tr>
              <a:tr h="1019605">
                <a:tc>
                  <a:txBody>
                    <a:bodyPr/>
                    <a:lstStyle/>
                    <a:p>
                      <a:pPr algn="l" rtl="0"/>
                      <a:r>
                        <a:rPr lang="en-US" sz="3600" dirty="0">
                          <a:solidFill>
                            <a:srgbClr val="E8E8E8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 Obfuscator</a:t>
                      </a:r>
                      <a:endParaRPr lang="he-IL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3600" dirty="0">
                        <a:solidFill>
                          <a:srgbClr val="E8E8E8"/>
                        </a:solidFill>
                        <a:latin typeface="Heebo" panose="00000500000000000000" pitchFamily="2" charset="-79"/>
                        <a:cs typeface="Heebo" panose="00000500000000000000" pitchFamily="2" charset="-79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rgbClr val="E8E8E8"/>
                          </a:solidFill>
                          <a:latin typeface="Heebo" panose="00000500000000000000" pitchFamily="2" charset="-79"/>
                          <a:cs typeface="Heebo" panose="00000500000000000000" pitchFamily="2" charset="-79"/>
                        </a:rPr>
                        <a:t>48/59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13803"/>
                  </a:ext>
                </a:extLst>
              </a:tr>
            </a:tbl>
          </a:graphicData>
        </a:graphic>
      </p:graphicFrame>
      <p:sp>
        <p:nvSpPr>
          <p:cNvPr id="169" name="Graphic 14" descr="Checkmark">
            <a:extLst>
              <a:ext uri="{FF2B5EF4-FFF2-40B4-BE49-F238E27FC236}">
                <a16:creationId xmlns:a16="http://schemas.microsoft.com/office/drawing/2014/main" id="{F2B148A8-8073-48E6-9EE1-EC5FE0D63661}"/>
              </a:ext>
            </a:extLst>
          </p:cNvPr>
          <p:cNvSpPr/>
          <p:nvPr/>
        </p:nvSpPr>
        <p:spPr>
          <a:xfrm>
            <a:off x="25480109" y="38551633"/>
            <a:ext cx="809953" cy="574804"/>
          </a:xfrm>
          <a:custGeom>
            <a:avLst/>
            <a:gdLst>
              <a:gd name="connsiteX0" fmla="*/ 679272 w 743859"/>
              <a:gd name="connsiteY0" fmla="*/ 4999 h 527900"/>
              <a:gd name="connsiteX1" fmla="*/ 269749 w 743859"/>
              <a:gd name="connsiteY1" fmla="*/ 392126 h 527900"/>
              <a:gd name="connsiteX2" fmla="*/ 72986 w 743859"/>
              <a:gd name="connsiteY2" fmla="*/ 190564 h 527900"/>
              <a:gd name="connsiteX3" fmla="*/ 4999 w 743859"/>
              <a:gd name="connsiteY3" fmla="*/ 255352 h 527900"/>
              <a:gd name="connsiteX4" fmla="*/ 266550 w 743859"/>
              <a:gd name="connsiteY4" fmla="*/ 524101 h 527900"/>
              <a:gd name="connsiteX5" fmla="*/ 335337 w 743859"/>
              <a:gd name="connsiteY5" fmla="*/ 460113 h 527900"/>
              <a:gd name="connsiteX6" fmla="*/ 744060 w 743859"/>
              <a:gd name="connsiteY6" fmla="*/ 72186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859" h="527900">
                <a:moveTo>
                  <a:pt x="679272" y="4999"/>
                </a:moveTo>
                <a:lnTo>
                  <a:pt x="269749" y="392126"/>
                </a:lnTo>
                <a:lnTo>
                  <a:pt x="72986" y="190564"/>
                </a:lnTo>
                <a:lnTo>
                  <a:pt x="4999" y="255352"/>
                </a:lnTo>
                <a:lnTo>
                  <a:pt x="266550" y="524101"/>
                </a:lnTo>
                <a:lnTo>
                  <a:pt x="335337" y="460113"/>
                </a:lnTo>
                <a:lnTo>
                  <a:pt x="744060" y="72186"/>
                </a:lnTo>
                <a:close/>
              </a:path>
            </a:pathLst>
          </a:custGeom>
          <a:solidFill>
            <a:srgbClr val="79C753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71" name="Graphic 19" descr="Close">
            <a:extLst>
              <a:ext uri="{FF2B5EF4-FFF2-40B4-BE49-F238E27FC236}">
                <a16:creationId xmlns:a16="http://schemas.microsoft.com/office/drawing/2014/main" id="{2BF25876-CBE9-46F4-BA3C-FD592B6DBF43}"/>
              </a:ext>
            </a:extLst>
          </p:cNvPr>
          <p:cNvSpPr/>
          <p:nvPr/>
        </p:nvSpPr>
        <p:spPr>
          <a:xfrm>
            <a:off x="25547678" y="36419969"/>
            <a:ext cx="674817" cy="674817"/>
          </a:xfrm>
          <a:custGeom>
            <a:avLst/>
            <a:gdLst>
              <a:gd name="connsiteX0" fmla="*/ 571292 w 575891"/>
              <a:gd name="connsiteY0" fmla="*/ 72986 h 575891"/>
              <a:gd name="connsiteX1" fmla="*/ 503305 w 575891"/>
              <a:gd name="connsiteY1" fmla="*/ 4999 h 575891"/>
              <a:gd name="connsiteX2" fmla="*/ 288146 w 575891"/>
              <a:gd name="connsiteY2" fmla="*/ 220158 h 575891"/>
              <a:gd name="connsiteX3" fmla="*/ 72986 w 575891"/>
              <a:gd name="connsiteY3" fmla="*/ 4999 h 575891"/>
              <a:gd name="connsiteX4" fmla="*/ 4999 w 575891"/>
              <a:gd name="connsiteY4" fmla="*/ 72986 h 575891"/>
              <a:gd name="connsiteX5" fmla="*/ 220158 w 575891"/>
              <a:gd name="connsiteY5" fmla="*/ 288146 h 575891"/>
              <a:gd name="connsiteX6" fmla="*/ 4999 w 575891"/>
              <a:gd name="connsiteY6" fmla="*/ 503305 h 575891"/>
              <a:gd name="connsiteX7" fmla="*/ 72986 w 575891"/>
              <a:gd name="connsiteY7" fmla="*/ 571292 h 575891"/>
              <a:gd name="connsiteX8" fmla="*/ 288146 w 575891"/>
              <a:gd name="connsiteY8" fmla="*/ 356133 h 575891"/>
              <a:gd name="connsiteX9" fmla="*/ 503305 w 575891"/>
              <a:gd name="connsiteY9" fmla="*/ 571292 h 575891"/>
              <a:gd name="connsiteX10" fmla="*/ 571292 w 575891"/>
              <a:gd name="connsiteY10" fmla="*/ 503305 h 575891"/>
              <a:gd name="connsiteX11" fmla="*/ 356133 w 575891"/>
              <a:gd name="connsiteY11" fmla="*/ 288146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91" h="575891">
                <a:moveTo>
                  <a:pt x="571292" y="72986"/>
                </a:moveTo>
                <a:lnTo>
                  <a:pt x="503305" y="4999"/>
                </a:lnTo>
                <a:lnTo>
                  <a:pt x="288146" y="220158"/>
                </a:lnTo>
                <a:lnTo>
                  <a:pt x="72986" y="4999"/>
                </a:lnTo>
                <a:lnTo>
                  <a:pt x="4999" y="72986"/>
                </a:lnTo>
                <a:lnTo>
                  <a:pt x="220158" y="288146"/>
                </a:lnTo>
                <a:lnTo>
                  <a:pt x="4999" y="503305"/>
                </a:lnTo>
                <a:lnTo>
                  <a:pt x="72986" y="571292"/>
                </a:lnTo>
                <a:lnTo>
                  <a:pt x="288146" y="356133"/>
                </a:lnTo>
                <a:lnTo>
                  <a:pt x="503305" y="571292"/>
                </a:lnTo>
                <a:lnTo>
                  <a:pt x="571292" y="503305"/>
                </a:lnTo>
                <a:lnTo>
                  <a:pt x="356133" y="288146"/>
                </a:lnTo>
                <a:close/>
              </a:path>
            </a:pathLst>
          </a:custGeom>
          <a:solidFill>
            <a:srgbClr val="C00000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66" name="Graphic 12" descr="Checkmark">
            <a:extLst>
              <a:ext uri="{FF2B5EF4-FFF2-40B4-BE49-F238E27FC236}">
                <a16:creationId xmlns:a16="http://schemas.microsoft.com/office/drawing/2014/main" id="{EC0A3A1F-2FBA-41D1-AAEF-B9A2588B324E}"/>
              </a:ext>
            </a:extLst>
          </p:cNvPr>
          <p:cNvSpPr/>
          <p:nvPr/>
        </p:nvSpPr>
        <p:spPr>
          <a:xfrm>
            <a:off x="20709752" y="38544942"/>
            <a:ext cx="809953" cy="574804"/>
          </a:xfrm>
          <a:custGeom>
            <a:avLst/>
            <a:gdLst>
              <a:gd name="connsiteX0" fmla="*/ 679272 w 743859"/>
              <a:gd name="connsiteY0" fmla="*/ 4999 h 527900"/>
              <a:gd name="connsiteX1" fmla="*/ 269749 w 743859"/>
              <a:gd name="connsiteY1" fmla="*/ 392126 h 527900"/>
              <a:gd name="connsiteX2" fmla="*/ 72986 w 743859"/>
              <a:gd name="connsiteY2" fmla="*/ 190564 h 527900"/>
              <a:gd name="connsiteX3" fmla="*/ 4999 w 743859"/>
              <a:gd name="connsiteY3" fmla="*/ 255352 h 527900"/>
              <a:gd name="connsiteX4" fmla="*/ 266550 w 743859"/>
              <a:gd name="connsiteY4" fmla="*/ 524101 h 527900"/>
              <a:gd name="connsiteX5" fmla="*/ 335337 w 743859"/>
              <a:gd name="connsiteY5" fmla="*/ 460113 h 527900"/>
              <a:gd name="connsiteX6" fmla="*/ 744060 w 743859"/>
              <a:gd name="connsiteY6" fmla="*/ 72186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859" h="527900">
                <a:moveTo>
                  <a:pt x="679272" y="4999"/>
                </a:moveTo>
                <a:lnTo>
                  <a:pt x="269749" y="392126"/>
                </a:lnTo>
                <a:lnTo>
                  <a:pt x="72986" y="190564"/>
                </a:lnTo>
                <a:lnTo>
                  <a:pt x="4999" y="255352"/>
                </a:lnTo>
                <a:lnTo>
                  <a:pt x="266550" y="524101"/>
                </a:lnTo>
                <a:lnTo>
                  <a:pt x="335337" y="460113"/>
                </a:lnTo>
                <a:lnTo>
                  <a:pt x="744060" y="72186"/>
                </a:lnTo>
                <a:close/>
              </a:path>
            </a:pathLst>
          </a:custGeom>
          <a:solidFill>
            <a:srgbClr val="79C753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68" name="Graphic 21" descr="Close">
            <a:extLst>
              <a:ext uri="{FF2B5EF4-FFF2-40B4-BE49-F238E27FC236}">
                <a16:creationId xmlns:a16="http://schemas.microsoft.com/office/drawing/2014/main" id="{10C19B12-1BDD-4EBC-8CCB-08CFF917FD60}"/>
              </a:ext>
            </a:extLst>
          </p:cNvPr>
          <p:cNvSpPr/>
          <p:nvPr/>
        </p:nvSpPr>
        <p:spPr>
          <a:xfrm>
            <a:off x="20777321" y="36419970"/>
            <a:ext cx="674817" cy="674817"/>
          </a:xfrm>
          <a:custGeom>
            <a:avLst/>
            <a:gdLst>
              <a:gd name="connsiteX0" fmla="*/ 571292 w 575891"/>
              <a:gd name="connsiteY0" fmla="*/ 72986 h 575891"/>
              <a:gd name="connsiteX1" fmla="*/ 503305 w 575891"/>
              <a:gd name="connsiteY1" fmla="*/ 4999 h 575891"/>
              <a:gd name="connsiteX2" fmla="*/ 288146 w 575891"/>
              <a:gd name="connsiteY2" fmla="*/ 220158 h 575891"/>
              <a:gd name="connsiteX3" fmla="*/ 72986 w 575891"/>
              <a:gd name="connsiteY3" fmla="*/ 4999 h 575891"/>
              <a:gd name="connsiteX4" fmla="*/ 4999 w 575891"/>
              <a:gd name="connsiteY4" fmla="*/ 72986 h 575891"/>
              <a:gd name="connsiteX5" fmla="*/ 220158 w 575891"/>
              <a:gd name="connsiteY5" fmla="*/ 288146 h 575891"/>
              <a:gd name="connsiteX6" fmla="*/ 4999 w 575891"/>
              <a:gd name="connsiteY6" fmla="*/ 503305 h 575891"/>
              <a:gd name="connsiteX7" fmla="*/ 72986 w 575891"/>
              <a:gd name="connsiteY7" fmla="*/ 571292 h 575891"/>
              <a:gd name="connsiteX8" fmla="*/ 288146 w 575891"/>
              <a:gd name="connsiteY8" fmla="*/ 356133 h 575891"/>
              <a:gd name="connsiteX9" fmla="*/ 503305 w 575891"/>
              <a:gd name="connsiteY9" fmla="*/ 571292 h 575891"/>
              <a:gd name="connsiteX10" fmla="*/ 571292 w 575891"/>
              <a:gd name="connsiteY10" fmla="*/ 503305 h 575891"/>
              <a:gd name="connsiteX11" fmla="*/ 356133 w 575891"/>
              <a:gd name="connsiteY11" fmla="*/ 288146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91" h="575891">
                <a:moveTo>
                  <a:pt x="571292" y="72986"/>
                </a:moveTo>
                <a:lnTo>
                  <a:pt x="503305" y="4999"/>
                </a:lnTo>
                <a:lnTo>
                  <a:pt x="288146" y="220158"/>
                </a:lnTo>
                <a:lnTo>
                  <a:pt x="72986" y="4999"/>
                </a:lnTo>
                <a:lnTo>
                  <a:pt x="4999" y="72986"/>
                </a:lnTo>
                <a:lnTo>
                  <a:pt x="220158" y="288146"/>
                </a:lnTo>
                <a:lnTo>
                  <a:pt x="4999" y="503305"/>
                </a:lnTo>
                <a:lnTo>
                  <a:pt x="72986" y="571292"/>
                </a:lnTo>
                <a:lnTo>
                  <a:pt x="288146" y="356133"/>
                </a:lnTo>
                <a:lnTo>
                  <a:pt x="503305" y="571292"/>
                </a:lnTo>
                <a:lnTo>
                  <a:pt x="571292" y="503305"/>
                </a:lnTo>
                <a:lnTo>
                  <a:pt x="356133" y="288146"/>
                </a:lnTo>
                <a:close/>
              </a:path>
            </a:pathLst>
          </a:custGeom>
          <a:solidFill>
            <a:srgbClr val="C00000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63" name="Graphic 16" descr="Checkmark">
            <a:extLst>
              <a:ext uri="{FF2B5EF4-FFF2-40B4-BE49-F238E27FC236}">
                <a16:creationId xmlns:a16="http://schemas.microsoft.com/office/drawing/2014/main" id="{B5B4F2AC-EB67-41AC-816E-31F97E81E352}"/>
              </a:ext>
            </a:extLst>
          </p:cNvPr>
          <p:cNvSpPr/>
          <p:nvPr/>
        </p:nvSpPr>
        <p:spPr>
          <a:xfrm>
            <a:off x="23136571" y="38544942"/>
            <a:ext cx="809953" cy="574804"/>
          </a:xfrm>
          <a:custGeom>
            <a:avLst/>
            <a:gdLst>
              <a:gd name="connsiteX0" fmla="*/ 679272 w 743859"/>
              <a:gd name="connsiteY0" fmla="*/ 4999 h 527900"/>
              <a:gd name="connsiteX1" fmla="*/ 269749 w 743859"/>
              <a:gd name="connsiteY1" fmla="*/ 392126 h 527900"/>
              <a:gd name="connsiteX2" fmla="*/ 72986 w 743859"/>
              <a:gd name="connsiteY2" fmla="*/ 190564 h 527900"/>
              <a:gd name="connsiteX3" fmla="*/ 4999 w 743859"/>
              <a:gd name="connsiteY3" fmla="*/ 255352 h 527900"/>
              <a:gd name="connsiteX4" fmla="*/ 266550 w 743859"/>
              <a:gd name="connsiteY4" fmla="*/ 524101 h 527900"/>
              <a:gd name="connsiteX5" fmla="*/ 335337 w 743859"/>
              <a:gd name="connsiteY5" fmla="*/ 460113 h 527900"/>
              <a:gd name="connsiteX6" fmla="*/ 744060 w 743859"/>
              <a:gd name="connsiteY6" fmla="*/ 72186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859" h="527900">
                <a:moveTo>
                  <a:pt x="679272" y="4999"/>
                </a:moveTo>
                <a:lnTo>
                  <a:pt x="269749" y="392126"/>
                </a:lnTo>
                <a:lnTo>
                  <a:pt x="72986" y="190564"/>
                </a:lnTo>
                <a:lnTo>
                  <a:pt x="4999" y="255352"/>
                </a:lnTo>
                <a:lnTo>
                  <a:pt x="266550" y="524101"/>
                </a:lnTo>
                <a:lnTo>
                  <a:pt x="335337" y="460113"/>
                </a:lnTo>
                <a:lnTo>
                  <a:pt x="744060" y="72186"/>
                </a:lnTo>
                <a:close/>
              </a:path>
            </a:pathLst>
          </a:custGeom>
          <a:solidFill>
            <a:srgbClr val="79C753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64" name="Graphic 20" descr="Close">
            <a:extLst>
              <a:ext uri="{FF2B5EF4-FFF2-40B4-BE49-F238E27FC236}">
                <a16:creationId xmlns:a16="http://schemas.microsoft.com/office/drawing/2014/main" id="{321E7AFC-CE31-4D9B-9FFD-2C5374C2BE70}"/>
              </a:ext>
            </a:extLst>
          </p:cNvPr>
          <p:cNvSpPr/>
          <p:nvPr/>
        </p:nvSpPr>
        <p:spPr>
          <a:xfrm>
            <a:off x="23203442" y="36424657"/>
            <a:ext cx="674817" cy="674817"/>
          </a:xfrm>
          <a:custGeom>
            <a:avLst/>
            <a:gdLst>
              <a:gd name="connsiteX0" fmla="*/ 571292 w 575891"/>
              <a:gd name="connsiteY0" fmla="*/ 72986 h 575891"/>
              <a:gd name="connsiteX1" fmla="*/ 503305 w 575891"/>
              <a:gd name="connsiteY1" fmla="*/ 4999 h 575891"/>
              <a:gd name="connsiteX2" fmla="*/ 288146 w 575891"/>
              <a:gd name="connsiteY2" fmla="*/ 220158 h 575891"/>
              <a:gd name="connsiteX3" fmla="*/ 72986 w 575891"/>
              <a:gd name="connsiteY3" fmla="*/ 4999 h 575891"/>
              <a:gd name="connsiteX4" fmla="*/ 4999 w 575891"/>
              <a:gd name="connsiteY4" fmla="*/ 72986 h 575891"/>
              <a:gd name="connsiteX5" fmla="*/ 220158 w 575891"/>
              <a:gd name="connsiteY5" fmla="*/ 288146 h 575891"/>
              <a:gd name="connsiteX6" fmla="*/ 4999 w 575891"/>
              <a:gd name="connsiteY6" fmla="*/ 503305 h 575891"/>
              <a:gd name="connsiteX7" fmla="*/ 72986 w 575891"/>
              <a:gd name="connsiteY7" fmla="*/ 571292 h 575891"/>
              <a:gd name="connsiteX8" fmla="*/ 288146 w 575891"/>
              <a:gd name="connsiteY8" fmla="*/ 356133 h 575891"/>
              <a:gd name="connsiteX9" fmla="*/ 503305 w 575891"/>
              <a:gd name="connsiteY9" fmla="*/ 571292 h 575891"/>
              <a:gd name="connsiteX10" fmla="*/ 571292 w 575891"/>
              <a:gd name="connsiteY10" fmla="*/ 503305 h 575891"/>
              <a:gd name="connsiteX11" fmla="*/ 356133 w 575891"/>
              <a:gd name="connsiteY11" fmla="*/ 288146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91" h="575891">
                <a:moveTo>
                  <a:pt x="571292" y="72986"/>
                </a:moveTo>
                <a:lnTo>
                  <a:pt x="503305" y="4999"/>
                </a:lnTo>
                <a:lnTo>
                  <a:pt x="288146" y="220158"/>
                </a:lnTo>
                <a:lnTo>
                  <a:pt x="72986" y="4999"/>
                </a:lnTo>
                <a:lnTo>
                  <a:pt x="4999" y="72986"/>
                </a:lnTo>
                <a:lnTo>
                  <a:pt x="220158" y="288146"/>
                </a:lnTo>
                <a:lnTo>
                  <a:pt x="4999" y="503305"/>
                </a:lnTo>
                <a:lnTo>
                  <a:pt x="72986" y="571292"/>
                </a:lnTo>
                <a:lnTo>
                  <a:pt x="288146" y="356133"/>
                </a:lnTo>
                <a:lnTo>
                  <a:pt x="503305" y="571292"/>
                </a:lnTo>
                <a:lnTo>
                  <a:pt x="571292" y="503305"/>
                </a:lnTo>
                <a:lnTo>
                  <a:pt x="356133" y="288146"/>
                </a:lnTo>
                <a:close/>
              </a:path>
            </a:pathLst>
          </a:custGeom>
          <a:solidFill>
            <a:srgbClr val="C00000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F367213-830B-4C3E-AA88-F3211D649A3D}"/>
              </a:ext>
            </a:extLst>
          </p:cNvPr>
          <p:cNvSpPr txBox="1"/>
          <p:nvPr/>
        </p:nvSpPr>
        <p:spPr>
          <a:xfrm>
            <a:off x="15222961" y="34276935"/>
            <a:ext cx="1130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ebo" panose="00000500000000000000" pitchFamily="2" charset="-79"/>
                <a:cs typeface="Heebo" panose="00000500000000000000" pitchFamily="2" charset="-79"/>
              </a:rPr>
              <a:t>Successfully Hide from Anti Viruses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CCE391D-06DA-4BD7-8C03-062F1A87937B}"/>
              </a:ext>
            </a:extLst>
          </p:cNvPr>
          <p:cNvGrpSpPr/>
          <p:nvPr/>
        </p:nvGrpSpPr>
        <p:grpSpPr>
          <a:xfrm>
            <a:off x="25458873" y="39148850"/>
            <a:ext cx="4903253" cy="1204155"/>
            <a:chOff x="11822827" y="17030677"/>
            <a:chExt cx="4903253" cy="1204155"/>
          </a:xfrm>
        </p:grpSpPr>
        <p:pic>
          <p:nvPicPr>
            <p:cNvPr id="158" name="Picture 2" descr="https://tines.io/wp-content/uploads/2018/10/VirusTotal-Logo-1.png">
              <a:extLst>
                <a:ext uri="{FF2B5EF4-FFF2-40B4-BE49-F238E27FC236}">
                  <a16:creationId xmlns:a16="http://schemas.microsoft.com/office/drawing/2014/main" id="{C9529FB6-5D75-4389-8419-063177F08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4386" y="17030677"/>
              <a:ext cx="2441694" cy="120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9A99C3C-3726-4EB4-8003-9FF360E5BD5F}"/>
                </a:ext>
              </a:extLst>
            </p:cNvPr>
            <p:cNvSpPr txBox="1"/>
            <p:nvPr/>
          </p:nvSpPr>
          <p:spPr>
            <a:xfrm>
              <a:off x="11822827" y="17364112"/>
              <a:ext cx="2295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US" sz="3200" dirty="0">
                  <a:latin typeface="Heebo" panose="00000500000000000000" pitchFamily="2" charset="-79"/>
                  <a:cs typeface="Heebo" panose="00000500000000000000" pitchFamily="2" charset="-79"/>
                </a:rPr>
                <a:t>Scanned by</a:t>
              </a:r>
            </a:p>
          </p:txBody>
        </p:sp>
      </p:grpSp>
      <p:pic>
        <p:nvPicPr>
          <p:cNvPr id="2050" name="Picture 2" descr="http://pluspng.com/img-png/python-logo-png-newpythonlogo-png-1024.png">
            <a:extLst>
              <a:ext uri="{FF2B5EF4-FFF2-40B4-BE49-F238E27FC236}">
                <a16:creationId xmlns:a16="http://schemas.microsoft.com/office/drawing/2014/main" id="{23A1E97A-8B62-40A0-B5A5-F772A32AA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2" b="19056"/>
          <a:stretch/>
        </p:blipFill>
        <p:spPr bwMode="auto">
          <a:xfrm>
            <a:off x="15648233" y="41762439"/>
            <a:ext cx="4047927" cy="10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isocpp/logos/master/cpp_logo.png">
            <a:extLst>
              <a:ext uri="{FF2B5EF4-FFF2-40B4-BE49-F238E27FC236}">
                <a16:creationId xmlns:a16="http://schemas.microsoft.com/office/drawing/2014/main" id="{214F616E-EE8A-4BDA-B435-5802BC80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710" y="41651080"/>
            <a:ext cx="1068231" cy="12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devcodehack.com/ugc/logo-javascript.png">
            <a:extLst>
              <a:ext uri="{FF2B5EF4-FFF2-40B4-BE49-F238E27FC236}">
                <a16:creationId xmlns:a16="http://schemas.microsoft.com/office/drawing/2014/main" id="{E068AC71-6B19-4876-85A4-3611315A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036" y="41718493"/>
            <a:ext cx="38100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49038" y="1281576"/>
            <a:ext cx="15101212" cy="4081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4000" b="1" dirty="0">
                <a:latin typeface="Heebo" panose="00000500000000000000" pitchFamily="2" charset="-79"/>
                <a:cs typeface="Heebo" panose="00000500000000000000" pitchFamily="2" charset="-79"/>
              </a:rPr>
              <a:t>Malware Hiding</a:t>
            </a:r>
            <a:br>
              <a:rPr lang="en-US" sz="14000" b="1" dirty="0">
                <a:latin typeface="Heebo" panose="00000500000000000000" pitchFamily="2" charset="-79"/>
                <a:cs typeface="Heebo" panose="00000500000000000000" pitchFamily="2" charset="-79"/>
              </a:rPr>
            </a:br>
            <a:r>
              <a:rPr lang="en-US" sz="14000" b="1" dirty="0">
                <a:latin typeface="Heebo" panose="00000500000000000000" pitchFamily="2" charset="-79"/>
                <a:cs typeface="Heebo" panose="00000500000000000000" pitchFamily="2" charset="-79"/>
              </a:rPr>
              <a:t>Techniques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003DE15-48CC-46EE-8606-6441C406DF17}"/>
              </a:ext>
            </a:extLst>
          </p:cNvPr>
          <p:cNvSpPr txBox="1"/>
          <p:nvPr/>
        </p:nvSpPr>
        <p:spPr>
          <a:xfrm>
            <a:off x="10621805" y="5200746"/>
            <a:ext cx="11155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ebo" panose="00000500000000000000" pitchFamily="2" charset="-79"/>
                <a:cs typeface="Heebo" panose="00000500000000000000" pitchFamily="2" charset="-79"/>
              </a:rPr>
              <a:t>Arad Zulti, Matan Dombelski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A199DF5-D58E-4AE0-BA74-8107608AA7FE}"/>
              </a:ext>
            </a:extLst>
          </p:cNvPr>
          <p:cNvGrpSpPr/>
          <p:nvPr/>
        </p:nvGrpSpPr>
        <p:grpSpPr>
          <a:xfrm>
            <a:off x="1015942" y="3366641"/>
            <a:ext cx="4863526" cy="1948190"/>
            <a:chOff x="930882" y="3366641"/>
            <a:chExt cx="4863526" cy="1948190"/>
          </a:xfrm>
        </p:grpSpPr>
        <p:pic>
          <p:nvPicPr>
            <p:cNvPr id="2058" name="Picture 10" descr="https://cs.biu.ac.il/files/cs/shared/original_biu2_trans_0.png">
              <a:extLst>
                <a:ext uri="{FF2B5EF4-FFF2-40B4-BE49-F238E27FC236}">
                  <a16:creationId xmlns:a16="http://schemas.microsoft.com/office/drawing/2014/main" id="{ED30AA36-23D3-4143-B05C-F53145550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35" t="18105" r="18080" b="48015"/>
            <a:stretch/>
          </p:blipFill>
          <p:spPr bwMode="auto">
            <a:xfrm>
              <a:off x="930882" y="3366641"/>
              <a:ext cx="4863526" cy="117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10" descr="https://cs.biu.ac.il/files/cs/shared/original_biu2_trans_0.png">
              <a:extLst>
                <a:ext uri="{FF2B5EF4-FFF2-40B4-BE49-F238E27FC236}">
                  <a16:creationId xmlns:a16="http://schemas.microsoft.com/office/drawing/2014/main" id="{7F52B578-27EA-4E97-AC61-23267DAE5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35" t="59915" r="18080" b="17970"/>
            <a:stretch/>
          </p:blipFill>
          <p:spPr bwMode="auto">
            <a:xfrm>
              <a:off x="930882" y="4545390"/>
              <a:ext cx="4863526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1721E91-0D4F-4250-B004-28EA511957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12" y="41718493"/>
            <a:ext cx="4309922" cy="1135297"/>
          </a:xfrm>
          <a:prstGeom prst="rect">
            <a:avLst/>
          </a:prstGeom>
        </p:spPr>
      </p:pic>
      <p:sp>
        <p:nvSpPr>
          <p:cNvPr id="58" name="Graphic 21" descr="Close">
            <a:extLst>
              <a:ext uri="{FF2B5EF4-FFF2-40B4-BE49-F238E27FC236}">
                <a16:creationId xmlns:a16="http://schemas.microsoft.com/office/drawing/2014/main" id="{13913FC9-396A-44F9-BC6E-AF0EAE7E565A}"/>
              </a:ext>
            </a:extLst>
          </p:cNvPr>
          <p:cNvSpPr/>
          <p:nvPr/>
        </p:nvSpPr>
        <p:spPr>
          <a:xfrm>
            <a:off x="20777321" y="37463819"/>
            <a:ext cx="674817" cy="674817"/>
          </a:xfrm>
          <a:custGeom>
            <a:avLst/>
            <a:gdLst>
              <a:gd name="connsiteX0" fmla="*/ 571292 w 575891"/>
              <a:gd name="connsiteY0" fmla="*/ 72986 h 575891"/>
              <a:gd name="connsiteX1" fmla="*/ 503305 w 575891"/>
              <a:gd name="connsiteY1" fmla="*/ 4999 h 575891"/>
              <a:gd name="connsiteX2" fmla="*/ 288146 w 575891"/>
              <a:gd name="connsiteY2" fmla="*/ 220158 h 575891"/>
              <a:gd name="connsiteX3" fmla="*/ 72986 w 575891"/>
              <a:gd name="connsiteY3" fmla="*/ 4999 h 575891"/>
              <a:gd name="connsiteX4" fmla="*/ 4999 w 575891"/>
              <a:gd name="connsiteY4" fmla="*/ 72986 h 575891"/>
              <a:gd name="connsiteX5" fmla="*/ 220158 w 575891"/>
              <a:gd name="connsiteY5" fmla="*/ 288146 h 575891"/>
              <a:gd name="connsiteX6" fmla="*/ 4999 w 575891"/>
              <a:gd name="connsiteY6" fmla="*/ 503305 h 575891"/>
              <a:gd name="connsiteX7" fmla="*/ 72986 w 575891"/>
              <a:gd name="connsiteY7" fmla="*/ 571292 h 575891"/>
              <a:gd name="connsiteX8" fmla="*/ 288146 w 575891"/>
              <a:gd name="connsiteY8" fmla="*/ 356133 h 575891"/>
              <a:gd name="connsiteX9" fmla="*/ 503305 w 575891"/>
              <a:gd name="connsiteY9" fmla="*/ 571292 h 575891"/>
              <a:gd name="connsiteX10" fmla="*/ 571292 w 575891"/>
              <a:gd name="connsiteY10" fmla="*/ 503305 h 575891"/>
              <a:gd name="connsiteX11" fmla="*/ 356133 w 575891"/>
              <a:gd name="connsiteY11" fmla="*/ 288146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91" h="575891">
                <a:moveTo>
                  <a:pt x="571292" y="72986"/>
                </a:moveTo>
                <a:lnTo>
                  <a:pt x="503305" y="4999"/>
                </a:lnTo>
                <a:lnTo>
                  <a:pt x="288146" y="220158"/>
                </a:lnTo>
                <a:lnTo>
                  <a:pt x="72986" y="4999"/>
                </a:lnTo>
                <a:lnTo>
                  <a:pt x="4999" y="72986"/>
                </a:lnTo>
                <a:lnTo>
                  <a:pt x="220158" y="288146"/>
                </a:lnTo>
                <a:lnTo>
                  <a:pt x="4999" y="503305"/>
                </a:lnTo>
                <a:lnTo>
                  <a:pt x="72986" y="571292"/>
                </a:lnTo>
                <a:lnTo>
                  <a:pt x="288146" y="356133"/>
                </a:lnTo>
                <a:lnTo>
                  <a:pt x="503305" y="571292"/>
                </a:lnTo>
                <a:lnTo>
                  <a:pt x="571292" y="503305"/>
                </a:lnTo>
                <a:lnTo>
                  <a:pt x="356133" y="288146"/>
                </a:lnTo>
                <a:close/>
              </a:path>
            </a:pathLst>
          </a:custGeom>
          <a:solidFill>
            <a:srgbClr val="C00000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59" name="Graphic 20" descr="Close">
            <a:extLst>
              <a:ext uri="{FF2B5EF4-FFF2-40B4-BE49-F238E27FC236}">
                <a16:creationId xmlns:a16="http://schemas.microsoft.com/office/drawing/2014/main" id="{76A91289-1FB4-4394-9EA9-20BBD584DA47}"/>
              </a:ext>
            </a:extLst>
          </p:cNvPr>
          <p:cNvSpPr/>
          <p:nvPr/>
        </p:nvSpPr>
        <p:spPr>
          <a:xfrm>
            <a:off x="23203442" y="37468506"/>
            <a:ext cx="674817" cy="674817"/>
          </a:xfrm>
          <a:custGeom>
            <a:avLst/>
            <a:gdLst>
              <a:gd name="connsiteX0" fmla="*/ 571292 w 575891"/>
              <a:gd name="connsiteY0" fmla="*/ 72986 h 575891"/>
              <a:gd name="connsiteX1" fmla="*/ 503305 w 575891"/>
              <a:gd name="connsiteY1" fmla="*/ 4999 h 575891"/>
              <a:gd name="connsiteX2" fmla="*/ 288146 w 575891"/>
              <a:gd name="connsiteY2" fmla="*/ 220158 h 575891"/>
              <a:gd name="connsiteX3" fmla="*/ 72986 w 575891"/>
              <a:gd name="connsiteY3" fmla="*/ 4999 h 575891"/>
              <a:gd name="connsiteX4" fmla="*/ 4999 w 575891"/>
              <a:gd name="connsiteY4" fmla="*/ 72986 h 575891"/>
              <a:gd name="connsiteX5" fmla="*/ 220158 w 575891"/>
              <a:gd name="connsiteY5" fmla="*/ 288146 h 575891"/>
              <a:gd name="connsiteX6" fmla="*/ 4999 w 575891"/>
              <a:gd name="connsiteY6" fmla="*/ 503305 h 575891"/>
              <a:gd name="connsiteX7" fmla="*/ 72986 w 575891"/>
              <a:gd name="connsiteY7" fmla="*/ 571292 h 575891"/>
              <a:gd name="connsiteX8" fmla="*/ 288146 w 575891"/>
              <a:gd name="connsiteY8" fmla="*/ 356133 h 575891"/>
              <a:gd name="connsiteX9" fmla="*/ 503305 w 575891"/>
              <a:gd name="connsiteY9" fmla="*/ 571292 h 575891"/>
              <a:gd name="connsiteX10" fmla="*/ 571292 w 575891"/>
              <a:gd name="connsiteY10" fmla="*/ 503305 h 575891"/>
              <a:gd name="connsiteX11" fmla="*/ 356133 w 575891"/>
              <a:gd name="connsiteY11" fmla="*/ 288146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91" h="575891">
                <a:moveTo>
                  <a:pt x="571292" y="72986"/>
                </a:moveTo>
                <a:lnTo>
                  <a:pt x="503305" y="4999"/>
                </a:lnTo>
                <a:lnTo>
                  <a:pt x="288146" y="220158"/>
                </a:lnTo>
                <a:lnTo>
                  <a:pt x="72986" y="4999"/>
                </a:lnTo>
                <a:lnTo>
                  <a:pt x="4999" y="72986"/>
                </a:lnTo>
                <a:lnTo>
                  <a:pt x="220158" y="288146"/>
                </a:lnTo>
                <a:lnTo>
                  <a:pt x="4999" y="503305"/>
                </a:lnTo>
                <a:lnTo>
                  <a:pt x="72986" y="571292"/>
                </a:lnTo>
                <a:lnTo>
                  <a:pt x="288146" y="356133"/>
                </a:lnTo>
                <a:lnTo>
                  <a:pt x="503305" y="571292"/>
                </a:lnTo>
                <a:lnTo>
                  <a:pt x="571292" y="503305"/>
                </a:lnTo>
                <a:lnTo>
                  <a:pt x="356133" y="288146"/>
                </a:lnTo>
                <a:close/>
              </a:path>
            </a:pathLst>
          </a:custGeom>
          <a:solidFill>
            <a:srgbClr val="C00000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61" name="Graphic 14" descr="Checkmark">
            <a:extLst>
              <a:ext uri="{FF2B5EF4-FFF2-40B4-BE49-F238E27FC236}">
                <a16:creationId xmlns:a16="http://schemas.microsoft.com/office/drawing/2014/main" id="{C0F2E08E-E70B-4147-89D7-48C59B71C7DA}"/>
              </a:ext>
            </a:extLst>
          </p:cNvPr>
          <p:cNvSpPr/>
          <p:nvPr/>
        </p:nvSpPr>
        <p:spPr>
          <a:xfrm>
            <a:off x="25480109" y="37513825"/>
            <a:ext cx="809953" cy="574804"/>
          </a:xfrm>
          <a:custGeom>
            <a:avLst/>
            <a:gdLst>
              <a:gd name="connsiteX0" fmla="*/ 679272 w 743859"/>
              <a:gd name="connsiteY0" fmla="*/ 4999 h 527900"/>
              <a:gd name="connsiteX1" fmla="*/ 269749 w 743859"/>
              <a:gd name="connsiteY1" fmla="*/ 392126 h 527900"/>
              <a:gd name="connsiteX2" fmla="*/ 72986 w 743859"/>
              <a:gd name="connsiteY2" fmla="*/ 190564 h 527900"/>
              <a:gd name="connsiteX3" fmla="*/ 4999 w 743859"/>
              <a:gd name="connsiteY3" fmla="*/ 255352 h 527900"/>
              <a:gd name="connsiteX4" fmla="*/ 266550 w 743859"/>
              <a:gd name="connsiteY4" fmla="*/ 524101 h 527900"/>
              <a:gd name="connsiteX5" fmla="*/ 335337 w 743859"/>
              <a:gd name="connsiteY5" fmla="*/ 460113 h 527900"/>
              <a:gd name="connsiteX6" fmla="*/ 744060 w 743859"/>
              <a:gd name="connsiteY6" fmla="*/ 72186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859" h="527900">
                <a:moveTo>
                  <a:pt x="679272" y="4999"/>
                </a:moveTo>
                <a:lnTo>
                  <a:pt x="269749" y="392126"/>
                </a:lnTo>
                <a:lnTo>
                  <a:pt x="72986" y="190564"/>
                </a:lnTo>
                <a:lnTo>
                  <a:pt x="4999" y="255352"/>
                </a:lnTo>
                <a:lnTo>
                  <a:pt x="266550" y="524101"/>
                </a:lnTo>
                <a:lnTo>
                  <a:pt x="335337" y="460113"/>
                </a:lnTo>
                <a:lnTo>
                  <a:pt x="744060" y="72186"/>
                </a:lnTo>
                <a:close/>
              </a:path>
            </a:pathLst>
          </a:custGeom>
          <a:solidFill>
            <a:srgbClr val="79C753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B83A77-137C-440B-BD6D-955353987F20}"/>
              </a:ext>
            </a:extLst>
          </p:cNvPr>
          <p:cNvGrpSpPr/>
          <p:nvPr/>
        </p:nvGrpSpPr>
        <p:grpSpPr>
          <a:xfrm>
            <a:off x="950348" y="7218755"/>
            <a:ext cx="30498593" cy="5760720"/>
            <a:chOff x="768006" y="8169016"/>
            <a:chExt cx="30498593" cy="576072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35456B-AF45-4495-9A04-90422DA58014}"/>
                </a:ext>
              </a:extLst>
            </p:cNvPr>
            <p:cNvGrpSpPr/>
            <p:nvPr/>
          </p:nvGrpSpPr>
          <p:grpSpPr>
            <a:xfrm>
              <a:off x="768006" y="8169016"/>
              <a:ext cx="14630400" cy="5760720"/>
              <a:chOff x="16271515" y="16331354"/>
              <a:chExt cx="14630400" cy="5760720"/>
            </a:xfrm>
          </p:grpSpPr>
          <p:sp>
            <p:nvSpPr>
              <p:cNvPr id="85" name="Rounded Rectangle 6">
                <a:extLst>
                  <a:ext uri="{FF2B5EF4-FFF2-40B4-BE49-F238E27FC236}">
                    <a16:creationId xmlns:a16="http://schemas.microsoft.com/office/drawing/2014/main" id="{61950029-0F38-4BEA-9149-E99A892F0841}"/>
                  </a:ext>
                </a:extLst>
              </p:cNvPr>
              <p:cNvSpPr/>
              <p:nvPr/>
            </p:nvSpPr>
            <p:spPr>
              <a:xfrm flipH="1">
                <a:off x="16271515" y="16331354"/>
                <a:ext cx="14630400" cy="5760720"/>
              </a:xfrm>
              <a:prstGeom prst="roundRect">
                <a:avLst>
                  <a:gd name="adj" fmla="val 3542"/>
                </a:avLst>
              </a:prstGeom>
              <a:solidFill>
                <a:schemeClr val="bg1">
                  <a:lumMod val="95000"/>
                </a:schemeClr>
              </a:solidFill>
              <a:ln w="825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660EFD1-6A77-4641-ADB6-8C76CBD0F575}"/>
                  </a:ext>
                </a:extLst>
              </p:cNvPr>
              <p:cNvSpPr txBox="1"/>
              <p:nvPr/>
            </p:nvSpPr>
            <p:spPr>
              <a:xfrm>
                <a:off x="16899856" y="16638748"/>
                <a:ext cx="1337371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he-IL" sz="8000" dirty="0">
                    <a:solidFill>
                      <a:srgbClr val="4A929C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מטרות</a:t>
                </a:r>
                <a:endParaRPr lang="en-US" sz="8000" dirty="0">
                  <a:solidFill>
                    <a:srgbClr val="4A929C"/>
                  </a:solidFill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ctr"/>
                <a:endParaRPr lang="en-US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F34398-6094-473D-9910-D551FD0E6E9C}"/>
                  </a:ext>
                </a:extLst>
              </p:cNvPr>
              <p:cNvSpPr txBox="1"/>
              <p:nvPr/>
            </p:nvSpPr>
            <p:spPr>
              <a:xfrm>
                <a:off x="16916167" y="18050050"/>
                <a:ext cx="13341096" cy="327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r" rtl="1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he-IL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יצירת שיטות להחבאת קוד </a:t>
                </a:r>
                <a:r>
                  <a:rPr lang="en-US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JavaScript</a:t>
                </a:r>
                <a:r>
                  <a:rPr lang="he-IL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.</a:t>
                </a:r>
              </a:p>
              <a:p>
                <a:pPr marL="571500" indent="-571500" algn="r" rtl="1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he-IL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ניצול העובדה שטכנולוגיית </a:t>
                </a:r>
                <a:r>
                  <a:rPr lang="en-US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Web Assembly</a:t>
                </a:r>
                <a:r>
                  <a:rPr lang="he-IL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 חדשה, ולכן ההגנות הקיימות היום על קבצי </a:t>
                </a:r>
                <a:r>
                  <a:rPr lang="en-US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Web Assembly</a:t>
                </a:r>
                <a:r>
                  <a:rPr lang="he-IL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 הן מעטות וחלשות. </a:t>
                </a:r>
              </a:p>
              <a:p>
                <a:pPr marL="571500" indent="-571500" algn="r" rtl="1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r>
                  <a:rPr lang="he-IL" sz="3600" spc="40" dirty="0">
                    <a:latin typeface="Heebo" panose="00000500000000000000" pitchFamily="2" charset="-79"/>
                    <a:cs typeface="Heebo" panose="00000500000000000000" pitchFamily="2" charset="-79"/>
                  </a:rPr>
                  <a:t>הרעיון המרכזי שאנו נשתמש בו להחבאת קוד הוא "מפענחים", שולחים ללקוח קטע קוד המייצר בזמן ריצה את הקוד הזדוני. </a:t>
                </a:r>
                <a:endParaRPr lang="en-US" sz="3600" spc="4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F85C7A-D6D0-45B5-8693-41470ECEB86B}"/>
                </a:ext>
              </a:extLst>
            </p:cNvPr>
            <p:cNvGrpSpPr/>
            <p:nvPr/>
          </p:nvGrpSpPr>
          <p:grpSpPr>
            <a:xfrm>
              <a:off x="16636199" y="8169016"/>
              <a:ext cx="14630400" cy="5760720"/>
              <a:chOff x="16636199" y="8169016"/>
              <a:chExt cx="14630400" cy="5760720"/>
            </a:xfrm>
          </p:grpSpPr>
          <p:sp>
            <p:nvSpPr>
              <p:cNvPr id="63" name="Rounded Rectangle 3">
                <a:extLst>
                  <a:ext uri="{FF2B5EF4-FFF2-40B4-BE49-F238E27FC236}">
                    <a16:creationId xmlns:a16="http://schemas.microsoft.com/office/drawing/2014/main" id="{D5C8C2CC-9EC4-49E5-8D38-8F6B78C6D1C0}"/>
                  </a:ext>
                </a:extLst>
              </p:cNvPr>
              <p:cNvSpPr/>
              <p:nvPr/>
            </p:nvSpPr>
            <p:spPr>
              <a:xfrm>
                <a:off x="16636199" y="8169016"/>
                <a:ext cx="14630400" cy="5760720"/>
              </a:xfrm>
              <a:prstGeom prst="roundRect">
                <a:avLst>
                  <a:gd name="adj" fmla="val 3584"/>
                </a:avLst>
              </a:prstGeom>
              <a:solidFill>
                <a:schemeClr val="bg1">
                  <a:lumMod val="95000"/>
                </a:schemeClr>
              </a:solidFill>
              <a:ln w="82550">
                <a:noFill/>
                <a:prstDash val="lg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98D58E-2C5B-498C-97E5-E4A40044BC29}"/>
                  </a:ext>
                </a:extLst>
              </p:cNvPr>
              <p:cNvSpPr txBox="1"/>
              <p:nvPr/>
            </p:nvSpPr>
            <p:spPr>
              <a:xfrm>
                <a:off x="17280851" y="8477328"/>
                <a:ext cx="1334109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he-IL" sz="8000" dirty="0">
                    <a:solidFill>
                      <a:srgbClr val="4A929C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רקע</a:t>
                </a:r>
                <a:endParaRPr lang="en-US" sz="8000" dirty="0">
                  <a:solidFill>
                    <a:srgbClr val="4A929C"/>
                  </a:solidFill>
                  <a:latin typeface="Heebo" panose="00000500000000000000" pitchFamily="2" charset="-79"/>
                  <a:cs typeface="Heebo" panose="00000500000000000000" pitchFamily="2" charset="-79"/>
                </a:endParaRPr>
              </a:p>
              <a:p>
                <a:pPr algn="r"/>
                <a:endParaRPr lang="en-US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B05645-F6EA-47D2-A9CE-6AFDA3C2131E}"/>
                  </a:ext>
                </a:extLst>
              </p:cNvPr>
              <p:cNvSpPr txBox="1"/>
              <p:nvPr/>
            </p:nvSpPr>
            <p:spPr>
              <a:xfrm>
                <a:off x="17280851" y="9887442"/>
                <a:ext cx="13341096" cy="329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 rtl="1">
                  <a:lnSpc>
                    <a:spcPts val="5000"/>
                  </a:lnSpc>
                </a:pPr>
                <a:r>
                  <a:rPr lang="he-IL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דפדפני האינטרנט תפסו מקום משמעותי בחיינו, ולכן היו חייבים</a:t>
                </a:r>
                <a:r>
                  <a:rPr lang="en-US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 </a:t>
                </a:r>
                <a:r>
                  <a:rPr lang="he-IL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להשתפר בביצועיהם. הצורך בשיפור המהירות, הוביל ליצירת אסמבלר לדפדפן, המריץ קבצי </a:t>
                </a:r>
                <a:r>
                  <a:rPr lang="en-US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C\C++</a:t>
                </a:r>
                <a:r>
                  <a:rPr lang="he-IL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, וליצירת שפת אסמבלי, </a:t>
                </a:r>
                <a:r>
                  <a:rPr lang="en-US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Web Assembly</a:t>
                </a:r>
                <a:r>
                  <a:rPr lang="he-IL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, המותאמת לאסמבלר.</a:t>
                </a:r>
                <a:r>
                  <a:rPr lang="en-US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 </a:t>
                </a:r>
                <a:r>
                  <a:rPr lang="he-IL" sz="3600" kern="2600" spc="40" dirty="0">
                    <a:solidFill>
                      <a:prstClr val="black"/>
                    </a:solidFill>
                    <a:latin typeface="Heebo" panose="00000500000000000000" pitchFamily="2" charset="-79"/>
                    <a:cs typeface="Heebo" panose="00000500000000000000" pitchFamily="2" charset="-79"/>
                  </a:rPr>
                  <a:t>אתרי אינטרנט יוכלו להשתמש באסמבלר אצל הלקוחות, ובכך להעצים את חווית המשתמש.</a:t>
                </a:r>
                <a:endParaRPr lang="en-US" sz="3600" kern="2600" spc="40" dirty="0">
                  <a:latin typeface="Heebo" panose="00000500000000000000" pitchFamily="2" charset="-79"/>
                  <a:cs typeface="Heebo" panose="00000500000000000000" pitchFamily="2" charset="-79"/>
                </a:endParaRP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CF48D75-94A5-4D5F-B8AD-25EDBE4F494F}"/>
              </a:ext>
            </a:extLst>
          </p:cNvPr>
          <p:cNvSpPr txBox="1"/>
          <p:nvPr/>
        </p:nvSpPr>
        <p:spPr>
          <a:xfrm>
            <a:off x="10607604" y="5933294"/>
            <a:ext cx="11155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ebo" panose="00000500000000000000" pitchFamily="2" charset="-79"/>
                <a:cs typeface="Heebo" panose="00000500000000000000" pitchFamily="2" charset="-79"/>
              </a:rPr>
              <a:t>Supervisor: Hanan Rosemarin</a:t>
            </a:r>
          </a:p>
        </p:txBody>
      </p:sp>
    </p:spTree>
    <p:extLst>
      <p:ext uri="{BB962C8B-B14F-4D97-AF65-F5344CB8AC3E}">
        <p14:creationId xmlns:p14="http://schemas.microsoft.com/office/powerpoint/2010/main" val="39774679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4704</TotalTime>
  <Words>361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Heebo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sean zaretzky</dc:creator>
  <cp:lastModifiedBy>Arad Zulti</cp:lastModifiedBy>
  <cp:revision>193</cp:revision>
  <dcterms:created xsi:type="dcterms:W3CDTF">2018-04-01T13:51:15Z</dcterms:created>
  <dcterms:modified xsi:type="dcterms:W3CDTF">2019-06-13T10:39:22Z</dcterms:modified>
</cp:coreProperties>
</file>