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58" r:id="rId5"/>
    <p:sldId id="260" r:id="rId6"/>
    <p:sldId id="263" r:id="rId7"/>
    <p:sldId id="264" r:id="rId8"/>
    <p:sldId id="259" r:id="rId9"/>
    <p:sldId id="261" r:id="rId10"/>
  </p:sldIdLst>
  <p:sldSz cx="12192000" cy="6858000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93"/>
  </p:normalViewPr>
  <p:slideViewPr>
    <p:cSldViewPr snapToGrid="0" snapToObjects="1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7739" cy="513430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3"/>
            <a:ext cx="3077739" cy="513430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D4B88662-1E45-47A2-8E9E-64CF72FDD06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8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9719598"/>
            <a:ext cx="3077739" cy="513428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D70C5E94-2CAF-45BD-B425-F890898A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85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7739" cy="513430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3"/>
            <a:ext cx="3077739" cy="513430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41B29D5C-5C04-480A-9659-9A97AE2F429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5"/>
            <a:ext cx="5681980" cy="4029254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8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19598"/>
            <a:ext cx="3077739" cy="513428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616B0102-43C5-42A1-BC9D-A7087B77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2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Thesis proposal seminar</a:t>
            </a:r>
            <a:br>
              <a:rPr lang="en-US" dirty="0"/>
            </a:br>
            <a:r>
              <a:rPr lang="en-US" dirty="0"/>
              <a:t>	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Araya </a:t>
            </a:r>
            <a:r>
              <a:rPr lang="en-US" dirty="0" err="1"/>
              <a:t>eamrurksiri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1194" y="2074940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Apply machine learning to performance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6411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Ericsson</a:t>
            </a:r>
          </a:p>
          <a:p>
            <a:pPr lvl="1"/>
            <a:r>
              <a:rPr lang="en-US" sz="1800" dirty="0"/>
              <a:t>Executed many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test</a:t>
            </a:r>
            <a:r>
              <a:rPr lang="sv-SE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runs</a:t>
            </a:r>
            <a:r>
              <a:rPr lang="en-US" sz="1800" dirty="0"/>
              <a:t> for evaluating the performance characteristics of the products (software package)</a:t>
            </a:r>
          </a:p>
          <a:p>
            <a:pPr lvl="1"/>
            <a:r>
              <a:rPr lang="en-US" sz="1800" dirty="0"/>
              <a:t>Performance metric: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CPU Utilization</a:t>
            </a:r>
            <a:r>
              <a:rPr lang="en-US" sz="1800" dirty="0"/>
              <a:t>, Memory usage, Latency</a:t>
            </a:r>
          </a:p>
          <a:p>
            <a:pPr lvl="1"/>
            <a:r>
              <a:rPr lang="en-US" sz="1800" dirty="0"/>
              <a:t>Manually do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visual</a:t>
            </a:r>
            <a:r>
              <a:rPr lang="sv-SE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inspection</a:t>
            </a:r>
            <a:r>
              <a:rPr lang="en-US" sz="1800" dirty="0"/>
              <a:t> if thing goes wrong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019647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Detect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degradation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improvement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steady state </a:t>
            </a:r>
            <a:r>
              <a:rPr lang="en-US" sz="2000" dirty="0"/>
              <a:t>in CPU Utilization</a:t>
            </a:r>
          </a:p>
          <a:p>
            <a:r>
              <a:rPr lang="en-US" sz="2000" dirty="0"/>
              <a:t>Detect whether there is some changes in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test environment</a:t>
            </a:r>
            <a:r>
              <a:rPr lang="en-US" sz="2000" dirty="0"/>
              <a:t> that impact on CPU Utilization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019647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There are 2 datasets: 1</a:t>
            </a:r>
            <a:r>
              <a:rPr lang="en-US" sz="2000" baseline="30000" dirty="0"/>
              <a:t>st</a:t>
            </a:r>
            <a:r>
              <a:rPr lang="en-US" sz="2000" dirty="0"/>
              <a:t> and 2</a:t>
            </a:r>
            <a:r>
              <a:rPr lang="en-US" sz="2000" baseline="30000" dirty="0"/>
              <a:t>nd</a:t>
            </a:r>
            <a:r>
              <a:rPr lang="en-US" sz="2000" dirty="0"/>
              <a:t> generation</a:t>
            </a:r>
          </a:p>
          <a:p>
            <a:r>
              <a:rPr lang="en-US" sz="2000" dirty="0"/>
              <a:t>The 2</a:t>
            </a:r>
            <a:r>
              <a:rPr lang="en-US" sz="2000" baseline="30000" dirty="0"/>
              <a:t>nd</a:t>
            </a:r>
            <a:r>
              <a:rPr lang="en-US" sz="2000" dirty="0"/>
              <a:t> generation data consists of 17 columns</a:t>
            </a:r>
            <a:endParaRPr lang="en-US" sz="1800" dirty="0"/>
          </a:p>
          <a:p>
            <a:pPr lvl="1"/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DuProdName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800" dirty="0"/>
              <a:t>Product name</a:t>
            </a:r>
          </a:p>
          <a:p>
            <a:pPr lvl="1"/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Fdd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Tdd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800" dirty="0"/>
              <a:t>Different type of Antenna</a:t>
            </a:r>
          </a:p>
          <a:p>
            <a:pPr lvl="1"/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NumCells</a:t>
            </a:r>
            <a:r>
              <a:rPr lang="sv-SE" sz="18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800" dirty="0"/>
              <a:t>Number</a:t>
            </a:r>
            <a:r>
              <a:rPr lang="sv-SE" sz="1800" dirty="0"/>
              <a:t> o</a:t>
            </a:r>
            <a:r>
              <a:rPr lang="en-US" sz="1800" dirty="0"/>
              <a:t>f cells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Release</a:t>
            </a:r>
            <a:r>
              <a:rPr lang="sv-SE" sz="18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sv-SE" sz="1800" dirty="0"/>
              <a:t>Software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sv-SE" sz="18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800" dirty="0"/>
              <a:t>Software</a:t>
            </a:r>
            <a:r>
              <a:rPr lang="sv-SE" sz="1800" dirty="0"/>
              <a:t> </a:t>
            </a:r>
            <a:r>
              <a:rPr lang="en-US" sz="1800" dirty="0"/>
              <a:t>package</a:t>
            </a:r>
          </a:p>
          <a:p>
            <a:pPr lvl="1"/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TotCpu</a:t>
            </a:r>
            <a:r>
              <a:rPr lang="sv-SE" sz="1800" dirty="0">
                <a:solidFill>
                  <a:schemeClr val="accent2">
                    <a:lumMod val="75000"/>
                  </a:schemeClr>
                </a:solidFill>
              </a:rPr>
              <a:t>%: </a:t>
            </a:r>
            <a:r>
              <a:rPr lang="sv-SE" sz="1800" dirty="0"/>
              <a:t>CPU </a:t>
            </a:r>
            <a:r>
              <a:rPr lang="sv-SE" sz="1800" dirty="0" err="1"/>
              <a:t>Utilization</a:t>
            </a:r>
            <a:endParaRPr lang="sv-SE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81005" y="3168774"/>
            <a:ext cx="3297446" cy="992777"/>
            <a:chOff x="5068388" y="3291840"/>
            <a:chExt cx="3297446" cy="992777"/>
          </a:xfrm>
        </p:grpSpPr>
        <p:sp>
          <p:nvSpPr>
            <p:cNvPr id="4" name="TextBox 3"/>
            <p:cNvSpPr txBox="1"/>
            <p:nvPr/>
          </p:nvSpPr>
          <p:spPr>
            <a:xfrm>
              <a:off x="5712223" y="3603562"/>
              <a:ext cx="265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accent2">
                      <a:lumMod val="75000"/>
                    </a:schemeClr>
                  </a:solidFill>
                </a:rPr>
                <a:t>Test Environment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068388" y="3291840"/>
              <a:ext cx="474017" cy="992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2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Change point</a:t>
            </a:r>
            <a:r>
              <a:rPr lang="sv-SE" sz="2000" dirty="0"/>
              <a:t> </a:t>
            </a:r>
            <a:r>
              <a:rPr lang="en-US" sz="2000" dirty="0"/>
              <a:t>detection</a:t>
            </a:r>
          </a:p>
          <a:p>
            <a:pPr lvl="1"/>
            <a:r>
              <a:rPr lang="en-US" sz="1800" dirty="0"/>
              <a:t>Discovering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time point</a:t>
            </a:r>
            <a:r>
              <a:rPr lang="en-US" sz="1800" dirty="0"/>
              <a:t> where property of time series is changed. </a:t>
            </a:r>
          </a:p>
          <a:p>
            <a:pPr lvl="1"/>
            <a:r>
              <a:rPr lang="en-US" sz="1800" dirty="0"/>
              <a:t>It is a technique to detect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abrupt changes</a:t>
            </a:r>
            <a:r>
              <a:rPr lang="en-US" sz="1800" dirty="0"/>
              <a:t> in time series data when the time instant is unknown.</a:t>
            </a:r>
          </a:p>
          <a:p>
            <a:pPr lvl="1"/>
            <a:r>
              <a:rPr lang="en-US" sz="1800" dirty="0"/>
              <a:t>R package: </a:t>
            </a:r>
            <a:r>
              <a:rPr lang="en-US" sz="1800" dirty="0" err="1"/>
              <a:t>ecp</a:t>
            </a:r>
            <a:r>
              <a:rPr lang="en-US" sz="1800" dirty="0"/>
              <a:t> (James and Matteson, 2013) </a:t>
            </a:r>
          </a:p>
          <a:p>
            <a:pPr lvl="1"/>
            <a:r>
              <a:rPr lang="en-US" sz="1800" dirty="0"/>
              <a:t>Hidden Markov Model (Luong et al., 2012)</a:t>
            </a:r>
          </a:p>
        </p:txBody>
      </p:sp>
    </p:spTree>
    <p:extLst>
      <p:ext uri="{BB962C8B-B14F-4D97-AF65-F5344CB8AC3E}">
        <p14:creationId xmlns:p14="http://schemas.microsoft.com/office/powerpoint/2010/main" val="108457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 err="1"/>
              <a:t>ecp</a:t>
            </a:r>
            <a:endParaRPr lang="en-US" sz="2000" dirty="0"/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Nonparametric test </a:t>
            </a:r>
            <a:r>
              <a:rPr lang="en-US" sz="1800" dirty="0"/>
              <a:t>for multiple change point analysis</a:t>
            </a:r>
          </a:p>
          <a:p>
            <a:pPr lvl="2"/>
            <a:r>
              <a:rPr lang="en-US" sz="1600" dirty="0"/>
              <a:t>It is able to detect change point in an unknown underlying distribution</a:t>
            </a:r>
          </a:p>
          <a:p>
            <a:pPr lvl="1"/>
            <a:r>
              <a:rPr lang="en-US" sz="1800" dirty="0"/>
              <a:t>Applicable to both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univariate</a:t>
            </a:r>
            <a:r>
              <a:rPr lang="en-US" sz="1800" dirty="0"/>
              <a:t> and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multivariate</a:t>
            </a:r>
            <a:r>
              <a:rPr lang="en-US" sz="1800" dirty="0"/>
              <a:t> observations</a:t>
            </a:r>
          </a:p>
          <a:p>
            <a:pPr lvl="1"/>
            <a:r>
              <a:rPr lang="en-US" sz="1800" dirty="0"/>
              <a:t>Hierarchical estimation</a:t>
            </a:r>
          </a:p>
          <a:p>
            <a:pPr lvl="2"/>
            <a:r>
              <a:rPr lang="en-US" sz="1600" dirty="0"/>
              <a:t>Divisive: recursively partition a time series and perform a permutation test to find the statistical significance of an estimated change point. </a:t>
            </a:r>
          </a:p>
          <a:p>
            <a:pPr lvl="2"/>
            <a:r>
              <a:rPr lang="en-US" sz="1600" dirty="0"/>
              <a:t>Agglomerative: maximize goodness-of-fit test after merging segments in the iteration. It required an initial segmentation for the time series.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347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581192" y="2180496"/>
                <a:ext cx="11029615" cy="367830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Hidden Markov model</a:t>
                </a:r>
              </a:p>
              <a:p>
                <a:pPr lvl="1"/>
                <a:r>
                  <a:rPr lang="en-US" sz="1800" dirty="0"/>
                  <a:t>State: Normal, Good, Bad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CPU Utilization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length of the observation sequence</a:t>
                </a:r>
              </a:p>
            </p:txBody>
          </p:sp>
        </mc:Choice>
        <mc:Fallback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80496"/>
                <a:ext cx="11029615" cy="3678303"/>
              </a:xfrm>
              <a:prstGeom prst="rect">
                <a:avLst/>
              </a:prstGeom>
              <a:blipFill>
                <a:blip r:embed="rId2"/>
                <a:stretch>
                  <a:fillRect l="-276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409059" y="4134394"/>
            <a:ext cx="7373880" cy="1894114"/>
            <a:chOff x="1737462" y="3810000"/>
            <a:chExt cx="7373880" cy="1894114"/>
          </a:xfrm>
        </p:grpSpPr>
        <p:grpSp>
          <p:nvGrpSpPr>
            <p:cNvPr id="30" name="Group 29"/>
            <p:cNvGrpSpPr/>
            <p:nvPr/>
          </p:nvGrpSpPr>
          <p:grpSpPr>
            <a:xfrm>
              <a:off x="3080656" y="3810000"/>
              <a:ext cx="6030686" cy="1894114"/>
              <a:chOff x="2547257" y="3814354"/>
              <a:chExt cx="6030686" cy="189411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2547257" y="381435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7257" y="3814354"/>
                    <a:ext cx="666206" cy="64008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3888377" y="381870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377" y="3818708"/>
                    <a:ext cx="666206" cy="64008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5229497" y="381435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9497" y="3814354"/>
                    <a:ext cx="666206" cy="64008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7911737" y="381870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1737" y="3818708"/>
                    <a:ext cx="666206" cy="64008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2547257" y="506403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7257" y="5064034"/>
                    <a:ext cx="666206" cy="64008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3888377" y="506838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377" y="5068388"/>
                    <a:ext cx="666206" cy="64008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5229497" y="506403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9497" y="5064034"/>
                    <a:ext cx="666206" cy="64008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7911737" y="506838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1737" y="5068388"/>
                    <a:ext cx="666206" cy="64008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4" idx="4"/>
                <a:endCxn id="8" idx="0"/>
              </p:cNvCxnSpPr>
              <p:nvPr/>
            </p:nvCxnSpPr>
            <p:spPr>
              <a:xfrm>
                <a:off x="2880360" y="4454434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5" idx="4"/>
                <a:endCxn id="9" idx="0"/>
              </p:cNvCxnSpPr>
              <p:nvPr/>
            </p:nvCxnSpPr>
            <p:spPr>
              <a:xfrm>
                <a:off x="4221480" y="4458788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4"/>
                <a:endCxn id="10" idx="0"/>
              </p:cNvCxnSpPr>
              <p:nvPr/>
            </p:nvCxnSpPr>
            <p:spPr>
              <a:xfrm>
                <a:off x="5562600" y="4454434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4"/>
                <a:endCxn id="11" idx="0"/>
              </p:cNvCxnSpPr>
              <p:nvPr/>
            </p:nvCxnSpPr>
            <p:spPr>
              <a:xfrm>
                <a:off x="8244840" y="4458788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4" idx="6"/>
                <a:endCxn id="5" idx="2"/>
              </p:cNvCxnSpPr>
              <p:nvPr/>
            </p:nvCxnSpPr>
            <p:spPr>
              <a:xfrm>
                <a:off x="3213463" y="4134394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5" idx="6"/>
                <a:endCxn id="6" idx="2"/>
              </p:cNvCxnSpPr>
              <p:nvPr/>
            </p:nvCxnSpPr>
            <p:spPr>
              <a:xfrm flipV="1">
                <a:off x="4554583" y="4134394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04411" y="4130040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228115" y="4138748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711692" y="3893121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. . .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870191" y="3941018"/>
              <a:ext cx="862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Hidden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7462" y="5195054"/>
              <a:ext cx="99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Observe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2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Find suitable method</a:t>
            </a:r>
          </a:p>
          <a:p>
            <a:r>
              <a:rPr lang="en-US" sz="2000" dirty="0"/>
              <a:t>Implement algorithm</a:t>
            </a:r>
          </a:p>
        </p:txBody>
      </p:sp>
    </p:spTree>
    <p:extLst>
      <p:ext uri="{BB962C8B-B14F-4D97-AF65-F5344CB8AC3E}">
        <p14:creationId xmlns:p14="http://schemas.microsoft.com/office/powerpoint/2010/main" val="131293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James, N. A., &amp; Matteson, D. S. (2013). </a:t>
            </a:r>
            <a:r>
              <a:rPr lang="en-US" dirty="0" err="1"/>
              <a:t>ecp</a:t>
            </a:r>
            <a:r>
              <a:rPr lang="en-US" dirty="0"/>
              <a:t>: An R package for nonparametric multiple change point analysis of multivariate data. </a:t>
            </a:r>
            <a:r>
              <a:rPr lang="en-US" i="1" dirty="0" err="1"/>
              <a:t>arXiv</a:t>
            </a:r>
            <a:r>
              <a:rPr lang="en-US" i="1" dirty="0"/>
              <a:t> preprint arXiv:1309.3295</a:t>
            </a:r>
            <a:r>
              <a:rPr lang="en-US" dirty="0"/>
              <a:t>.</a:t>
            </a:r>
          </a:p>
          <a:p>
            <a:r>
              <a:rPr lang="en-US" dirty="0"/>
              <a:t>Luong, T. M., </a:t>
            </a:r>
            <a:r>
              <a:rPr lang="en-US" dirty="0" err="1"/>
              <a:t>Perduca</a:t>
            </a:r>
            <a:r>
              <a:rPr lang="en-US" dirty="0"/>
              <a:t>, V., &amp; </a:t>
            </a:r>
            <a:r>
              <a:rPr lang="en-US" dirty="0" err="1"/>
              <a:t>Nuel</a:t>
            </a:r>
            <a:r>
              <a:rPr lang="en-US" dirty="0"/>
              <a:t>, G. (2012). Hidden Markov Model Applications in Change-Point Analysis. </a:t>
            </a:r>
            <a:r>
              <a:rPr lang="en-US" i="1" dirty="0" err="1"/>
              <a:t>arXiv</a:t>
            </a:r>
            <a:r>
              <a:rPr lang="en-US" i="1" dirty="0"/>
              <a:t> preprint arXiv:1212.1778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46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754</TotalTime>
  <Words>315</Words>
  <Application>Microsoft Office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Gill Sans MT</vt:lpstr>
      <vt:lpstr>Wingdings 2</vt:lpstr>
      <vt:lpstr>Dividend</vt:lpstr>
      <vt:lpstr>Thesis proposal seminar     </vt:lpstr>
      <vt:lpstr>Problem</vt:lpstr>
      <vt:lpstr>Objective</vt:lpstr>
      <vt:lpstr>data</vt:lpstr>
      <vt:lpstr>Suggested methods</vt:lpstr>
      <vt:lpstr>Suggested methods</vt:lpstr>
      <vt:lpstr>Suggested methods</vt:lpstr>
      <vt:lpstr>Outline for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 seminar</dc:title>
  <dc:creator>Araya Eamrurksiri</dc:creator>
  <cp:lastModifiedBy>Araya Eamrurksiri</cp:lastModifiedBy>
  <cp:revision>63</cp:revision>
  <cp:lastPrinted>2017-02-08T15:51:31Z</cp:lastPrinted>
  <dcterms:created xsi:type="dcterms:W3CDTF">2017-01-31T20:13:04Z</dcterms:created>
  <dcterms:modified xsi:type="dcterms:W3CDTF">2017-02-08T15:51:47Z</dcterms:modified>
</cp:coreProperties>
</file>