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handoutMasterIdLst>
    <p:handoutMasterId r:id="rId12"/>
  </p:handoutMasterIdLst>
  <p:sldIdLst>
    <p:sldId id="256" r:id="rId2"/>
    <p:sldId id="262" r:id="rId3"/>
    <p:sldId id="257" r:id="rId4"/>
    <p:sldId id="258" r:id="rId5"/>
    <p:sldId id="260" r:id="rId6"/>
    <p:sldId id="263" r:id="rId7"/>
    <p:sldId id="264" r:id="rId8"/>
    <p:sldId id="259" r:id="rId9"/>
    <p:sldId id="261" r:id="rId10"/>
  </p:sldIdLst>
  <p:sldSz cx="12192000" cy="6858000"/>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78044" autoAdjust="0"/>
  </p:normalViewPr>
  <p:slideViewPr>
    <p:cSldViewPr snapToGrid="0" snapToObjects="1">
      <p:cViewPr varScale="1">
        <p:scale>
          <a:sx n="56" d="100"/>
          <a:sy n="56" d="100"/>
        </p:scale>
        <p:origin x="1272"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45659" cy="495430"/>
          </a:xfrm>
          <a:prstGeom prst="rect">
            <a:avLst/>
          </a:prstGeom>
        </p:spPr>
        <p:txBody>
          <a:bodyPr vert="horz" lIns="90620" tIns="45310" rIns="90620" bIns="45310" rtlCol="0"/>
          <a:lstStyle>
            <a:lvl1pPr algn="l">
              <a:defRPr sz="1100"/>
            </a:lvl1pPr>
          </a:lstStyle>
          <a:p>
            <a:endParaRPr lang="en-US"/>
          </a:p>
        </p:txBody>
      </p:sp>
      <p:sp>
        <p:nvSpPr>
          <p:cNvPr id="3" name="Date Placeholder 2"/>
          <p:cNvSpPr>
            <a:spLocks noGrp="1"/>
          </p:cNvSpPr>
          <p:nvPr>
            <p:ph type="dt" sz="quarter" idx="1"/>
          </p:nvPr>
        </p:nvSpPr>
        <p:spPr>
          <a:xfrm>
            <a:off x="3850446" y="3"/>
            <a:ext cx="2945659" cy="495430"/>
          </a:xfrm>
          <a:prstGeom prst="rect">
            <a:avLst/>
          </a:prstGeom>
        </p:spPr>
        <p:txBody>
          <a:bodyPr vert="horz" lIns="90620" tIns="45310" rIns="90620" bIns="45310" rtlCol="0"/>
          <a:lstStyle>
            <a:lvl1pPr algn="r">
              <a:defRPr sz="1100"/>
            </a:lvl1pPr>
          </a:lstStyle>
          <a:p>
            <a:fld id="{D4B88662-1E45-47A2-8E9E-64CF72FDD06B}" type="datetimeFigureOut">
              <a:rPr lang="en-US" smtClean="0"/>
              <a:t>2017-02-12</a:t>
            </a:fld>
            <a:endParaRPr lang="en-US"/>
          </a:p>
        </p:txBody>
      </p:sp>
      <p:sp>
        <p:nvSpPr>
          <p:cNvPr id="4" name="Footer Placeholder 3"/>
          <p:cNvSpPr>
            <a:spLocks noGrp="1"/>
          </p:cNvSpPr>
          <p:nvPr>
            <p:ph type="ftr" sz="quarter" idx="2"/>
          </p:nvPr>
        </p:nvSpPr>
        <p:spPr>
          <a:xfrm>
            <a:off x="0" y="9378824"/>
            <a:ext cx="2945659" cy="495427"/>
          </a:xfrm>
          <a:prstGeom prst="rect">
            <a:avLst/>
          </a:prstGeom>
        </p:spPr>
        <p:txBody>
          <a:bodyPr vert="horz" lIns="90620" tIns="45310" rIns="90620" bIns="45310" rtlCol="0" anchor="b"/>
          <a:lstStyle>
            <a:lvl1pPr algn="l">
              <a:defRPr sz="1100"/>
            </a:lvl1pPr>
          </a:lstStyle>
          <a:p>
            <a:endParaRPr lang="en-US"/>
          </a:p>
        </p:txBody>
      </p:sp>
      <p:sp>
        <p:nvSpPr>
          <p:cNvPr id="5" name="Slide Number Placeholder 4"/>
          <p:cNvSpPr>
            <a:spLocks noGrp="1"/>
          </p:cNvSpPr>
          <p:nvPr>
            <p:ph type="sldNum" sz="quarter" idx="3"/>
          </p:nvPr>
        </p:nvSpPr>
        <p:spPr>
          <a:xfrm>
            <a:off x="3850446" y="9378824"/>
            <a:ext cx="2945659" cy="495427"/>
          </a:xfrm>
          <a:prstGeom prst="rect">
            <a:avLst/>
          </a:prstGeom>
        </p:spPr>
        <p:txBody>
          <a:bodyPr vert="horz" lIns="90620" tIns="45310" rIns="90620" bIns="45310" rtlCol="0" anchor="b"/>
          <a:lstStyle>
            <a:lvl1pPr algn="r">
              <a:defRPr sz="1100"/>
            </a:lvl1pPr>
          </a:lstStyle>
          <a:p>
            <a:fld id="{D70C5E94-2CAF-45BD-B425-F890898A69B8}" type="slidenum">
              <a:rPr lang="en-US" smtClean="0"/>
              <a:t>‹#›</a:t>
            </a:fld>
            <a:endParaRPr lang="en-US"/>
          </a:p>
        </p:txBody>
      </p:sp>
    </p:spTree>
    <p:extLst>
      <p:ext uri="{BB962C8B-B14F-4D97-AF65-F5344CB8AC3E}">
        <p14:creationId xmlns:p14="http://schemas.microsoft.com/office/powerpoint/2010/main" val="46428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45659" cy="495430"/>
          </a:xfrm>
          <a:prstGeom prst="rect">
            <a:avLst/>
          </a:prstGeom>
        </p:spPr>
        <p:txBody>
          <a:bodyPr vert="horz" lIns="90620" tIns="45310" rIns="90620" bIns="45310" rtlCol="0"/>
          <a:lstStyle>
            <a:lvl1pPr algn="l">
              <a:defRPr sz="1100"/>
            </a:lvl1pPr>
          </a:lstStyle>
          <a:p>
            <a:endParaRPr lang="en-US"/>
          </a:p>
        </p:txBody>
      </p:sp>
      <p:sp>
        <p:nvSpPr>
          <p:cNvPr id="3" name="Date Placeholder 2"/>
          <p:cNvSpPr>
            <a:spLocks noGrp="1"/>
          </p:cNvSpPr>
          <p:nvPr>
            <p:ph type="dt" idx="1"/>
          </p:nvPr>
        </p:nvSpPr>
        <p:spPr>
          <a:xfrm>
            <a:off x="3850446" y="3"/>
            <a:ext cx="2945659" cy="495430"/>
          </a:xfrm>
          <a:prstGeom prst="rect">
            <a:avLst/>
          </a:prstGeom>
        </p:spPr>
        <p:txBody>
          <a:bodyPr vert="horz" lIns="90620" tIns="45310" rIns="90620" bIns="45310" rtlCol="0"/>
          <a:lstStyle>
            <a:lvl1pPr algn="r">
              <a:defRPr sz="1100"/>
            </a:lvl1pPr>
          </a:lstStyle>
          <a:p>
            <a:fld id="{41B29D5C-5C04-480A-9659-9A97AE2F4290}" type="datetimeFigureOut">
              <a:rPr lang="en-US" smtClean="0"/>
              <a:t>2017-02-12</a:t>
            </a:fld>
            <a:endParaRPr lang="en-US"/>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0620" tIns="45310" rIns="90620" bIns="45310" rtlCol="0" anchor="ctr"/>
          <a:lstStyle/>
          <a:p>
            <a:endParaRPr lang="en-US"/>
          </a:p>
        </p:txBody>
      </p:sp>
      <p:sp>
        <p:nvSpPr>
          <p:cNvPr id="5" name="Notes Placeholder 4"/>
          <p:cNvSpPr>
            <a:spLocks noGrp="1"/>
          </p:cNvSpPr>
          <p:nvPr>
            <p:ph type="body" sz="quarter" idx="3"/>
          </p:nvPr>
        </p:nvSpPr>
        <p:spPr>
          <a:xfrm>
            <a:off x="679769" y="4751988"/>
            <a:ext cx="5438139" cy="3887987"/>
          </a:xfrm>
          <a:prstGeom prst="rect">
            <a:avLst/>
          </a:prstGeom>
        </p:spPr>
        <p:txBody>
          <a:bodyPr vert="horz" lIns="90620" tIns="45310" rIns="90620" bIns="4531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7"/>
          </a:xfrm>
          <a:prstGeom prst="rect">
            <a:avLst/>
          </a:prstGeom>
        </p:spPr>
        <p:txBody>
          <a:bodyPr vert="horz" lIns="90620" tIns="45310" rIns="90620" bIns="45310" rtlCol="0" anchor="b"/>
          <a:lstStyle>
            <a:lvl1pPr algn="l">
              <a:defRPr sz="1100"/>
            </a:lvl1pPr>
          </a:lstStyle>
          <a:p>
            <a:endParaRPr lang="en-US"/>
          </a:p>
        </p:txBody>
      </p:sp>
      <p:sp>
        <p:nvSpPr>
          <p:cNvPr id="7" name="Slide Number Placeholder 6"/>
          <p:cNvSpPr>
            <a:spLocks noGrp="1"/>
          </p:cNvSpPr>
          <p:nvPr>
            <p:ph type="sldNum" sz="quarter" idx="5"/>
          </p:nvPr>
        </p:nvSpPr>
        <p:spPr>
          <a:xfrm>
            <a:off x="3850446" y="9378824"/>
            <a:ext cx="2945659" cy="495427"/>
          </a:xfrm>
          <a:prstGeom prst="rect">
            <a:avLst/>
          </a:prstGeom>
        </p:spPr>
        <p:txBody>
          <a:bodyPr vert="horz" lIns="90620" tIns="45310" rIns="90620" bIns="45310" rtlCol="0" anchor="b"/>
          <a:lstStyle>
            <a:lvl1pPr algn="r">
              <a:defRPr sz="1100"/>
            </a:lvl1pPr>
          </a:lstStyle>
          <a:p>
            <a:fld id="{616B0102-43C5-42A1-BC9D-A7087B77041F}" type="slidenum">
              <a:rPr lang="en-US" smtClean="0"/>
              <a:t>‹#›</a:t>
            </a:fld>
            <a:endParaRPr lang="en-US"/>
          </a:p>
        </p:txBody>
      </p:sp>
    </p:spTree>
    <p:extLst>
      <p:ext uri="{BB962C8B-B14F-4D97-AF65-F5344CB8AC3E}">
        <p14:creationId xmlns:p14="http://schemas.microsoft.com/office/powerpoint/2010/main" val="359900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B0102-43C5-42A1-BC9D-A7087B77041F}" type="slidenum">
              <a:rPr lang="en-US" smtClean="0"/>
              <a:t>1</a:t>
            </a:fld>
            <a:endParaRPr lang="en-US"/>
          </a:p>
        </p:txBody>
      </p:sp>
    </p:spTree>
    <p:extLst>
      <p:ext uri="{BB962C8B-B14F-4D97-AF65-F5344CB8AC3E}">
        <p14:creationId xmlns:p14="http://schemas.microsoft.com/office/powerpoint/2010/main" val="413665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commissioner for this thesis is Ericsson. In Ericsson, numerous number of test runs have been executed to test and evaluate the performance of their product. They have to visualize the performance of the test run for the release of upgrade software over time. </a:t>
            </a:r>
          </a:p>
          <a:p>
            <a:r>
              <a:rPr lang="en-US" dirty="0"/>
              <a:t>Up until now, whenever they want to look at the performance of the upgrade software, they have to manually do visual inspection by themselves. That is someone to visualize the plot whether everything is normal or not. With the rise of test run and data generated by them, it becomes much more difficult and </a:t>
            </a:r>
            <a:r>
              <a:rPr lang="en-US" dirty="0" err="1"/>
              <a:t>laborsome</a:t>
            </a:r>
            <a:r>
              <a:rPr lang="en-US" dirty="0"/>
              <a:t> to do it. This is why they have come up with an idea to have an algorithm or tool that will automatically detect when there is some changes in the performance. So that they will be able to deal with it in a timely manner.</a:t>
            </a:r>
          </a:p>
          <a:p>
            <a:r>
              <a:rPr lang="en-US" dirty="0"/>
              <a:t>The performance metric are CPU utilization, memory usage and latencies. In this thesis, we will mainly focus on the CPU utilization first as it is one of the essential factor that need to be optimized.</a:t>
            </a:r>
          </a:p>
        </p:txBody>
      </p:sp>
      <p:sp>
        <p:nvSpPr>
          <p:cNvPr id="4" name="Slide Number Placeholder 3"/>
          <p:cNvSpPr>
            <a:spLocks noGrp="1"/>
          </p:cNvSpPr>
          <p:nvPr>
            <p:ph type="sldNum" sz="quarter" idx="10"/>
          </p:nvPr>
        </p:nvSpPr>
        <p:spPr/>
        <p:txBody>
          <a:bodyPr/>
          <a:lstStyle/>
          <a:p>
            <a:fld id="{616B0102-43C5-42A1-BC9D-A7087B77041F}" type="slidenum">
              <a:rPr lang="en-US" smtClean="0"/>
              <a:t>2</a:t>
            </a:fld>
            <a:endParaRPr lang="en-US"/>
          </a:p>
        </p:txBody>
      </p:sp>
    </p:spTree>
    <p:extLst>
      <p:ext uri="{BB962C8B-B14F-4D97-AF65-F5344CB8AC3E}">
        <p14:creationId xmlns:p14="http://schemas.microsoft.com/office/powerpoint/2010/main" val="286822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objectives for this thesis. The first one is to implement algorithm or tool that can be able to detect whether the performance is in the degradation, improvement or steady state. In other words, Ericsson want to have a tool that can tell them whenever there is a change such as increase or decrease in the CPU utilization.</a:t>
            </a:r>
          </a:p>
          <a:p>
            <a:endParaRPr lang="en-US" dirty="0"/>
          </a:p>
          <a:p>
            <a:r>
              <a:rPr lang="en-US" dirty="0"/>
              <a:t>Apart from identifying the change, there is also a time when there is nothing change in the software itself but </a:t>
            </a:r>
            <a:r>
              <a:rPr lang="en-GB" sz="1200" kern="1200" dirty="0">
                <a:solidFill>
                  <a:schemeClr val="tx1"/>
                </a:solidFill>
                <a:effectLst/>
                <a:latin typeface="+mn-lt"/>
                <a:ea typeface="+mn-ea"/>
                <a:cs typeface="+mn-cs"/>
              </a:rPr>
              <a:t>the change in the test environment have an impact on CPU utilization. </a:t>
            </a:r>
            <a:r>
              <a:rPr lang="en-US" dirty="0"/>
              <a:t>Therefore, they want the algorithm to be able to identify whether there is some changes happened in the test environment or not.</a:t>
            </a:r>
          </a:p>
        </p:txBody>
      </p:sp>
      <p:sp>
        <p:nvSpPr>
          <p:cNvPr id="4" name="Slide Number Placeholder 3"/>
          <p:cNvSpPr>
            <a:spLocks noGrp="1"/>
          </p:cNvSpPr>
          <p:nvPr>
            <p:ph type="sldNum" sz="quarter" idx="10"/>
          </p:nvPr>
        </p:nvSpPr>
        <p:spPr/>
        <p:txBody>
          <a:bodyPr/>
          <a:lstStyle/>
          <a:p>
            <a:fld id="{616B0102-43C5-42A1-BC9D-A7087B77041F}" type="slidenum">
              <a:rPr lang="en-US" smtClean="0"/>
              <a:t>3</a:t>
            </a:fld>
            <a:endParaRPr lang="en-US"/>
          </a:p>
        </p:txBody>
      </p:sp>
    </p:spTree>
    <p:extLst>
      <p:ext uri="{BB962C8B-B14F-4D97-AF65-F5344CB8AC3E}">
        <p14:creationId xmlns:p14="http://schemas.microsoft.com/office/powerpoint/2010/main" val="406045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now, I have only been able to deal with data in the second generation. This dataset was collect on twenty January which consists of 17 columns and two thousand seven hundred and eighty one rows. The important variables to look into are shown in the slide. </a:t>
            </a:r>
          </a:p>
          <a:p>
            <a:endParaRPr lang="en-US" dirty="0"/>
          </a:p>
          <a:p>
            <a:r>
              <a:rPr lang="en-US" dirty="0"/>
              <a:t>According to Ericsson, these three variables are considered as a test environment. </a:t>
            </a:r>
          </a:p>
          <a:p>
            <a:r>
              <a:rPr lang="en-US" dirty="0" err="1"/>
              <a:t>EventsPerSec</a:t>
            </a:r>
            <a:r>
              <a:rPr lang="en-US" dirty="0"/>
              <a:t> contains several components that are used to determined the type of test run.</a:t>
            </a:r>
          </a:p>
          <a:p>
            <a:endParaRPr lang="en-US" dirty="0"/>
          </a:p>
        </p:txBody>
      </p:sp>
      <p:sp>
        <p:nvSpPr>
          <p:cNvPr id="4" name="Slide Number Placeholder 3"/>
          <p:cNvSpPr>
            <a:spLocks noGrp="1"/>
          </p:cNvSpPr>
          <p:nvPr>
            <p:ph type="sldNum" sz="quarter" idx="10"/>
          </p:nvPr>
        </p:nvSpPr>
        <p:spPr/>
        <p:txBody>
          <a:bodyPr/>
          <a:lstStyle/>
          <a:p>
            <a:fld id="{616B0102-43C5-42A1-BC9D-A7087B77041F}" type="slidenum">
              <a:rPr lang="en-US" smtClean="0"/>
              <a:t>4</a:t>
            </a:fld>
            <a:endParaRPr lang="en-US"/>
          </a:p>
        </p:txBody>
      </p:sp>
    </p:spTree>
    <p:extLst>
      <p:ext uri="{BB962C8B-B14F-4D97-AF65-F5344CB8AC3E}">
        <p14:creationId xmlns:p14="http://schemas.microsoft.com/office/powerpoint/2010/main" val="320000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thesis, we are focusing on the change point detection or anomaly detection. That is we are trying to discover time point where the property of time series is change. Change point detection is a technique to detect the abrupt changes in time series data when the time instant is unknown.</a:t>
            </a:r>
          </a:p>
          <a:p>
            <a:endParaRPr lang="en-US" dirty="0"/>
          </a:p>
          <a:p>
            <a:r>
              <a:rPr lang="en-US" dirty="0"/>
              <a:t>We have come up with two possible methods to identify the change point. The first method is an exist algorithm which can be found in the R package called </a:t>
            </a:r>
            <a:r>
              <a:rPr lang="en-US" dirty="0" err="1"/>
              <a:t>ecp</a:t>
            </a:r>
            <a:r>
              <a:rPr lang="en-US" dirty="0"/>
              <a:t>. Another possible method that can be used to detect the change point is Hidden Markov model. We found one article that use this method and we think that the idea is interesting and might be able to work well with this problem.</a:t>
            </a:r>
          </a:p>
        </p:txBody>
      </p:sp>
      <p:sp>
        <p:nvSpPr>
          <p:cNvPr id="4" name="Slide Number Placeholder 3"/>
          <p:cNvSpPr>
            <a:spLocks noGrp="1"/>
          </p:cNvSpPr>
          <p:nvPr>
            <p:ph type="sldNum" sz="quarter" idx="10"/>
          </p:nvPr>
        </p:nvSpPr>
        <p:spPr/>
        <p:txBody>
          <a:bodyPr/>
          <a:lstStyle/>
          <a:p>
            <a:fld id="{616B0102-43C5-42A1-BC9D-A7087B77041F}" type="slidenum">
              <a:rPr lang="en-US" smtClean="0"/>
              <a:t>5</a:t>
            </a:fld>
            <a:endParaRPr lang="en-US"/>
          </a:p>
        </p:txBody>
      </p:sp>
    </p:spTree>
    <p:extLst>
      <p:ext uri="{BB962C8B-B14F-4D97-AF65-F5344CB8AC3E}">
        <p14:creationId xmlns:p14="http://schemas.microsoft.com/office/powerpoint/2010/main" val="25913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nonparametric test for multiple change point analysis. That is the algorithm is able to detect any change point in an unknown underlying distribution. Since real world data doesn’t always have a well defined structure and most of the time it is not in a known form. Therefore, it is always violated the assumption of the parametric test that assume that the distribution of data is known. </a:t>
            </a:r>
          </a:p>
          <a:p>
            <a:r>
              <a:rPr lang="en-US" dirty="0"/>
              <a:t>The algorithm is also applicable to both univariate and multivariate observations. </a:t>
            </a:r>
          </a:p>
          <a:p>
            <a:r>
              <a:rPr lang="en-US" dirty="0"/>
              <a:t>It uses an idea from hierarchical clustering estimation which consists of two approaches. </a:t>
            </a:r>
          </a:p>
          <a:p>
            <a:r>
              <a:rPr lang="en-US" dirty="0"/>
              <a:t>The first one is decisive procedure. The algorithm will find multiple change point by iteratively locating a single change point in each segment. So the algorithm recursively partition a time series and perform a permutation test to determine an estimated change point.</a:t>
            </a:r>
          </a:p>
          <a:p>
            <a:r>
              <a:rPr lang="en-US" dirty="0"/>
              <a:t>The agglomerative procedure tries to maximize goodness-of-fit test after merging neighboring segment in the iteration. The location of estimated change point is determined by the iteration that maximized goodness-of-fit test. This algorithm required an initial segmentation for the time series in order to reduce the computational time. </a:t>
            </a:r>
          </a:p>
        </p:txBody>
      </p:sp>
      <p:sp>
        <p:nvSpPr>
          <p:cNvPr id="4" name="Slide Number Placeholder 3"/>
          <p:cNvSpPr>
            <a:spLocks noGrp="1"/>
          </p:cNvSpPr>
          <p:nvPr>
            <p:ph type="sldNum" sz="quarter" idx="10"/>
          </p:nvPr>
        </p:nvSpPr>
        <p:spPr/>
        <p:txBody>
          <a:bodyPr/>
          <a:lstStyle/>
          <a:p>
            <a:fld id="{616B0102-43C5-42A1-BC9D-A7087B77041F}" type="slidenum">
              <a:rPr lang="en-US" smtClean="0"/>
              <a:t>6</a:t>
            </a:fld>
            <a:endParaRPr lang="en-US"/>
          </a:p>
        </p:txBody>
      </p:sp>
    </p:spTree>
    <p:extLst>
      <p:ext uri="{BB962C8B-B14F-4D97-AF65-F5344CB8AC3E}">
        <p14:creationId xmlns:p14="http://schemas.microsoft.com/office/powerpoint/2010/main" val="81986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Markov model is used when only the outcome is visible to an observer and states are hidden to the outside. Hence the name Hidden Markov Model is a perfect solution for addressing detection. </a:t>
            </a:r>
          </a:p>
          <a:p>
            <a:r>
              <a:rPr lang="en-US" dirty="0"/>
              <a:t>Since we have less or no information at all about what have been changed in the software that make an impact on the performance or the CPU utilization, it might be possible to say that the hidden state are normal, good, or bad of the code in the software. The observe value is the CPU utilization. HMM can therefore identify change points by observations where a switch in hidden states is most likely to occur.</a:t>
            </a:r>
          </a:p>
          <a:p>
            <a:endParaRPr lang="en-US" dirty="0"/>
          </a:p>
          <a:p>
            <a:r>
              <a:rPr lang="en-US" dirty="0"/>
              <a:t>All in all, this is some rough idea for the method that will be used for detecting the change point in the time series. </a:t>
            </a:r>
          </a:p>
        </p:txBody>
      </p:sp>
      <p:sp>
        <p:nvSpPr>
          <p:cNvPr id="4" name="Slide Number Placeholder 3"/>
          <p:cNvSpPr>
            <a:spLocks noGrp="1"/>
          </p:cNvSpPr>
          <p:nvPr>
            <p:ph type="sldNum" sz="quarter" idx="10"/>
          </p:nvPr>
        </p:nvSpPr>
        <p:spPr/>
        <p:txBody>
          <a:bodyPr/>
          <a:lstStyle/>
          <a:p>
            <a:fld id="{616B0102-43C5-42A1-BC9D-A7087B77041F}" type="slidenum">
              <a:rPr lang="en-US" smtClean="0"/>
              <a:t>7</a:t>
            </a:fld>
            <a:endParaRPr lang="en-US"/>
          </a:p>
        </p:txBody>
      </p:sp>
    </p:spTree>
    <p:extLst>
      <p:ext uri="{BB962C8B-B14F-4D97-AF65-F5344CB8AC3E}">
        <p14:creationId xmlns:p14="http://schemas.microsoft.com/office/powerpoint/2010/main" val="78492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B0102-43C5-42A1-BC9D-A7087B77041F}" type="slidenum">
              <a:rPr lang="en-US" smtClean="0"/>
              <a:t>8</a:t>
            </a:fld>
            <a:endParaRPr lang="en-US"/>
          </a:p>
        </p:txBody>
      </p:sp>
    </p:spTree>
    <p:extLst>
      <p:ext uri="{BB962C8B-B14F-4D97-AF65-F5344CB8AC3E}">
        <p14:creationId xmlns:p14="http://schemas.microsoft.com/office/powerpoint/2010/main" val="313355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B0102-43C5-42A1-BC9D-A7087B77041F}" type="slidenum">
              <a:rPr lang="en-US" smtClean="0"/>
              <a:t>9</a:t>
            </a:fld>
            <a:endParaRPr lang="en-US"/>
          </a:p>
        </p:txBody>
      </p:sp>
    </p:spTree>
    <p:extLst>
      <p:ext uri="{BB962C8B-B14F-4D97-AF65-F5344CB8AC3E}">
        <p14:creationId xmlns:p14="http://schemas.microsoft.com/office/powerpoint/2010/main" val="250138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2017-02-12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00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00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2017-02-12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70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57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2017-02-12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71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6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12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21071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17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2017-02-12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78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2017-02-12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7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2017-02-12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51801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p:spPr>
        <p:txBody>
          <a:bodyPr>
            <a:normAutofit/>
          </a:bodyPr>
          <a:lstStyle/>
          <a:p>
            <a:r>
              <a:rPr lang="en-US" dirty="0"/>
              <a:t>Thesis proposal seminar</a:t>
            </a:r>
            <a:br>
              <a:rPr lang="en-US" dirty="0"/>
            </a:br>
            <a:r>
              <a:rPr lang="en-US" dirty="0"/>
              <a:t>				</a:t>
            </a:r>
          </a:p>
        </p:txBody>
      </p:sp>
      <p:sp>
        <p:nvSpPr>
          <p:cNvPr id="3" name="Subtitle 2"/>
          <p:cNvSpPr>
            <a:spLocks noGrp="1"/>
          </p:cNvSpPr>
          <p:nvPr>
            <p:ph type="subTitle" idx="1"/>
          </p:nvPr>
        </p:nvSpPr>
        <p:spPr/>
        <p:txBody>
          <a:bodyPr/>
          <a:lstStyle/>
          <a:p>
            <a:pPr algn="r"/>
            <a:r>
              <a:rPr lang="en-US" dirty="0"/>
              <a:t>Araya </a:t>
            </a:r>
            <a:r>
              <a:rPr lang="en-US" dirty="0" err="1"/>
              <a:t>eamrurksiri</a:t>
            </a:r>
            <a:endParaRPr lang="en-US" dirty="0"/>
          </a:p>
        </p:txBody>
      </p:sp>
      <p:sp>
        <p:nvSpPr>
          <p:cNvPr id="5" name="Subtitle 2"/>
          <p:cNvSpPr txBox="1">
            <a:spLocks/>
          </p:cNvSpPr>
          <p:nvPr/>
        </p:nvSpPr>
        <p:spPr>
          <a:xfrm>
            <a:off x="581194" y="2074940"/>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t>Apply machine learning to performance trend analysis</a:t>
            </a:r>
          </a:p>
        </p:txBody>
      </p:sp>
    </p:spTree>
    <p:extLst>
      <p:ext uri="{BB962C8B-B14F-4D97-AF65-F5344CB8AC3E}">
        <p14:creationId xmlns:p14="http://schemas.microsoft.com/office/powerpoint/2010/main" val="64118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7" name="Content Placeholder 2"/>
          <p:cNvSpPr txBox="1">
            <a:spLocks/>
          </p:cNvSpPr>
          <p:nvPr/>
        </p:nvSpPr>
        <p:spPr>
          <a:xfrm>
            <a:off x="581192" y="2180495"/>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Ericsson</a:t>
            </a:r>
          </a:p>
          <a:p>
            <a:pPr lvl="1"/>
            <a:r>
              <a:rPr lang="en-US" sz="2000" dirty="0"/>
              <a:t>Executed many </a:t>
            </a:r>
            <a:r>
              <a:rPr lang="en-US" sz="2000" dirty="0">
                <a:solidFill>
                  <a:schemeClr val="accent2">
                    <a:lumMod val="75000"/>
                  </a:schemeClr>
                </a:solidFill>
              </a:rPr>
              <a:t>test</a:t>
            </a:r>
            <a:r>
              <a:rPr lang="sv-SE" sz="2000" dirty="0">
                <a:solidFill>
                  <a:schemeClr val="accent2">
                    <a:lumMod val="75000"/>
                  </a:schemeClr>
                </a:solidFill>
              </a:rPr>
              <a:t> </a:t>
            </a:r>
            <a:r>
              <a:rPr lang="en-US" sz="2000" dirty="0">
                <a:solidFill>
                  <a:schemeClr val="accent2">
                    <a:lumMod val="75000"/>
                  </a:schemeClr>
                </a:solidFill>
              </a:rPr>
              <a:t>runs</a:t>
            </a:r>
            <a:r>
              <a:rPr lang="en-US" sz="2000" dirty="0"/>
              <a:t> for evaluating the performance characteristics of the products</a:t>
            </a:r>
          </a:p>
          <a:p>
            <a:pPr lvl="1"/>
            <a:r>
              <a:rPr lang="en-US" sz="2000" dirty="0"/>
              <a:t>Manually do </a:t>
            </a:r>
            <a:r>
              <a:rPr lang="en-US" sz="2000" dirty="0">
                <a:solidFill>
                  <a:schemeClr val="accent2">
                    <a:lumMod val="75000"/>
                  </a:schemeClr>
                </a:solidFill>
              </a:rPr>
              <a:t>visual</a:t>
            </a:r>
            <a:r>
              <a:rPr lang="sv-SE" sz="2000" dirty="0">
                <a:solidFill>
                  <a:schemeClr val="accent2">
                    <a:lumMod val="75000"/>
                  </a:schemeClr>
                </a:solidFill>
              </a:rPr>
              <a:t> </a:t>
            </a:r>
            <a:r>
              <a:rPr lang="en-US" sz="2000" dirty="0">
                <a:solidFill>
                  <a:schemeClr val="accent2">
                    <a:lumMod val="75000"/>
                  </a:schemeClr>
                </a:solidFill>
              </a:rPr>
              <a:t>inspection</a:t>
            </a:r>
            <a:endParaRPr lang="en-US" sz="2000" dirty="0"/>
          </a:p>
          <a:p>
            <a:pPr lvl="1"/>
            <a:r>
              <a:rPr lang="en-US" sz="2000" dirty="0"/>
              <a:t>Performance metric: </a:t>
            </a:r>
            <a:r>
              <a:rPr lang="en-US" sz="2000" dirty="0">
                <a:solidFill>
                  <a:schemeClr val="accent2">
                    <a:lumMod val="75000"/>
                  </a:schemeClr>
                </a:solidFill>
              </a:rPr>
              <a:t>CPU Utilization</a:t>
            </a:r>
            <a:r>
              <a:rPr lang="en-US" sz="2000" dirty="0"/>
              <a:t>, Memory usage, Latency</a:t>
            </a:r>
          </a:p>
        </p:txBody>
      </p:sp>
      <p:pic>
        <p:nvPicPr>
          <p:cNvPr id="9" name="Picture 8"/>
          <p:cNvPicPr>
            <a:picLocks noChangeAspect="1"/>
          </p:cNvPicPr>
          <p:nvPr/>
        </p:nvPicPr>
        <p:blipFill>
          <a:blip r:embed="rId3"/>
          <a:stretch>
            <a:fillRect/>
          </a:stretch>
        </p:blipFill>
        <p:spPr>
          <a:xfrm>
            <a:off x="1066799" y="4019647"/>
            <a:ext cx="10058400" cy="2514600"/>
          </a:xfrm>
          <a:prstGeom prst="rect">
            <a:avLst/>
          </a:prstGeom>
        </p:spPr>
      </p:pic>
    </p:spTree>
    <p:extLst>
      <p:ext uri="{BB962C8B-B14F-4D97-AF65-F5344CB8AC3E}">
        <p14:creationId xmlns:p14="http://schemas.microsoft.com/office/powerpoint/2010/main" val="69813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7" name="Content Placeholder 2"/>
          <p:cNvSpPr txBox="1">
            <a:spLocks/>
          </p:cNvSpPr>
          <p:nvPr/>
        </p:nvSpPr>
        <p:spPr>
          <a:xfrm>
            <a:off x="581192" y="2180495"/>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Detect the </a:t>
            </a:r>
            <a:r>
              <a:rPr lang="en-US" sz="2400" dirty="0">
                <a:solidFill>
                  <a:schemeClr val="accent2">
                    <a:lumMod val="75000"/>
                  </a:schemeClr>
                </a:solidFill>
              </a:rPr>
              <a:t>degradation</a:t>
            </a:r>
            <a:r>
              <a:rPr lang="en-US" sz="2400" dirty="0"/>
              <a:t>, </a:t>
            </a:r>
            <a:r>
              <a:rPr lang="en-US" sz="2400" dirty="0">
                <a:solidFill>
                  <a:schemeClr val="accent2">
                    <a:lumMod val="75000"/>
                  </a:schemeClr>
                </a:solidFill>
              </a:rPr>
              <a:t>improvement </a:t>
            </a:r>
            <a:r>
              <a:rPr lang="en-US" sz="2400" dirty="0"/>
              <a:t>or </a:t>
            </a:r>
            <a:r>
              <a:rPr lang="en-US" sz="2400" dirty="0">
                <a:solidFill>
                  <a:schemeClr val="accent2">
                    <a:lumMod val="75000"/>
                  </a:schemeClr>
                </a:solidFill>
              </a:rPr>
              <a:t>steady state </a:t>
            </a:r>
            <a:r>
              <a:rPr lang="en-US" sz="2400" dirty="0"/>
              <a:t>in CPU Utilization</a:t>
            </a:r>
          </a:p>
          <a:p>
            <a:r>
              <a:rPr lang="en-US" sz="2400" dirty="0"/>
              <a:t>Detect whether there is some changes in </a:t>
            </a:r>
            <a:r>
              <a:rPr lang="en-US" sz="2400" dirty="0">
                <a:solidFill>
                  <a:schemeClr val="accent2">
                    <a:lumMod val="75000"/>
                  </a:schemeClr>
                </a:solidFill>
              </a:rPr>
              <a:t>test environment</a:t>
            </a:r>
            <a:r>
              <a:rPr lang="en-US" sz="2400" dirty="0"/>
              <a:t> that impact on CPU Utilization </a:t>
            </a:r>
          </a:p>
        </p:txBody>
      </p:sp>
      <p:pic>
        <p:nvPicPr>
          <p:cNvPr id="9" name="Picture 8"/>
          <p:cNvPicPr>
            <a:picLocks noChangeAspect="1"/>
          </p:cNvPicPr>
          <p:nvPr/>
        </p:nvPicPr>
        <p:blipFill>
          <a:blip r:embed="rId3"/>
          <a:stretch>
            <a:fillRect/>
          </a:stretch>
        </p:blipFill>
        <p:spPr>
          <a:xfrm>
            <a:off x="1066799" y="4019647"/>
            <a:ext cx="10058400" cy="2514600"/>
          </a:xfrm>
          <a:prstGeom prst="rect">
            <a:avLst/>
          </a:prstGeom>
        </p:spPr>
      </p:pic>
    </p:spTree>
    <p:extLst>
      <p:ext uri="{BB962C8B-B14F-4D97-AF65-F5344CB8AC3E}">
        <p14:creationId xmlns:p14="http://schemas.microsoft.com/office/powerpoint/2010/main" val="32496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581192" y="2180495"/>
            <a:ext cx="11029615" cy="4114800"/>
          </a:xfrm>
        </p:spPr>
        <p:txBody>
          <a:bodyPr anchor="t">
            <a:normAutofit/>
          </a:bodyPr>
          <a:lstStyle/>
          <a:p>
            <a:r>
              <a:rPr lang="en-US" sz="2400" dirty="0"/>
              <a:t>There are 2 datasets: 1</a:t>
            </a:r>
            <a:r>
              <a:rPr lang="en-US" sz="2400" baseline="30000" dirty="0"/>
              <a:t>st</a:t>
            </a:r>
            <a:r>
              <a:rPr lang="en-US" sz="2400" dirty="0"/>
              <a:t> and 2</a:t>
            </a:r>
            <a:r>
              <a:rPr lang="en-US" sz="2400" baseline="30000" dirty="0"/>
              <a:t>nd</a:t>
            </a:r>
            <a:r>
              <a:rPr lang="en-US" sz="2400" dirty="0"/>
              <a:t> generation</a:t>
            </a:r>
          </a:p>
          <a:p>
            <a:r>
              <a:rPr lang="en-US" sz="2400" dirty="0"/>
              <a:t>The 2</a:t>
            </a:r>
            <a:r>
              <a:rPr lang="en-US" sz="2400" baseline="30000" dirty="0"/>
              <a:t>nd</a:t>
            </a:r>
            <a:r>
              <a:rPr lang="en-US" sz="2400" dirty="0"/>
              <a:t> generation data consists of 17 columns and 2781 rows</a:t>
            </a:r>
            <a:r>
              <a:rPr lang="en-US" sz="2000" i="1" dirty="0"/>
              <a:t> </a:t>
            </a:r>
            <a:r>
              <a:rPr lang="en-US" sz="1800" i="1" dirty="0"/>
              <a:t>(collected 2017-01-20)</a:t>
            </a:r>
          </a:p>
          <a:p>
            <a:pPr lvl="1"/>
            <a:r>
              <a:rPr lang="en-US" sz="2000" dirty="0" err="1">
                <a:solidFill>
                  <a:schemeClr val="accent2">
                    <a:lumMod val="75000"/>
                  </a:schemeClr>
                </a:solidFill>
              </a:rPr>
              <a:t>DuProdName</a:t>
            </a:r>
            <a:r>
              <a:rPr lang="en-US" sz="2000" dirty="0">
                <a:solidFill>
                  <a:schemeClr val="accent2">
                    <a:lumMod val="75000"/>
                  </a:schemeClr>
                </a:solidFill>
              </a:rPr>
              <a:t>: </a:t>
            </a:r>
            <a:r>
              <a:rPr lang="en-US" sz="2000" dirty="0"/>
              <a:t>Product name</a:t>
            </a:r>
          </a:p>
          <a:p>
            <a:pPr lvl="1"/>
            <a:r>
              <a:rPr lang="en-US" sz="2000" dirty="0" err="1">
                <a:solidFill>
                  <a:schemeClr val="accent2">
                    <a:lumMod val="75000"/>
                  </a:schemeClr>
                </a:solidFill>
              </a:rPr>
              <a:t>Fdd</a:t>
            </a:r>
            <a:r>
              <a:rPr lang="en-US" sz="2000" dirty="0">
                <a:solidFill>
                  <a:schemeClr val="accent2">
                    <a:lumMod val="75000"/>
                  </a:schemeClr>
                </a:solidFill>
              </a:rPr>
              <a:t>/</a:t>
            </a:r>
            <a:r>
              <a:rPr lang="en-US" sz="2000" dirty="0" err="1">
                <a:solidFill>
                  <a:schemeClr val="accent2">
                    <a:lumMod val="75000"/>
                  </a:schemeClr>
                </a:solidFill>
              </a:rPr>
              <a:t>Tdd</a:t>
            </a:r>
            <a:r>
              <a:rPr lang="en-US" sz="2000" dirty="0">
                <a:solidFill>
                  <a:schemeClr val="accent2">
                    <a:lumMod val="75000"/>
                  </a:schemeClr>
                </a:solidFill>
              </a:rPr>
              <a:t>: </a:t>
            </a:r>
            <a:r>
              <a:rPr lang="en-US" sz="2000" dirty="0"/>
              <a:t>Different type of Antenna</a:t>
            </a:r>
          </a:p>
          <a:p>
            <a:pPr lvl="1"/>
            <a:r>
              <a:rPr lang="en-US" sz="2000" dirty="0" err="1">
                <a:solidFill>
                  <a:schemeClr val="accent2">
                    <a:lumMod val="75000"/>
                  </a:schemeClr>
                </a:solidFill>
              </a:rPr>
              <a:t>NumCells</a:t>
            </a:r>
            <a:r>
              <a:rPr lang="sv-SE" sz="2000" dirty="0">
                <a:solidFill>
                  <a:schemeClr val="accent2">
                    <a:lumMod val="75000"/>
                  </a:schemeClr>
                </a:solidFill>
              </a:rPr>
              <a:t>: </a:t>
            </a:r>
            <a:r>
              <a:rPr lang="en-US" sz="2000" dirty="0"/>
              <a:t>Number</a:t>
            </a:r>
            <a:r>
              <a:rPr lang="sv-SE" sz="2000" dirty="0"/>
              <a:t> o</a:t>
            </a:r>
            <a:r>
              <a:rPr lang="en-US" sz="2000" dirty="0"/>
              <a:t>f cells</a:t>
            </a:r>
          </a:p>
          <a:p>
            <a:pPr lvl="1"/>
            <a:r>
              <a:rPr lang="en-US" sz="2000" dirty="0">
                <a:solidFill>
                  <a:schemeClr val="accent2">
                    <a:lumMod val="75000"/>
                  </a:schemeClr>
                </a:solidFill>
              </a:rPr>
              <a:t>SW</a:t>
            </a:r>
            <a:r>
              <a:rPr lang="sv-SE" sz="2000" dirty="0">
                <a:solidFill>
                  <a:schemeClr val="accent2">
                    <a:lumMod val="75000"/>
                  </a:schemeClr>
                </a:solidFill>
              </a:rPr>
              <a:t>: </a:t>
            </a:r>
            <a:r>
              <a:rPr lang="en-US" sz="2000" dirty="0"/>
              <a:t>Software</a:t>
            </a:r>
            <a:r>
              <a:rPr lang="sv-SE" sz="2000" dirty="0"/>
              <a:t> </a:t>
            </a:r>
            <a:r>
              <a:rPr lang="en-US" sz="2000" dirty="0"/>
              <a:t>package</a:t>
            </a:r>
          </a:p>
          <a:p>
            <a:pPr lvl="1"/>
            <a:r>
              <a:rPr lang="en-US" sz="2000" dirty="0" err="1">
                <a:solidFill>
                  <a:schemeClr val="accent2">
                    <a:lumMod val="75000"/>
                  </a:schemeClr>
                </a:solidFill>
              </a:rPr>
              <a:t>TotCpu</a:t>
            </a:r>
            <a:r>
              <a:rPr lang="sv-SE" sz="2000" dirty="0">
                <a:solidFill>
                  <a:schemeClr val="accent2">
                    <a:lumMod val="75000"/>
                  </a:schemeClr>
                </a:solidFill>
              </a:rPr>
              <a:t>%: </a:t>
            </a:r>
            <a:r>
              <a:rPr lang="sv-SE" sz="2000" dirty="0"/>
              <a:t>CPU </a:t>
            </a:r>
            <a:r>
              <a:rPr lang="sv-SE" sz="2000" dirty="0" err="1"/>
              <a:t>Utilization</a:t>
            </a:r>
            <a:endParaRPr lang="sv-SE" sz="2000" dirty="0"/>
          </a:p>
          <a:p>
            <a:pPr lvl="1"/>
            <a:r>
              <a:rPr lang="sv-SE" sz="2000" dirty="0" err="1">
                <a:solidFill>
                  <a:schemeClr val="accent2">
                    <a:lumMod val="75000"/>
                  </a:schemeClr>
                </a:solidFill>
              </a:rPr>
              <a:t>EventsPerSec</a:t>
            </a:r>
            <a:r>
              <a:rPr lang="sv-SE" sz="2000" dirty="0">
                <a:solidFill>
                  <a:schemeClr val="accent2">
                    <a:lumMod val="75000"/>
                  </a:schemeClr>
                </a:solidFill>
              </a:rPr>
              <a:t>: </a:t>
            </a:r>
            <a:r>
              <a:rPr lang="sv-SE" sz="2000" dirty="0"/>
              <a:t>Events </a:t>
            </a:r>
            <a:r>
              <a:rPr lang="en-US" sz="2000" dirty="0"/>
              <a:t>intensity</a:t>
            </a:r>
          </a:p>
        </p:txBody>
      </p:sp>
      <p:grpSp>
        <p:nvGrpSpPr>
          <p:cNvPr id="6" name="Group 5"/>
          <p:cNvGrpSpPr/>
          <p:nvPr/>
        </p:nvGrpSpPr>
        <p:grpSpPr>
          <a:xfrm>
            <a:off x="5734594" y="3349622"/>
            <a:ext cx="3297446" cy="992777"/>
            <a:chOff x="5068388" y="3291840"/>
            <a:chExt cx="3297446" cy="992777"/>
          </a:xfrm>
        </p:grpSpPr>
        <p:sp>
          <p:nvSpPr>
            <p:cNvPr id="4" name="TextBox 3"/>
            <p:cNvSpPr txBox="1"/>
            <p:nvPr/>
          </p:nvSpPr>
          <p:spPr>
            <a:xfrm>
              <a:off x="5712223" y="3603562"/>
              <a:ext cx="2653611" cy="400110"/>
            </a:xfrm>
            <a:prstGeom prst="rect">
              <a:avLst/>
            </a:prstGeom>
            <a:noFill/>
          </p:spPr>
          <p:txBody>
            <a:bodyPr wrap="square" rtlCol="0">
              <a:spAutoFit/>
            </a:bodyPr>
            <a:lstStyle/>
            <a:p>
              <a:r>
                <a:rPr lang="sv-SE" sz="2000" dirty="0">
                  <a:solidFill>
                    <a:schemeClr val="accent2">
                      <a:lumMod val="75000"/>
                    </a:schemeClr>
                  </a:solidFill>
                </a:rPr>
                <a:t>Test Environment</a:t>
              </a:r>
              <a:endParaRPr lang="en-US" sz="2000" dirty="0">
                <a:solidFill>
                  <a:schemeClr val="accent2">
                    <a:lumMod val="75000"/>
                  </a:schemeClr>
                </a:solidFill>
              </a:endParaRPr>
            </a:p>
          </p:txBody>
        </p:sp>
        <p:sp>
          <p:nvSpPr>
            <p:cNvPr id="5" name="Right Brace 4"/>
            <p:cNvSpPr/>
            <p:nvPr/>
          </p:nvSpPr>
          <p:spPr>
            <a:xfrm>
              <a:off x="5068388" y="3291840"/>
              <a:ext cx="474017" cy="9927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3120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methods</a:t>
            </a:r>
          </a:p>
        </p:txBody>
      </p:sp>
      <p:sp>
        <p:nvSpPr>
          <p:cNvPr id="3" name="Content Placeholder 2"/>
          <p:cNvSpPr>
            <a:spLocks noGrp="1"/>
          </p:cNvSpPr>
          <p:nvPr>
            <p:ph idx="1"/>
          </p:nvPr>
        </p:nvSpPr>
        <p:spPr>
          <a:xfrm>
            <a:off x="581192" y="2180496"/>
            <a:ext cx="11029615" cy="4115801"/>
          </a:xfrm>
        </p:spPr>
        <p:txBody>
          <a:bodyPr anchor="t">
            <a:normAutofit/>
          </a:bodyPr>
          <a:lstStyle/>
          <a:p>
            <a:r>
              <a:rPr lang="en-US" sz="2400" dirty="0"/>
              <a:t>Change point</a:t>
            </a:r>
            <a:r>
              <a:rPr lang="sv-SE" sz="2400" dirty="0"/>
              <a:t> </a:t>
            </a:r>
            <a:r>
              <a:rPr lang="en-US" sz="2400" dirty="0"/>
              <a:t>detection</a:t>
            </a:r>
          </a:p>
          <a:p>
            <a:pPr lvl="1"/>
            <a:r>
              <a:rPr lang="en-US" sz="2000" dirty="0"/>
              <a:t>Discovering </a:t>
            </a:r>
            <a:r>
              <a:rPr lang="en-US" sz="2000" dirty="0">
                <a:solidFill>
                  <a:schemeClr val="accent2">
                    <a:lumMod val="75000"/>
                  </a:schemeClr>
                </a:solidFill>
              </a:rPr>
              <a:t>time point</a:t>
            </a:r>
            <a:r>
              <a:rPr lang="en-US" sz="2000" dirty="0"/>
              <a:t> where property of time series is changed. </a:t>
            </a:r>
          </a:p>
          <a:p>
            <a:pPr lvl="1"/>
            <a:r>
              <a:rPr lang="en-US" sz="2000" dirty="0"/>
              <a:t>It is a technique to detect </a:t>
            </a:r>
            <a:r>
              <a:rPr lang="en-US" sz="2000" dirty="0">
                <a:solidFill>
                  <a:schemeClr val="accent2">
                    <a:lumMod val="75000"/>
                  </a:schemeClr>
                </a:solidFill>
              </a:rPr>
              <a:t>abrupt changes</a:t>
            </a:r>
            <a:r>
              <a:rPr lang="en-US" sz="2000" dirty="0"/>
              <a:t> in time series data when the time instant is unknown.</a:t>
            </a:r>
          </a:p>
          <a:p>
            <a:pPr lvl="1"/>
            <a:r>
              <a:rPr lang="en-US" sz="2000" dirty="0"/>
              <a:t>R package: </a:t>
            </a:r>
            <a:r>
              <a:rPr lang="en-US" sz="2000" dirty="0" err="1"/>
              <a:t>ecp</a:t>
            </a:r>
            <a:r>
              <a:rPr lang="en-US" sz="2000" dirty="0"/>
              <a:t> (James and Matteson, 2013) </a:t>
            </a:r>
          </a:p>
          <a:p>
            <a:pPr lvl="1"/>
            <a:r>
              <a:rPr lang="en-US" sz="2000" dirty="0"/>
              <a:t>Hidden Markov Model (Luong et al., 2012)</a:t>
            </a:r>
          </a:p>
        </p:txBody>
      </p:sp>
    </p:spTree>
    <p:extLst>
      <p:ext uri="{BB962C8B-B14F-4D97-AF65-F5344CB8AC3E}">
        <p14:creationId xmlns:p14="http://schemas.microsoft.com/office/powerpoint/2010/main" val="108457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methods</a:t>
            </a:r>
          </a:p>
        </p:txBody>
      </p:sp>
      <p:sp>
        <p:nvSpPr>
          <p:cNvPr id="3" name="Content Placeholder 2"/>
          <p:cNvSpPr>
            <a:spLocks noGrp="1"/>
          </p:cNvSpPr>
          <p:nvPr>
            <p:ph idx="1"/>
          </p:nvPr>
        </p:nvSpPr>
        <p:spPr>
          <a:xfrm>
            <a:off x="581192" y="2180496"/>
            <a:ext cx="11029615" cy="4115801"/>
          </a:xfrm>
        </p:spPr>
        <p:txBody>
          <a:bodyPr anchor="t">
            <a:normAutofit/>
          </a:bodyPr>
          <a:lstStyle/>
          <a:p>
            <a:r>
              <a:rPr lang="en-US" sz="2400" dirty="0" err="1"/>
              <a:t>ecp</a:t>
            </a:r>
            <a:endParaRPr lang="en-US" sz="2400" dirty="0"/>
          </a:p>
          <a:p>
            <a:pPr lvl="1"/>
            <a:r>
              <a:rPr lang="en-US" sz="2000" dirty="0">
                <a:solidFill>
                  <a:schemeClr val="accent2">
                    <a:lumMod val="75000"/>
                  </a:schemeClr>
                </a:solidFill>
              </a:rPr>
              <a:t>Nonparametric test </a:t>
            </a:r>
            <a:r>
              <a:rPr lang="en-US" sz="2000" dirty="0"/>
              <a:t>for multiple change point analysis</a:t>
            </a:r>
          </a:p>
          <a:p>
            <a:pPr lvl="2"/>
            <a:r>
              <a:rPr lang="en-US" sz="1800" dirty="0"/>
              <a:t>It is able to detect change point in an unknown underlying distribution</a:t>
            </a:r>
          </a:p>
          <a:p>
            <a:pPr lvl="1"/>
            <a:r>
              <a:rPr lang="en-US" sz="2000" dirty="0"/>
              <a:t>Applicable to both </a:t>
            </a:r>
            <a:r>
              <a:rPr lang="en-US" sz="2000" dirty="0">
                <a:solidFill>
                  <a:schemeClr val="accent2">
                    <a:lumMod val="75000"/>
                  </a:schemeClr>
                </a:solidFill>
              </a:rPr>
              <a:t>univariate</a:t>
            </a:r>
            <a:r>
              <a:rPr lang="en-US" sz="2000" dirty="0"/>
              <a:t> and </a:t>
            </a:r>
            <a:r>
              <a:rPr lang="en-US" sz="2000" dirty="0">
                <a:solidFill>
                  <a:schemeClr val="accent2">
                    <a:lumMod val="75000"/>
                  </a:schemeClr>
                </a:solidFill>
              </a:rPr>
              <a:t>multivariate</a:t>
            </a:r>
            <a:r>
              <a:rPr lang="en-US" sz="2000" dirty="0"/>
              <a:t> observations</a:t>
            </a:r>
          </a:p>
          <a:p>
            <a:pPr lvl="1"/>
            <a:r>
              <a:rPr lang="en-US" sz="2000" dirty="0"/>
              <a:t>Hierarchical estimation</a:t>
            </a:r>
          </a:p>
          <a:p>
            <a:pPr lvl="2"/>
            <a:r>
              <a:rPr lang="en-US" sz="1800" dirty="0">
                <a:solidFill>
                  <a:schemeClr val="accent2">
                    <a:lumMod val="75000"/>
                  </a:schemeClr>
                </a:solidFill>
              </a:rPr>
              <a:t>Divisive:</a:t>
            </a:r>
            <a:r>
              <a:rPr lang="en-US" sz="1800" dirty="0"/>
              <a:t> recursively partition a time series and perform a permutation test to find the statistical significance of an estimated change point. </a:t>
            </a:r>
          </a:p>
          <a:p>
            <a:pPr lvl="2"/>
            <a:r>
              <a:rPr lang="en-US" sz="1800" dirty="0">
                <a:solidFill>
                  <a:schemeClr val="accent2">
                    <a:lumMod val="75000"/>
                  </a:schemeClr>
                </a:solidFill>
              </a:rPr>
              <a:t>Agglomerative: </a:t>
            </a:r>
            <a:r>
              <a:rPr lang="en-US" sz="1800" dirty="0"/>
              <a:t>maximize goodness-of-fit test after merging segments in the iteration. It required an initial segmentation for the time series.</a:t>
            </a:r>
          </a:p>
          <a:p>
            <a:pPr lvl="1"/>
            <a:endParaRPr lang="en-US" sz="2000" dirty="0"/>
          </a:p>
        </p:txBody>
      </p:sp>
    </p:spTree>
    <p:extLst>
      <p:ext uri="{BB962C8B-B14F-4D97-AF65-F5344CB8AC3E}">
        <p14:creationId xmlns:p14="http://schemas.microsoft.com/office/powerpoint/2010/main" val="377347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methods</a:t>
            </a:r>
          </a:p>
        </p:txBody>
      </p:sp>
      <mc:AlternateContent xmlns:mc="http://schemas.openxmlformats.org/markup-compatibility/2006" xmlns:a14="http://schemas.microsoft.com/office/drawing/2010/main">
        <mc:Choice Requires="a14">
          <p:sp>
            <p:nvSpPr>
              <p:cNvPr id="31" name="Content Placeholder 2"/>
              <p:cNvSpPr txBox="1">
                <a:spLocks/>
              </p:cNvSpPr>
              <p:nvPr/>
            </p:nvSpPr>
            <p:spPr>
              <a:xfrm>
                <a:off x="581192" y="2180496"/>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Hidden Markov model</a:t>
                </a:r>
              </a:p>
              <a:p>
                <a:pPr lvl="1"/>
                <a:r>
                  <a:rPr lang="en-US" sz="2000" dirty="0"/>
                  <a:t>State: Normal, Good, Bad</a:t>
                </a:r>
              </a:p>
              <a:p>
                <a:pPr lvl="1"/>
                <a14:m>
                  <m:oMath xmlns:m="http://schemas.openxmlformats.org/officeDocument/2006/math">
                    <m:r>
                      <a:rPr lang="sv-SE" sz="2000" i="1">
                        <a:latin typeface="Cambria Math" panose="02040503050406030204" pitchFamily="18" charset="0"/>
                      </a:rPr>
                      <m:t>𝑌</m:t>
                    </m:r>
                    <m:r>
                      <a:rPr lang="sv-SE" sz="2000">
                        <a:latin typeface="Cambria Math" panose="02040503050406030204" pitchFamily="18" charset="0"/>
                      </a:rPr>
                      <m:t>=</m:t>
                    </m:r>
                    <m:d>
                      <m:dPr>
                        <m:ctrlPr>
                          <a:rPr lang="sv-SE" sz="2000" i="1">
                            <a:latin typeface="Cambria Math" panose="02040503050406030204" pitchFamily="18" charset="0"/>
                          </a:rPr>
                        </m:ctrlPr>
                      </m:dPr>
                      <m:e>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1</m:t>
                            </m:r>
                          </m:sub>
                        </m:sSub>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2</m:t>
                            </m:r>
                          </m:sub>
                        </m:sSub>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𝑇</m:t>
                            </m:r>
                          </m:sub>
                        </m:sSub>
                      </m:e>
                    </m:d>
                    <m:r>
                      <a:rPr lang="sv-SE" sz="2000" i="1">
                        <a:latin typeface="Cambria Math" panose="02040503050406030204" pitchFamily="18" charset="0"/>
                      </a:rPr>
                      <m:t>=</m:t>
                    </m:r>
                  </m:oMath>
                </a14:m>
                <a:r>
                  <a:rPr lang="en-US" sz="2000" dirty="0"/>
                  <a:t> CPU Utilization</a:t>
                </a:r>
              </a:p>
              <a:p>
                <a:pPr lvl="1"/>
                <a14:m>
                  <m:oMath xmlns:m="http://schemas.openxmlformats.org/officeDocument/2006/math">
                    <m:r>
                      <a:rPr lang="sv-SE" sz="2000" b="0" i="1" smtClean="0">
                        <a:latin typeface="Cambria Math" panose="02040503050406030204" pitchFamily="18" charset="0"/>
                      </a:rPr>
                      <m:t>𝑇</m:t>
                    </m:r>
                    <m:r>
                      <a:rPr lang="sv-SE" sz="2000" b="0" i="1" smtClean="0">
                        <a:latin typeface="Cambria Math" panose="02040503050406030204" pitchFamily="18" charset="0"/>
                      </a:rPr>
                      <m:t>=</m:t>
                    </m:r>
                  </m:oMath>
                </a14:m>
                <a:r>
                  <a:rPr lang="en-US" sz="2000" dirty="0"/>
                  <a:t> length of the observation sequence</a:t>
                </a:r>
              </a:p>
            </p:txBody>
          </p:sp>
        </mc:Choice>
        <mc:Fallback xmlns="">
          <p:sp>
            <p:nvSpPr>
              <p:cNvPr id="31" name="Content Placeholder 2"/>
              <p:cNvSpPr txBox="1">
                <a:spLocks noRot="1" noChangeAspect="1" noMove="1" noResize="1" noEditPoints="1" noAdjustHandles="1" noChangeArrowheads="1" noChangeShapeType="1" noTextEdit="1"/>
              </p:cNvSpPr>
              <p:nvPr/>
            </p:nvSpPr>
            <p:spPr>
              <a:xfrm>
                <a:off x="581192" y="2180496"/>
                <a:ext cx="11029615" cy="4114800"/>
              </a:xfrm>
              <a:prstGeom prst="rect">
                <a:avLst/>
              </a:prstGeom>
              <a:blipFill>
                <a:blip r:embed="rId3"/>
                <a:stretch>
                  <a:fillRect l="-552" t="-1185"/>
                </a:stretch>
              </a:blipFill>
            </p:spPr>
            <p:txBody>
              <a:bodyPr/>
              <a:lstStyle/>
              <a:p>
                <a:r>
                  <a:rPr lang="en-US">
                    <a:noFill/>
                  </a:rPr>
                  <a:t> </a:t>
                </a:r>
              </a:p>
            </p:txBody>
          </p:sp>
        </mc:Fallback>
      </mc:AlternateContent>
      <p:grpSp>
        <p:nvGrpSpPr>
          <p:cNvPr id="34" name="Group 33"/>
          <p:cNvGrpSpPr/>
          <p:nvPr/>
        </p:nvGrpSpPr>
        <p:grpSpPr>
          <a:xfrm>
            <a:off x="2409059" y="4134394"/>
            <a:ext cx="7373880" cy="1894114"/>
            <a:chOff x="1737462" y="3810000"/>
            <a:chExt cx="7373880" cy="1894114"/>
          </a:xfrm>
        </p:grpSpPr>
        <p:grpSp>
          <p:nvGrpSpPr>
            <p:cNvPr id="30" name="Group 29"/>
            <p:cNvGrpSpPr/>
            <p:nvPr/>
          </p:nvGrpSpPr>
          <p:grpSpPr>
            <a:xfrm>
              <a:off x="3080656" y="3810000"/>
              <a:ext cx="6030686" cy="1894114"/>
              <a:chOff x="2547257" y="3814354"/>
              <a:chExt cx="6030686" cy="1894114"/>
            </a:xfrm>
          </p:grpSpPr>
          <mc:AlternateContent xmlns:mc="http://schemas.openxmlformats.org/markup-compatibility/2006" xmlns:a14="http://schemas.microsoft.com/office/drawing/2010/main">
            <mc:Choice Requires="a14">
              <p:sp>
                <p:nvSpPr>
                  <p:cNvPr id="4" name="Oval 3"/>
                  <p:cNvSpPr/>
                  <p:nvPr/>
                </p:nvSpPr>
                <p:spPr>
                  <a:xfrm>
                    <a:off x="2547257" y="381435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b="0" i="1" smtClean="0">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547257" y="3814354"/>
                    <a:ext cx="666206" cy="64008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888377" y="381870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3888377" y="3818708"/>
                    <a:ext cx="666206" cy="64008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229497" y="381435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3</m:t>
                              </m:r>
                            </m:sub>
                          </m:sSub>
                        </m:oMath>
                      </m:oMathPara>
                    </a14:m>
                    <a:endParaRPr lang="en-US" dirty="0">
                      <a:solidFill>
                        <a:schemeClr val="tx2"/>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5229497" y="3814354"/>
                    <a:ext cx="666206" cy="640080"/>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911737" y="381870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𝑇</m:t>
                              </m:r>
                            </m:sub>
                          </m:sSub>
                        </m:oMath>
                      </m:oMathPara>
                    </a14:m>
                    <a:endParaRPr lang="en-US" dirty="0">
                      <a:solidFill>
                        <a:schemeClr val="tx2"/>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7911737" y="3818708"/>
                    <a:ext cx="666206" cy="640080"/>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547257" y="506403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b="0" i="1" smtClean="0">
                                  <a:solidFill>
                                    <a:schemeClr val="tx2"/>
                                  </a:solidFill>
                                  <a:latin typeface="Cambria Math" panose="02040503050406030204" pitchFamily="18" charset="0"/>
                                </a:rPr>
                                <m:t>𝑌</m:t>
                              </m:r>
                            </m:e>
                            <m:sub>
                              <m:r>
                                <a:rPr lang="sv-SE" i="1">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2547257" y="5064034"/>
                    <a:ext cx="666206" cy="640080"/>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3888377" y="506838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𝑌</m:t>
                              </m:r>
                            </m:e>
                            <m:sub>
                              <m:r>
                                <a:rPr lang="sv-SE"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888377" y="5068388"/>
                    <a:ext cx="666206" cy="640080"/>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229497" y="506403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𝑌</m:t>
                              </m:r>
                            </m:e>
                            <m:sub>
                              <m:r>
                                <a:rPr lang="sv-SE" b="0" i="1" smtClean="0">
                                  <a:solidFill>
                                    <a:schemeClr val="tx2"/>
                                  </a:solidFill>
                                  <a:latin typeface="Cambria Math" panose="02040503050406030204" pitchFamily="18" charset="0"/>
                                </a:rPr>
                                <m:t>3</m:t>
                              </m:r>
                            </m:sub>
                          </m:sSub>
                        </m:oMath>
                      </m:oMathPara>
                    </a14:m>
                    <a:endParaRPr lang="en-US" dirty="0">
                      <a:solidFill>
                        <a:schemeClr val="tx2"/>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5229497" y="5064034"/>
                    <a:ext cx="666206" cy="640080"/>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911737" y="506838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𝑌</m:t>
                              </m:r>
                            </m:e>
                            <m:sub>
                              <m:r>
                                <a:rPr lang="sv-SE" b="0" i="1" smtClean="0">
                                  <a:solidFill>
                                    <a:schemeClr val="tx2"/>
                                  </a:solidFill>
                                  <a:latin typeface="Cambria Math" panose="02040503050406030204" pitchFamily="18" charset="0"/>
                                </a:rPr>
                                <m:t>𝑇</m:t>
                              </m:r>
                            </m:sub>
                          </m:sSub>
                        </m:oMath>
                      </m:oMathPara>
                    </a14:m>
                    <a:endParaRPr lang="en-US" dirty="0">
                      <a:solidFill>
                        <a:schemeClr val="tx2"/>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7911737" y="5068388"/>
                    <a:ext cx="666206" cy="640080"/>
                  </a:xfrm>
                  <a:prstGeom prst="ellipse">
                    <a:avLst/>
                  </a:prstGeom>
                  <a:blipFill>
                    <a:blip r:embed="rId11"/>
                    <a:stretch>
                      <a:fillRect/>
                    </a:stretch>
                  </a:blipFill>
                </p:spPr>
                <p:txBody>
                  <a:bodyPr/>
                  <a:lstStyle/>
                  <a:p>
                    <a:r>
                      <a:rPr lang="en-US">
                        <a:noFill/>
                      </a:rPr>
                      <a:t> </a:t>
                    </a:r>
                  </a:p>
                </p:txBody>
              </p:sp>
            </mc:Fallback>
          </mc:AlternateContent>
          <p:cxnSp>
            <p:nvCxnSpPr>
              <p:cNvPr id="13" name="Straight Arrow Connector 12"/>
              <p:cNvCxnSpPr>
                <a:stCxn id="4" idx="4"/>
                <a:endCxn id="8" idx="0"/>
              </p:cNvCxnSpPr>
              <p:nvPr/>
            </p:nvCxnSpPr>
            <p:spPr>
              <a:xfrm>
                <a:off x="2880360" y="4454434"/>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9" idx="0"/>
              </p:cNvCxnSpPr>
              <p:nvPr/>
            </p:nvCxnSpPr>
            <p:spPr>
              <a:xfrm>
                <a:off x="4221480" y="4458788"/>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4"/>
                <a:endCxn id="10" idx="0"/>
              </p:cNvCxnSpPr>
              <p:nvPr/>
            </p:nvCxnSpPr>
            <p:spPr>
              <a:xfrm>
                <a:off x="5562600" y="4454434"/>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11" idx="0"/>
              </p:cNvCxnSpPr>
              <p:nvPr/>
            </p:nvCxnSpPr>
            <p:spPr>
              <a:xfrm>
                <a:off x="8244840" y="4458788"/>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5" idx="2"/>
              </p:cNvCxnSpPr>
              <p:nvPr/>
            </p:nvCxnSpPr>
            <p:spPr>
              <a:xfrm>
                <a:off x="3213463" y="4134394"/>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6"/>
                <a:endCxn id="6" idx="2"/>
              </p:cNvCxnSpPr>
              <p:nvPr/>
            </p:nvCxnSpPr>
            <p:spPr>
              <a:xfrm flipV="1">
                <a:off x="4554583" y="4134394"/>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904411" y="4130040"/>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228115" y="4138748"/>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11692" y="3893121"/>
                <a:ext cx="420628" cy="369332"/>
              </a:xfrm>
              <a:prstGeom prst="rect">
                <a:avLst/>
              </a:prstGeom>
              <a:noFill/>
            </p:spPr>
            <p:txBody>
              <a:bodyPr wrap="none" rtlCol="0">
                <a:spAutoFit/>
              </a:bodyPr>
              <a:lstStyle/>
              <a:p>
                <a:r>
                  <a:rPr lang="en-US" dirty="0">
                    <a:solidFill>
                      <a:schemeClr val="accent1"/>
                    </a:solidFill>
                  </a:rPr>
                  <a:t>. . .</a:t>
                </a:r>
              </a:p>
            </p:txBody>
          </p:sp>
        </p:grpSp>
        <p:sp>
          <p:nvSpPr>
            <p:cNvPr id="32" name="TextBox 31"/>
            <p:cNvSpPr txBox="1"/>
            <p:nvPr/>
          </p:nvSpPr>
          <p:spPr>
            <a:xfrm>
              <a:off x="1870191" y="3941018"/>
              <a:ext cx="862095" cy="369332"/>
            </a:xfrm>
            <a:prstGeom prst="rect">
              <a:avLst/>
            </a:prstGeom>
            <a:noFill/>
          </p:spPr>
          <p:txBody>
            <a:bodyPr wrap="none" rtlCol="0">
              <a:spAutoFit/>
            </a:bodyPr>
            <a:lstStyle/>
            <a:p>
              <a:r>
                <a:rPr lang="en-US" dirty="0">
                  <a:solidFill>
                    <a:schemeClr val="tx2"/>
                  </a:solidFill>
                </a:rPr>
                <a:t>Hidden</a:t>
              </a:r>
            </a:p>
          </p:txBody>
        </p:sp>
        <p:sp>
          <p:nvSpPr>
            <p:cNvPr id="33" name="TextBox 32"/>
            <p:cNvSpPr txBox="1"/>
            <p:nvPr/>
          </p:nvSpPr>
          <p:spPr>
            <a:xfrm>
              <a:off x="1737462" y="5195054"/>
              <a:ext cx="994824" cy="369332"/>
            </a:xfrm>
            <a:prstGeom prst="rect">
              <a:avLst/>
            </a:prstGeom>
            <a:noFill/>
          </p:spPr>
          <p:txBody>
            <a:bodyPr wrap="none" rtlCol="0">
              <a:spAutoFit/>
            </a:bodyPr>
            <a:lstStyle/>
            <a:p>
              <a:r>
                <a:rPr lang="en-US" dirty="0">
                  <a:solidFill>
                    <a:schemeClr val="tx2"/>
                  </a:solidFill>
                </a:rPr>
                <a:t>Observe</a:t>
              </a:r>
            </a:p>
          </p:txBody>
        </p:sp>
      </p:grpSp>
    </p:spTree>
    <p:extLst>
      <p:ext uri="{BB962C8B-B14F-4D97-AF65-F5344CB8AC3E}">
        <p14:creationId xmlns:p14="http://schemas.microsoft.com/office/powerpoint/2010/main" val="107032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work</a:t>
            </a:r>
          </a:p>
        </p:txBody>
      </p:sp>
      <p:sp>
        <p:nvSpPr>
          <p:cNvPr id="3" name="Content Placeholder 2"/>
          <p:cNvSpPr>
            <a:spLocks noGrp="1"/>
          </p:cNvSpPr>
          <p:nvPr>
            <p:ph idx="1"/>
          </p:nvPr>
        </p:nvSpPr>
        <p:spPr>
          <a:xfrm>
            <a:off x="581192" y="2180495"/>
            <a:ext cx="11029615" cy="4114800"/>
          </a:xfrm>
        </p:spPr>
        <p:txBody>
          <a:bodyPr anchor="t">
            <a:normAutofit/>
          </a:bodyPr>
          <a:lstStyle/>
          <a:p>
            <a:r>
              <a:rPr lang="en-US" sz="2400" dirty="0"/>
              <a:t>Find suitable method to detect the changes in CPU Utilization</a:t>
            </a:r>
          </a:p>
          <a:p>
            <a:r>
              <a:rPr lang="en-US" sz="2400" dirty="0"/>
              <a:t>Implement algorithm in R </a:t>
            </a:r>
          </a:p>
          <a:p>
            <a:r>
              <a:rPr lang="en-US" sz="2400" dirty="0"/>
              <a:t>Training algorithm with the data</a:t>
            </a:r>
          </a:p>
          <a:p>
            <a:r>
              <a:rPr lang="en-US" sz="2400" dirty="0"/>
              <a:t>Evaluate the model and obtained results</a:t>
            </a:r>
          </a:p>
          <a:p>
            <a:endParaRPr lang="en-US" sz="2400" dirty="0"/>
          </a:p>
          <a:p>
            <a:endParaRPr lang="en-US" sz="2400" dirty="0"/>
          </a:p>
        </p:txBody>
      </p:sp>
    </p:spTree>
    <p:extLst>
      <p:ext uri="{BB962C8B-B14F-4D97-AF65-F5344CB8AC3E}">
        <p14:creationId xmlns:p14="http://schemas.microsoft.com/office/powerpoint/2010/main" val="131293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chor="t">
            <a:normAutofit/>
          </a:bodyPr>
          <a:lstStyle/>
          <a:p>
            <a:r>
              <a:rPr lang="en-US" sz="2000" dirty="0"/>
              <a:t>James, N. A., &amp; Matteson, D. S. (2013). </a:t>
            </a:r>
            <a:r>
              <a:rPr lang="en-US" sz="2000" dirty="0" err="1"/>
              <a:t>ecp</a:t>
            </a:r>
            <a:r>
              <a:rPr lang="en-US" sz="2000" dirty="0"/>
              <a:t>: An R package for nonparametric multiple change point analysis of multivariate data. </a:t>
            </a:r>
            <a:r>
              <a:rPr lang="en-US" sz="2000" i="1" dirty="0" err="1"/>
              <a:t>arXiv</a:t>
            </a:r>
            <a:r>
              <a:rPr lang="en-US" sz="2000" i="1" dirty="0"/>
              <a:t> preprint arXiv:1309.3295</a:t>
            </a:r>
            <a:r>
              <a:rPr lang="en-US" sz="2000" dirty="0"/>
              <a:t>.</a:t>
            </a:r>
          </a:p>
          <a:p>
            <a:r>
              <a:rPr lang="en-US" sz="2000" dirty="0"/>
              <a:t>Luong, T. M., </a:t>
            </a:r>
            <a:r>
              <a:rPr lang="en-US" sz="2000" dirty="0" err="1"/>
              <a:t>Perduca</a:t>
            </a:r>
            <a:r>
              <a:rPr lang="en-US" sz="2000" dirty="0"/>
              <a:t>, V., &amp; </a:t>
            </a:r>
            <a:r>
              <a:rPr lang="en-US" sz="2000" dirty="0" err="1"/>
              <a:t>Nuel</a:t>
            </a:r>
            <a:r>
              <a:rPr lang="en-US" sz="2000" dirty="0"/>
              <a:t>, G. (2012). Hidden Markov Model Applications in Change-Point Analysis. </a:t>
            </a:r>
            <a:r>
              <a:rPr lang="en-US" sz="2000" i="1" dirty="0" err="1"/>
              <a:t>arXiv</a:t>
            </a:r>
            <a:r>
              <a:rPr lang="en-US" sz="2000" i="1" dirty="0"/>
              <a:t> preprint arXiv:1212.1778</a:t>
            </a:r>
            <a:r>
              <a:rPr lang="en-US" sz="2000" dirty="0"/>
              <a:t>.</a:t>
            </a:r>
          </a:p>
        </p:txBody>
      </p:sp>
    </p:spTree>
    <p:extLst>
      <p:ext uri="{BB962C8B-B14F-4D97-AF65-F5344CB8AC3E}">
        <p14:creationId xmlns:p14="http://schemas.microsoft.com/office/powerpoint/2010/main" val="189646909"/>
      </p:ext>
    </p:extLst>
  </p:cSld>
  <p:clrMapOvr>
    <a:masterClrMapping/>
  </p:clrMapOvr>
</p:sld>
</file>

<file path=ppt/theme/theme1.xml><?xml version="1.0" encoding="utf-8"?>
<a:theme xmlns:a="http://schemas.openxmlformats.org/drawingml/2006/main" name="Dividend">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2586</TotalTime>
  <Words>1212</Words>
  <Application>Microsoft Office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Cambria Math</vt:lpstr>
      <vt:lpstr>Gill Sans MT</vt:lpstr>
      <vt:lpstr>Wingdings 2</vt:lpstr>
      <vt:lpstr>Dividend</vt:lpstr>
      <vt:lpstr>Thesis proposal seminar     </vt:lpstr>
      <vt:lpstr>Problem</vt:lpstr>
      <vt:lpstr>Objective</vt:lpstr>
      <vt:lpstr>data</vt:lpstr>
      <vt:lpstr>Suggested methods</vt:lpstr>
      <vt:lpstr>Suggested methods</vt:lpstr>
      <vt:lpstr>Suggested methods</vt:lpstr>
      <vt:lpstr>Outline for work</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 seminar</dc:title>
  <dc:creator>Araya Eamrurksiri</dc:creator>
  <cp:lastModifiedBy>Araya Eamrurksiri</cp:lastModifiedBy>
  <cp:revision>118</cp:revision>
  <cp:lastPrinted>2017-02-12T15:08:01Z</cp:lastPrinted>
  <dcterms:created xsi:type="dcterms:W3CDTF">2017-01-31T20:13:04Z</dcterms:created>
  <dcterms:modified xsi:type="dcterms:W3CDTF">2017-02-12T20:18:19Z</dcterms:modified>
</cp:coreProperties>
</file>