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
  </p:notesMasterIdLst>
  <p:handoutMasterIdLst>
    <p:handoutMasterId r:id="rId9"/>
  </p:handoutMasterIdLst>
  <p:sldIdLst>
    <p:sldId id="256" r:id="rId2"/>
    <p:sldId id="258" r:id="rId3"/>
    <p:sldId id="263" r:id="rId4"/>
    <p:sldId id="264" r:id="rId5"/>
    <p:sldId id="265" r:id="rId6"/>
    <p:sldId id="261" r:id="rId7"/>
  </p:sldIdLst>
  <p:sldSz cx="12192000" cy="6858000"/>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78044" autoAdjust="0"/>
  </p:normalViewPr>
  <p:slideViewPr>
    <p:cSldViewPr snapToGrid="0" snapToObjects="1">
      <p:cViewPr varScale="1">
        <p:scale>
          <a:sx n="60" d="100"/>
          <a:sy n="60" d="100"/>
        </p:scale>
        <p:origin x="1134"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45659" cy="495430"/>
          </a:xfrm>
          <a:prstGeom prst="rect">
            <a:avLst/>
          </a:prstGeom>
        </p:spPr>
        <p:txBody>
          <a:bodyPr vert="horz" lIns="90620" tIns="45310" rIns="90620" bIns="45310" rtlCol="0"/>
          <a:lstStyle>
            <a:lvl1pPr algn="l">
              <a:defRPr sz="1100"/>
            </a:lvl1pPr>
          </a:lstStyle>
          <a:p>
            <a:endParaRPr lang="en-US"/>
          </a:p>
        </p:txBody>
      </p:sp>
      <p:sp>
        <p:nvSpPr>
          <p:cNvPr id="3" name="Date Placeholder 2"/>
          <p:cNvSpPr>
            <a:spLocks noGrp="1"/>
          </p:cNvSpPr>
          <p:nvPr>
            <p:ph type="dt" sz="quarter" idx="1"/>
          </p:nvPr>
        </p:nvSpPr>
        <p:spPr>
          <a:xfrm>
            <a:off x="3850446" y="3"/>
            <a:ext cx="2945659" cy="495430"/>
          </a:xfrm>
          <a:prstGeom prst="rect">
            <a:avLst/>
          </a:prstGeom>
        </p:spPr>
        <p:txBody>
          <a:bodyPr vert="horz" lIns="90620" tIns="45310" rIns="90620" bIns="45310" rtlCol="0"/>
          <a:lstStyle>
            <a:lvl1pPr algn="r">
              <a:defRPr sz="1100"/>
            </a:lvl1pPr>
          </a:lstStyle>
          <a:p>
            <a:fld id="{D4B88662-1E45-47A2-8E9E-64CF72FDD06B}" type="datetimeFigureOut">
              <a:rPr lang="en-US" smtClean="0"/>
              <a:t>2017-02-15</a:t>
            </a:fld>
            <a:endParaRPr lang="en-US"/>
          </a:p>
        </p:txBody>
      </p:sp>
      <p:sp>
        <p:nvSpPr>
          <p:cNvPr id="4" name="Footer Placeholder 3"/>
          <p:cNvSpPr>
            <a:spLocks noGrp="1"/>
          </p:cNvSpPr>
          <p:nvPr>
            <p:ph type="ftr" sz="quarter" idx="2"/>
          </p:nvPr>
        </p:nvSpPr>
        <p:spPr>
          <a:xfrm>
            <a:off x="0" y="9378824"/>
            <a:ext cx="2945659" cy="495427"/>
          </a:xfrm>
          <a:prstGeom prst="rect">
            <a:avLst/>
          </a:prstGeom>
        </p:spPr>
        <p:txBody>
          <a:bodyPr vert="horz" lIns="90620" tIns="45310" rIns="90620" bIns="45310" rtlCol="0" anchor="b"/>
          <a:lstStyle>
            <a:lvl1pPr algn="l">
              <a:defRPr sz="1100"/>
            </a:lvl1pPr>
          </a:lstStyle>
          <a:p>
            <a:endParaRPr lang="en-US"/>
          </a:p>
        </p:txBody>
      </p:sp>
      <p:sp>
        <p:nvSpPr>
          <p:cNvPr id="5" name="Slide Number Placeholder 4"/>
          <p:cNvSpPr>
            <a:spLocks noGrp="1"/>
          </p:cNvSpPr>
          <p:nvPr>
            <p:ph type="sldNum" sz="quarter" idx="3"/>
          </p:nvPr>
        </p:nvSpPr>
        <p:spPr>
          <a:xfrm>
            <a:off x="3850446" y="9378824"/>
            <a:ext cx="2945659" cy="495427"/>
          </a:xfrm>
          <a:prstGeom prst="rect">
            <a:avLst/>
          </a:prstGeom>
        </p:spPr>
        <p:txBody>
          <a:bodyPr vert="horz" lIns="90620" tIns="45310" rIns="90620" bIns="45310" rtlCol="0" anchor="b"/>
          <a:lstStyle>
            <a:lvl1pPr algn="r">
              <a:defRPr sz="1100"/>
            </a:lvl1pPr>
          </a:lstStyle>
          <a:p>
            <a:fld id="{D70C5E94-2CAF-45BD-B425-F890898A69B8}" type="slidenum">
              <a:rPr lang="en-US" smtClean="0"/>
              <a:t>‹#›</a:t>
            </a:fld>
            <a:endParaRPr lang="en-US"/>
          </a:p>
        </p:txBody>
      </p:sp>
    </p:spTree>
    <p:extLst>
      <p:ext uri="{BB962C8B-B14F-4D97-AF65-F5344CB8AC3E}">
        <p14:creationId xmlns:p14="http://schemas.microsoft.com/office/powerpoint/2010/main" val="46428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45659" cy="495430"/>
          </a:xfrm>
          <a:prstGeom prst="rect">
            <a:avLst/>
          </a:prstGeom>
        </p:spPr>
        <p:txBody>
          <a:bodyPr vert="horz" lIns="90620" tIns="45310" rIns="90620" bIns="45310" rtlCol="0"/>
          <a:lstStyle>
            <a:lvl1pPr algn="l">
              <a:defRPr sz="1100"/>
            </a:lvl1pPr>
          </a:lstStyle>
          <a:p>
            <a:endParaRPr lang="en-US"/>
          </a:p>
        </p:txBody>
      </p:sp>
      <p:sp>
        <p:nvSpPr>
          <p:cNvPr id="3" name="Date Placeholder 2"/>
          <p:cNvSpPr>
            <a:spLocks noGrp="1"/>
          </p:cNvSpPr>
          <p:nvPr>
            <p:ph type="dt" idx="1"/>
          </p:nvPr>
        </p:nvSpPr>
        <p:spPr>
          <a:xfrm>
            <a:off x="3850446" y="3"/>
            <a:ext cx="2945659" cy="495430"/>
          </a:xfrm>
          <a:prstGeom prst="rect">
            <a:avLst/>
          </a:prstGeom>
        </p:spPr>
        <p:txBody>
          <a:bodyPr vert="horz" lIns="90620" tIns="45310" rIns="90620" bIns="45310" rtlCol="0"/>
          <a:lstStyle>
            <a:lvl1pPr algn="r">
              <a:defRPr sz="1100"/>
            </a:lvl1pPr>
          </a:lstStyle>
          <a:p>
            <a:fld id="{41B29D5C-5C04-480A-9659-9A97AE2F4290}" type="datetimeFigureOut">
              <a:rPr lang="en-US" smtClean="0"/>
              <a:t>2017-02-15</a:t>
            </a:fld>
            <a:endParaRPr lang="en-US"/>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0620" tIns="45310" rIns="90620" bIns="45310" rtlCol="0" anchor="ctr"/>
          <a:lstStyle/>
          <a:p>
            <a:endParaRPr lang="en-US"/>
          </a:p>
        </p:txBody>
      </p:sp>
      <p:sp>
        <p:nvSpPr>
          <p:cNvPr id="5" name="Notes Placeholder 4"/>
          <p:cNvSpPr>
            <a:spLocks noGrp="1"/>
          </p:cNvSpPr>
          <p:nvPr>
            <p:ph type="body" sz="quarter" idx="3"/>
          </p:nvPr>
        </p:nvSpPr>
        <p:spPr>
          <a:xfrm>
            <a:off x="679769" y="4751988"/>
            <a:ext cx="5438139" cy="3887987"/>
          </a:xfrm>
          <a:prstGeom prst="rect">
            <a:avLst/>
          </a:prstGeom>
        </p:spPr>
        <p:txBody>
          <a:bodyPr vert="horz" lIns="90620" tIns="45310" rIns="90620" bIns="4531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5427"/>
          </a:xfrm>
          <a:prstGeom prst="rect">
            <a:avLst/>
          </a:prstGeom>
        </p:spPr>
        <p:txBody>
          <a:bodyPr vert="horz" lIns="90620" tIns="45310" rIns="90620" bIns="45310" rtlCol="0" anchor="b"/>
          <a:lstStyle>
            <a:lvl1pPr algn="l">
              <a:defRPr sz="1100"/>
            </a:lvl1pPr>
          </a:lstStyle>
          <a:p>
            <a:endParaRPr lang="en-US"/>
          </a:p>
        </p:txBody>
      </p:sp>
      <p:sp>
        <p:nvSpPr>
          <p:cNvPr id="7" name="Slide Number Placeholder 6"/>
          <p:cNvSpPr>
            <a:spLocks noGrp="1"/>
          </p:cNvSpPr>
          <p:nvPr>
            <p:ph type="sldNum" sz="quarter" idx="5"/>
          </p:nvPr>
        </p:nvSpPr>
        <p:spPr>
          <a:xfrm>
            <a:off x="3850446" y="9378824"/>
            <a:ext cx="2945659" cy="495427"/>
          </a:xfrm>
          <a:prstGeom prst="rect">
            <a:avLst/>
          </a:prstGeom>
        </p:spPr>
        <p:txBody>
          <a:bodyPr vert="horz" lIns="90620" tIns="45310" rIns="90620" bIns="45310" rtlCol="0" anchor="b"/>
          <a:lstStyle>
            <a:lvl1pPr algn="r">
              <a:defRPr sz="1100"/>
            </a:lvl1pPr>
          </a:lstStyle>
          <a:p>
            <a:fld id="{616B0102-43C5-42A1-BC9D-A7087B77041F}" type="slidenum">
              <a:rPr lang="en-US" smtClean="0"/>
              <a:t>‹#›</a:t>
            </a:fld>
            <a:endParaRPr lang="en-US"/>
          </a:p>
        </p:txBody>
      </p:sp>
    </p:spTree>
    <p:extLst>
      <p:ext uri="{BB962C8B-B14F-4D97-AF65-F5344CB8AC3E}">
        <p14:creationId xmlns:p14="http://schemas.microsoft.com/office/powerpoint/2010/main" val="359900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B0102-43C5-42A1-BC9D-A7087B77041F}" type="slidenum">
              <a:rPr lang="en-US" smtClean="0"/>
              <a:t>1</a:t>
            </a:fld>
            <a:endParaRPr lang="en-US"/>
          </a:p>
        </p:txBody>
      </p:sp>
    </p:spTree>
    <p:extLst>
      <p:ext uri="{BB962C8B-B14F-4D97-AF65-F5344CB8AC3E}">
        <p14:creationId xmlns:p14="http://schemas.microsoft.com/office/powerpoint/2010/main" val="413665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B0102-43C5-42A1-BC9D-A7087B77041F}" type="slidenum">
              <a:rPr lang="en-US" smtClean="0"/>
              <a:t>2</a:t>
            </a:fld>
            <a:endParaRPr lang="en-US"/>
          </a:p>
        </p:txBody>
      </p:sp>
    </p:spTree>
    <p:extLst>
      <p:ext uri="{BB962C8B-B14F-4D97-AF65-F5344CB8AC3E}">
        <p14:creationId xmlns:p14="http://schemas.microsoft.com/office/powerpoint/2010/main" val="320000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nonparametric test for multiple change point analysis. That is the algorithm is able to detect any change point in an unknown underlying distribution. Since real world data doesn’t always have a well defined structure and most of the time it is not in a known form. Therefore, it is always violated the assumption of the parametric test that assume that the distribution of data is known. </a:t>
            </a:r>
          </a:p>
          <a:p>
            <a:r>
              <a:rPr lang="en-US" dirty="0"/>
              <a:t>The algorithm is also applicable to both univariate and multivariate observations. </a:t>
            </a:r>
          </a:p>
          <a:p>
            <a:r>
              <a:rPr lang="en-US" dirty="0"/>
              <a:t>It uses an idea from hierarchical clustering estimation which consists of two approaches. </a:t>
            </a:r>
          </a:p>
          <a:p>
            <a:r>
              <a:rPr lang="en-US" dirty="0"/>
              <a:t>The first one is decisive procedure. The algorithm will find multiple change point by iteratively locating a single change point in each segment. So the algorithm recursively partition a time series and perform a permutation test to determine an estimated change point.</a:t>
            </a:r>
          </a:p>
          <a:p>
            <a:r>
              <a:rPr lang="en-US" dirty="0"/>
              <a:t>The agglomerative procedure tries to maximize goodness-of-fit test after merging neighboring segment in the iteration. The location of estimated change point is determined by the iteration that maximized goodness-of-fit test. This algorithm required an initial segmentation for the time series in order to reduce the computational time. </a:t>
            </a:r>
          </a:p>
        </p:txBody>
      </p:sp>
      <p:sp>
        <p:nvSpPr>
          <p:cNvPr id="4" name="Slide Number Placeholder 3"/>
          <p:cNvSpPr>
            <a:spLocks noGrp="1"/>
          </p:cNvSpPr>
          <p:nvPr>
            <p:ph type="sldNum" sz="quarter" idx="10"/>
          </p:nvPr>
        </p:nvSpPr>
        <p:spPr/>
        <p:txBody>
          <a:bodyPr/>
          <a:lstStyle/>
          <a:p>
            <a:fld id="{616B0102-43C5-42A1-BC9D-A7087B77041F}" type="slidenum">
              <a:rPr lang="en-US" smtClean="0"/>
              <a:t>3</a:t>
            </a:fld>
            <a:endParaRPr lang="en-US"/>
          </a:p>
        </p:txBody>
      </p:sp>
    </p:spTree>
    <p:extLst>
      <p:ext uri="{BB962C8B-B14F-4D97-AF65-F5344CB8AC3E}">
        <p14:creationId xmlns:p14="http://schemas.microsoft.com/office/powerpoint/2010/main" val="81986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Markov model is used when only the outcome is visible to an observer and states are hidden to the outside. Hence the name Hidden Markov Model is a perfect solution for addressing detection. </a:t>
            </a:r>
          </a:p>
          <a:p>
            <a:r>
              <a:rPr lang="en-US" dirty="0"/>
              <a:t>Since we have less or no information at all about what have been changed in the software that make an impact on the performance or the CPU utilization, it might be possible to say that the hidden state are normal, good, or bad of the code in the software. The observe value is the CPU utilization. </a:t>
            </a:r>
          </a:p>
          <a:p>
            <a:r>
              <a:rPr lang="en-US" dirty="0"/>
              <a:t>Each observation is partially decided by its current state.</a:t>
            </a:r>
          </a:p>
          <a:p>
            <a:endParaRPr lang="en-US" dirty="0"/>
          </a:p>
          <a:p>
            <a:r>
              <a:rPr lang="en-US" dirty="0"/>
              <a:t>HMM can therefore identify change points by observations where a switch in hidden states is most likely to occur.</a:t>
            </a:r>
          </a:p>
          <a:p>
            <a:endParaRPr lang="en-US" dirty="0"/>
          </a:p>
        </p:txBody>
      </p:sp>
      <p:sp>
        <p:nvSpPr>
          <p:cNvPr id="4" name="Slide Number Placeholder 3"/>
          <p:cNvSpPr>
            <a:spLocks noGrp="1"/>
          </p:cNvSpPr>
          <p:nvPr>
            <p:ph type="sldNum" sz="quarter" idx="10"/>
          </p:nvPr>
        </p:nvSpPr>
        <p:spPr/>
        <p:txBody>
          <a:bodyPr/>
          <a:lstStyle/>
          <a:p>
            <a:fld id="{616B0102-43C5-42A1-BC9D-A7087B77041F}" type="slidenum">
              <a:rPr lang="en-US" smtClean="0"/>
              <a:t>4</a:t>
            </a:fld>
            <a:endParaRPr lang="en-US"/>
          </a:p>
        </p:txBody>
      </p:sp>
    </p:spTree>
    <p:extLst>
      <p:ext uri="{BB962C8B-B14F-4D97-AF65-F5344CB8AC3E}">
        <p14:creationId xmlns:p14="http://schemas.microsoft.com/office/powerpoint/2010/main" val="7849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Autoregressive hidden Markov model is a combination of autoregressive time series and hidden Markov chains. Observations are generated by a few autoregressive time series while the switches between each autoregressive time series are controlled by a hidden Markov chain.</a:t>
            </a:r>
          </a:p>
          <a:p>
            <a:r>
              <a:rPr lang="en-US" dirty="0"/>
              <a:t>Allow states to switch according to a Markov process </a:t>
            </a:r>
          </a:p>
          <a:p>
            <a:r>
              <a:rPr lang="en-US" dirty="0"/>
              <a:t>Allow a gradual adjustment after a change of state. </a:t>
            </a:r>
          </a:p>
          <a:p>
            <a:r>
              <a:rPr lang="en-US" dirty="0"/>
              <a:t>The observation vectors are drawn from an autoregressive process</a:t>
            </a:r>
          </a:p>
        </p:txBody>
      </p:sp>
      <p:sp>
        <p:nvSpPr>
          <p:cNvPr id="4" name="Slide Number Placeholder 3"/>
          <p:cNvSpPr>
            <a:spLocks noGrp="1"/>
          </p:cNvSpPr>
          <p:nvPr>
            <p:ph type="sldNum" sz="quarter" idx="10"/>
          </p:nvPr>
        </p:nvSpPr>
        <p:spPr/>
        <p:txBody>
          <a:bodyPr/>
          <a:lstStyle/>
          <a:p>
            <a:fld id="{616B0102-43C5-42A1-BC9D-A7087B77041F}" type="slidenum">
              <a:rPr lang="en-US" smtClean="0"/>
              <a:t>5</a:t>
            </a:fld>
            <a:endParaRPr lang="en-US"/>
          </a:p>
        </p:txBody>
      </p:sp>
    </p:spTree>
    <p:extLst>
      <p:ext uri="{BB962C8B-B14F-4D97-AF65-F5344CB8AC3E}">
        <p14:creationId xmlns:p14="http://schemas.microsoft.com/office/powerpoint/2010/main" val="244964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B0102-43C5-42A1-BC9D-A7087B77041F}" type="slidenum">
              <a:rPr lang="en-US" smtClean="0"/>
              <a:t>6</a:t>
            </a:fld>
            <a:endParaRPr lang="en-US"/>
          </a:p>
        </p:txBody>
      </p:sp>
    </p:spTree>
    <p:extLst>
      <p:ext uri="{BB962C8B-B14F-4D97-AF65-F5344CB8AC3E}">
        <p14:creationId xmlns:p14="http://schemas.microsoft.com/office/powerpoint/2010/main" val="250138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2017-02-15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00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2017-02-15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00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2017-02-15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70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2017-02-15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57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2017-02-15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71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2017-02-15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6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2017-02-15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12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2017-02-15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21071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2017-02-15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17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2017-02-15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78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2017-02-15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72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2017-02-15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51801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0.png"/><Relationship Id="rId9"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p:spPr>
        <p:txBody>
          <a:bodyPr>
            <a:normAutofit/>
          </a:bodyPr>
          <a:lstStyle/>
          <a:p>
            <a:r>
              <a:rPr lang="en-US" dirty="0"/>
              <a:t>Master thesis progress</a:t>
            </a:r>
            <a:br>
              <a:rPr lang="en-US" dirty="0"/>
            </a:br>
            <a:r>
              <a:rPr lang="en-US" dirty="0"/>
              <a:t>				</a:t>
            </a:r>
          </a:p>
        </p:txBody>
      </p:sp>
      <p:sp>
        <p:nvSpPr>
          <p:cNvPr id="3" name="Subtitle 2"/>
          <p:cNvSpPr>
            <a:spLocks noGrp="1"/>
          </p:cNvSpPr>
          <p:nvPr>
            <p:ph type="subTitle" idx="1"/>
          </p:nvPr>
        </p:nvSpPr>
        <p:spPr/>
        <p:txBody>
          <a:bodyPr/>
          <a:lstStyle/>
          <a:p>
            <a:pPr algn="r"/>
            <a:r>
              <a:rPr lang="en-US" dirty="0"/>
              <a:t>Araya </a:t>
            </a:r>
            <a:r>
              <a:rPr lang="en-US" dirty="0" err="1"/>
              <a:t>eamrurksiri</a:t>
            </a:r>
            <a:endParaRPr lang="en-US" dirty="0"/>
          </a:p>
        </p:txBody>
      </p:sp>
      <p:sp>
        <p:nvSpPr>
          <p:cNvPr id="5" name="Subtitle 2"/>
          <p:cNvSpPr txBox="1">
            <a:spLocks/>
          </p:cNvSpPr>
          <p:nvPr/>
        </p:nvSpPr>
        <p:spPr>
          <a:xfrm>
            <a:off x="581194" y="2074940"/>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400" dirty="0"/>
              <a:t>Apply machine learning to performance trend analysis</a:t>
            </a:r>
          </a:p>
        </p:txBody>
      </p:sp>
    </p:spTree>
    <p:extLst>
      <p:ext uri="{BB962C8B-B14F-4D97-AF65-F5344CB8AC3E}">
        <p14:creationId xmlns:p14="http://schemas.microsoft.com/office/powerpoint/2010/main" val="64118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sp>
        <p:nvSpPr>
          <p:cNvPr id="3" name="Content Placeholder 2"/>
          <p:cNvSpPr>
            <a:spLocks noGrp="1"/>
          </p:cNvSpPr>
          <p:nvPr>
            <p:ph idx="1"/>
          </p:nvPr>
        </p:nvSpPr>
        <p:spPr>
          <a:xfrm>
            <a:off x="581192" y="2180495"/>
            <a:ext cx="11029615" cy="4114800"/>
          </a:xfrm>
        </p:spPr>
        <p:txBody>
          <a:bodyPr anchor="t">
            <a:normAutofit/>
          </a:bodyPr>
          <a:lstStyle/>
          <a:p>
            <a:pPr lvl="1"/>
            <a:r>
              <a:rPr lang="sv-SE" sz="2400" dirty="0"/>
              <a:t>G2 data: </a:t>
            </a:r>
            <a:r>
              <a:rPr lang="sv-SE" sz="2400" dirty="0" err="1"/>
              <a:t>EventsPerSec</a:t>
            </a:r>
            <a:endParaRPr lang="en-US" sz="2400" dirty="0"/>
          </a:p>
          <a:p>
            <a:pPr lvl="2"/>
            <a:r>
              <a:rPr lang="en-US" sz="2000" dirty="0"/>
              <a:t>Release: L16B</a:t>
            </a:r>
          </a:p>
          <a:p>
            <a:pPr lvl="2"/>
            <a:r>
              <a:rPr lang="en-US" sz="2000" dirty="0"/>
              <a:t>Consists of 170 components</a:t>
            </a:r>
            <a:endParaRPr lang="en-US" sz="1800" dirty="0">
              <a:solidFill>
                <a:schemeClr val="accent2">
                  <a:lumMod val="75000"/>
                </a:schemeClr>
              </a:solidFill>
            </a:endParaRPr>
          </a:p>
          <a:p>
            <a:pPr lvl="1"/>
            <a:r>
              <a:rPr lang="en-US" sz="2400" dirty="0"/>
              <a:t>Lasso regression</a:t>
            </a:r>
            <a:endParaRPr lang="en-US" sz="2000" dirty="0"/>
          </a:p>
          <a:p>
            <a:pPr lvl="2"/>
            <a:r>
              <a:rPr lang="en-US" sz="2000" dirty="0"/>
              <a:t>regression analysis that perform both </a:t>
            </a:r>
            <a:r>
              <a:rPr lang="en-US" sz="2000" dirty="0">
                <a:solidFill>
                  <a:schemeClr val="accent2">
                    <a:lumMod val="75000"/>
                  </a:schemeClr>
                </a:solidFill>
              </a:rPr>
              <a:t>variable selection </a:t>
            </a:r>
            <a:r>
              <a:rPr lang="en-US" sz="2000" dirty="0"/>
              <a:t>and </a:t>
            </a:r>
            <a:r>
              <a:rPr lang="en-US" sz="2000" dirty="0">
                <a:solidFill>
                  <a:schemeClr val="accent2">
                    <a:lumMod val="75000"/>
                  </a:schemeClr>
                </a:solidFill>
              </a:rPr>
              <a:t>regularization</a:t>
            </a:r>
            <a:endParaRPr lang="sv-SE" sz="1800" dirty="0">
              <a:solidFill>
                <a:schemeClr val="accent2">
                  <a:lumMod val="75000"/>
                </a:schemeClr>
              </a:solidFill>
            </a:endParaRPr>
          </a:p>
          <a:p>
            <a:pPr lvl="2"/>
            <a:endParaRPr lang="en-US" sz="2000" dirty="0"/>
          </a:p>
        </p:txBody>
      </p:sp>
    </p:spTree>
    <p:extLst>
      <p:ext uri="{BB962C8B-B14F-4D97-AF65-F5344CB8AC3E}">
        <p14:creationId xmlns:p14="http://schemas.microsoft.com/office/powerpoint/2010/main" val="103120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purposed methods</a:t>
            </a:r>
          </a:p>
        </p:txBody>
      </p:sp>
      <p:sp>
        <p:nvSpPr>
          <p:cNvPr id="3" name="Content Placeholder 2"/>
          <p:cNvSpPr>
            <a:spLocks noGrp="1"/>
          </p:cNvSpPr>
          <p:nvPr>
            <p:ph idx="1"/>
          </p:nvPr>
        </p:nvSpPr>
        <p:spPr>
          <a:xfrm>
            <a:off x="581192" y="2180496"/>
            <a:ext cx="11029615" cy="4115801"/>
          </a:xfrm>
        </p:spPr>
        <p:txBody>
          <a:bodyPr anchor="t">
            <a:normAutofit/>
          </a:bodyPr>
          <a:lstStyle/>
          <a:p>
            <a:r>
              <a:rPr lang="en-US" sz="2400" dirty="0"/>
              <a:t>R package: </a:t>
            </a:r>
            <a:r>
              <a:rPr lang="en-US" sz="2400" dirty="0" err="1"/>
              <a:t>ecp</a:t>
            </a:r>
            <a:r>
              <a:rPr lang="en-US" sz="2400" dirty="0"/>
              <a:t> </a:t>
            </a:r>
            <a:r>
              <a:rPr lang="en-US" sz="2000" dirty="0"/>
              <a:t>(James and Matteson, 2013) </a:t>
            </a:r>
            <a:endParaRPr lang="en-US" sz="2400" dirty="0"/>
          </a:p>
          <a:p>
            <a:pPr lvl="1"/>
            <a:r>
              <a:rPr lang="en-US" sz="2000" dirty="0">
                <a:solidFill>
                  <a:schemeClr val="accent2">
                    <a:lumMod val="75000"/>
                  </a:schemeClr>
                </a:solidFill>
              </a:rPr>
              <a:t>Nonparametric test </a:t>
            </a:r>
            <a:r>
              <a:rPr lang="en-US" sz="2000" dirty="0"/>
              <a:t>for multiple change point analysis</a:t>
            </a:r>
          </a:p>
          <a:p>
            <a:pPr lvl="2"/>
            <a:r>
              <a:rPr lang="en-US" sz="2000" dirty="0"/>
              <a:t>It is able to detect change point in an unknown underlying distribution</a:t>
            </a:r>
          </a:p>
          <a:p>
            <a:pPr lvl="1"/>
            <a:r>
              <a:rPr lang="en-US" sz="2000" dirty="0"/>
              <a:t>Hierarchical estimation</a:t>
            </a:r>
          </a:p>
          <a:p>
            <a:pPr lvl="2"/>
            <a:r>
              <a:rPr lang="en-US" sz="2000" dirty="0">
                <a:solidFill>
                  <a:schemeClr val="accent2">
                    <a:lumMod val="75000"/>
                  </a:schemeClr>
                </a:solidFill>
              </a:rPr>
              <a:t>Divisive:</a:t>
            </a:r>
            <a:r>
              <a:rPr lang="en-US" sz="2000" dirty="0"/>
              <a:t> recursively partition a time series and perform a permutation test to find the statistical significance of an estimated change point. </a:t>
            </a:r>
          </a:p>
          <a:p>
            <a:pPr lvl="2"/>
            <a:r>
              <a:rPr lang="en-US" sz="2000" dirty="0">
                <a:solidFill>
                  <a:schemeClr val="accent2">
                    <a:lumMod val="75000"/>
                  </a:schemeClr>
                </a:solidFill>
              </a:rPr>
              <a:t>Agglomerative: </a:t>
            </a:r>
            <a:r>
              <a:rPr lang="en-US" sz="2000" dirty="0"/>
              <a:t>maximize goodness-of-fit test after merging segments in the iteration. It required an initial segmentation for the time series</a:t>
            </a:r>
            <a:r>
              <a:rPr lang="en-US" sz="1800" dirty="0"/>
              <a:t>.</a:t>
            </a:r>
          </a:p>
          <a:p>
            <a:pPr lvl="1"/>
            <a:endParaRPr lang="en-US" sz="2000" dirty="0"/>
          </a:p>
        </p:txBody>
      </p:sp>
    </p:spTree>
    <p:extLst>
      <p:ext uri="{BB962C8B-B14F-4D97-AF65-F5344CB8AC3E}">
        <p14:creationId xmlns:p14="http://schemas.microsoft.com/office/powerpoint/2010/main" val="377347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purposed methods</a:t>
            </a:r>
          </a:p>
        </p:txBody>
      </p:sp>
      <mc:AlternateContent xmlns:mc="http://schemas.openxmlformats.org/markup-compatibility/2006" xmlns:a14="http://schemas.microsoft.com/office/drawing/2010/main">
        <mc:Choice Requires="a14">
          <p:sp>
            <p:nvSpPr>
              <p:cNvPr id="31" name="Content Placeholder 2"/>
              <p:cNvSpPr txBox="1">
                <a:spLocks/>
              </p:cNvSpPr>
              <p:nvPr/>
            </p:nvSpPr>
            <p:spPr>
              <a:xfrm>
                <a:off x="581192" y="2180496"/>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Hidden Markov model </a:t>
                </a:r>
                <a:r>
                  <a:rPr lang="en-US" sz="2000" dirty="0"/>
                  <a:t>(Luong et al., 2012)</a:t>
                </a:r>
                <a:endParaRPr lang="en-US" sz="2400" dirty="0"/>
              </a:p>
              <a:p>
                <a:pPr lvl="1"/>
                <a:r>
                  <a:rPr lang="en-US" sz="2000" dirty="0"/>
                  <a:t>State: Normal, Good, Bad </a:t>
                </a:r>
              </a:p>
              <a:p>
                <a:pPr lvl="1"/>
                <a14:m>
                  <m:oMath xmlns:m="http://schemas.openxmlformats.org/officeDocument/2006/math">
                    <m:r>
                      <a:rPr lang="sv-SE" sz="2000" i="1">
                        <a:latin typeface="Cambria Math" panose="02040503050406030204" pitchFamily="18" charset="0"/>
                      </a:rPr>
                      <m:t>𝑌</m:t>
                    </m:r>
                    <m:r>
                      <a:rPr lang="sv-SE" sz="2000">
                        <a:latin typeface="Cambria Math" panose="02040503050406030204" pitchFamily="18" charset="0"/>
                      </a:rPr>
                      <m:t>=</m:t>
                    </m:r>
                    <m:d>
                      <m:dPr>
                        <m:ctrlPr>
                          <a:rPr lang="sv-SE" sz="2000" i="1">
                            <a:latin typeface="Cambria Math" panose="02040503050406030204" pitchFamily="18" charset="0"/>
                          </a:rPr>
                        </m:ctrlPr>
                      </m:dPr>
                      <m:e>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1</m:t>
                            </m:r>
                          </m:sub>
                        </m:sSub>
                        <m:r>
                          <a:rPr lang="sv-SE" sz="2000" i="1">
                            <a:latin typeface="Cambria Math" panose="02040503050406030204" pitchFamily="18" charset="0"/>
                          </a:rPr>
                          <m:t>,</m:t>
                        </m:r>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2</m:t>
                            </m:r>
                          </m:sub>
                        </m:sSub>
                        <m:r>
                          <a:rPr lang="sv-SE" sz="2000" i="1">
                            <a:latin typeface="Cambria Math" panose="02040503050406030204" pitchFamily="18" charset="0"/>
                          </a:rPr>
                          <m:t>,…,</m:t>
                        </m:r>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𝑇</m:t>
                            </m:r>
                          </m:sub>
                        </m:sSub>
                      </m:e>
                    </m:d>
                    <m:r>
                      <a:rPr lang="sv-SE" sz="2000" i="1">
                        <a:latin typeface="Cambria Math" panose="02040503050406030204" pitchFamily="18" charset="0"/>
                      </a:rPr>
                      <m:t>=</m:t>
                    </m:r>
                  </m:oMath>
                </a14:m>
                <a:r>
                  <a:rPr lang="en-US" sz="2000" dirty="0"/>
                  <a:t> CPU Utilization</a:t>
                </a:r>
              </a:p>
              <a:p>
                <a:pPr lvl="1"/>
                <a14:m>
                  <m:oMath xmlns:m="http://schemas.openxmlformats.org/officeDocument/2006/math">
                    <m:r>
                      <a:rPr lang="sv-SE" sz="2000" b="0" i="1" smtClean="0">
                        <a:latin typeface="Cambria Math" panose="02040503050406030204" pitchFamily="18" charset="0"/>
                      </a:rPr>
                      <m:t>𝑇</m:t>
                    </m:r>
                    <m:r>
                      <a:rPr lang="sv-SE" sz="2000" b="0" i="1" smtClean="0">
                        <a:latin typeface="Cambria Math" panose="02040503050406030204" pitchFamily="18" charset="0"/>
                      </a:rPr>
                      <m:t>=</m:t>
                    </m:r>
                  </m:oMath>
                </a14:m>
                <a:r>
                  <a:rPr lang="en-US" sz="2000" dirty="0"/>
                  <a:t> length of the observation sequence</a:t>
                </a:r>
              </a:p>
            </p:txBody>
          </p:sp>
        </mc:Choice>
        <mc:Fallback xmlns="">
          <p:sp>
            <p:nvSpPr>
              <p:cNvPr id="31" name="Content Placeholder 2"/>
              <p:cNvSpPr txBox="1">
                <a:spLocks noRot="1" noChangeAspect="1" noMove="1" noResize="1" noEditPoints="1" noAdjustHandles="1" noChangeArrowheads="1" noChangeShapeType="1" noTextEdit="1"/>
              </p:cNvSpPr>
              <p:nvPr/>
            </p:nvSpPr>
            <p:spPr>
              <a:xfrm>
                <a:off x="581192" y="2180496"/>
                <a:ext cx="11029615" cy="4114800"/>
              </a:xfrm>
              <a:prstGeom prst="rect">
                <a:avLst/>
              </a:prstGeom>
              <a:blipFill>
                <a:blip r:embed="rId3"/>
                <a:stretch>
                  <a:fillRect l="-552" t="-1185"/>
                </a:stretch>
              </a:blipFill>
            </p:spPr>
            <p:txBody>
              <a:bodyPr/>
              <a:lstStyle/>
              <a:p>
                <a:r>
                  <a:rPr lang="en-US">
                    <a:noFill/>
                  </a:rPr>
                  <a:t> </a:t>
                </a:r>
              </a:p>
            </p:txBody>
          </p:sp>
        </mc:Fallback>
      </mc:AlternateContent>
      <p:grpSp>
        <p:nvGrpSpPr>
          <p:cNvPr id="34" name="Group 33"/>
          <p:cNvGrpSpPr/>
          <p:nvPr/>
        </p:nvGrpSpPr>
        <p:grpSpPr>
          <a:xfrm>
            <a:off x="2409059" y="4134394"/>
            <a:ext cx="7373880" cy="1894114"/>
            <a:chOff x="1737462" y="3810000"/>
            <a:chExt cx="7373880" cy="1894114"/>
          </a:xfrm>
        </p:grpSpPr>
        <p:grpSp>
          <p:nvGrpSpPr>
            <p:cNvPr id="30" name="Group 29"/>
            <p:cNvGrpSpPr/>
            <p:nvPr/>
          </p:nvGrpSpPr>
          <p:grpSpPr>
            <a:xfrm>
              <a:off x="3080656" y="3810000"/>
              <a:ext cx="6030686" cy="1894114"/>
              <a:chOff x="2547257" y="3814354"/>
              <a:chExt cx="6030686" cy="1894114"/>
            </a:xfrm>
          </p:grpSpPr>
          <mc:AlternateContent xmlns:mc="http://schemas.openxmlformats.org/markup-compatibility/2006">
            <mc:Choice xmlns:a14="http://schemas.microsoft.com/office/drawing/2010/main" Requires="a14">
              <p:sp>
                <p:nvSpPr>
                  <p:cNvPr id="4" name="Oval 3"/>
                  <p:cNvSpPr/>
                  <p:nvPr/>
                </p:nvSpPr>
                <p:spPr>
                  <a:xfrm>
                    <a:off x="2547257" y="3814354"/>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b="0" i="1" smtClean="0">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4" name="Oval 3"/>
                  <p:cNvSpPr>
                    <a:spLocks noRot="1" noChangeAspect="1" noMove="1" noResize="1" noEditPoints="1" noAdjustHandles="1" noChangeArrowheads="1" noChangeShapeType="1" noTextEdit="1"/>
                  </p:cNvSpPr>
                  <p:nvPr/>
                </p:nvSpPr>
                <p:spPr>
                  <a:xfrm>
                    <a:off x="2547257" y="3814354"/>
                    <a:ext cx="666206" cy="640080"/>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p:cNvSpPr/>
                  <p:nvPr/>
                </p:nvSpPr>
                <p:spPr>
                  <a:xfrm>
                    <a:off x="3888377" y="3818708"/>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i="1">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5" name="Oval 4"/>
                  <p:cNvSpPr>
                    <a:spLocks noRot="1" noChangeAspect="1" noMove="1" noResize="1" noEditPoints="1" noAdjustHandles="1" noChangeArrowheads="1" noChangeShapeType="1" noTextEdit="1"/>
                  </p:cNvSpPr>
                  <p:nvPr/>
                </p:nvSpPr>
                <p:spPr>
                  <a:xfrm>
                    <a:off x="3888377" y="3818708"/>
                    <a:ext cx="666206" cy="640080"/>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p:cNvSpPr/>
                  <p:nvPr/>
                </p:nvSpPr>
                <p:spPr>
                  <a:xfrm>
                    <a:off x="5229497" y="3814354"/>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i="1">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6" name="Oval 5"/>
                  <p:cNvSpPr>
                    <a:spLocks noRot="1" noChangeAspect="1" noMove="1" noResize="1" noEditPoints="1" noAdjustHandles="1" noChangeArrowheads="1" noChangeShapeType="1" noTextEdit="1"/>
                  </p:cNvSpPr>
                  <p:nvPr/>
                </p:nvSpPr>
                <p:spPr>
                  <a:xfrm>
                    <a:off x="5229497" y="3814354"/>
                    <a:ext cx="666206" cy="640080"/>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p:cNvSpPr/>
                  <p:nvPr/>
                </p:nvSpPr>
                <p:spPr>
                  <a:xfrm>
                    <a:off x="7911737" y="3818708"/>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i="1">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𝑇</m:t>
                              </m:r>
                            </m:sub>
                          </m:sSub>
                        </m:oMath>
                      </m:oMathPara>
                    </a14:m>
                    <a:endParaRPr lang="en-US" dirty="0">
                      <a:solidFill>
                        <a:schemeClr val="tx1"/>
                      </a:solidFill>
                    </a:endParaRPr>
                  </a:p>
                </p:txBody>
              </p:sp>
            </mc:Choice>
            <mc:Fallback>
              <p:sp>
                <p:nvSpPr>
                  <p:cNvPr id="7" name="Oval 6"/>
                  <p:cNvSpPr>
                    <a:spLocks noRot="1" noChangeAspect="1" noMove="1" noResize="1" noEditPoints="1" noAdjustHandles="1" noChangeArrowheads="1" noChangeShapeType="1" noTextEdit="1"/>
                  </p:cNvSpPr>
                  <p:nvPr/>
                </p:nvSpPr>
                <p:spPr>
                  <a:xfrm>
                    <a:off x="7911737" y="3818708"/>
                    <a:ext cx="666206" cy="640080"/>
                  </a:xfrm>
                  <a:prstGeom prst="ellipse">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p:cNvSpPr/>
                  <p:nvPr/>
                </p:nvSpPr>
                <p:spPr>
                  <a:xfrm>
                    <a:off x="2547257" y="5064034"/>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b="0" i="1" smtClean="0">
                                  <a:solidFill>
                                    <a:schemeClr val="tx1"/>
                                  </a:solidFill>
                                  <a:latin typeface="Cambria Math" panose="02040503050406030204" pitchFamily="18" charset="0"/>
                                </a:rPr>
                                <m:t>𝑌</m:t>
                              </m:r>
                            </m:e>
                            <m:sub>
                              <m:r>
                                <a:rPr lang="sv-SE" i="1">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8" name="Oval 7"/>
                  <p:cNvSpPr>
                    <a:spLocks noRot="1" noChangeAspect="1" noMove="1" noResize="1" noEditPoints="1" noAdjustHandles="1" noChangeArrowheads="1" noChangeShapeType="1" noTextEdit="1"/>
                  </p:cNvSpPr>
                  <p:nvPr/>
                </p:nvSpPr>
                <p:spPr>
                  <a:xfrm>
                    <a:off x="2547257" y="5064034"/>
                    <a:ext cx="666206" cy="640080"/>
                  </a:xfrm>
                  <a:prstGeom prst="ellipse">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val 8"/>
                  <p:cNvSpPr/>
                  <p:nvPr/>
                </p:nvSpPr>
                <p:spPr>
                  <a:xfrm>
                    <a:off x="3888377" y="5068388"/>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i="1">
                                  <a:solidFill>
                                    <a:schemeClr val="tx1"/>
                                  </a:solidFill>
                                  <a:latin typeface="Cambria Math" panose="02040503050406030204" pitchFamily="18" charset="0"/>
                                </a:rPr>
                                <m:t>𝑌</m:t>
                              </m:r>
                            </m:e>
                            <m:sub>
                              <m:r>
                                <a:rPr lang="sv-SE"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9" name="Oval 8"/>
                  <p:cNvSpPr>
                    <a:spLocks noRot="1" noChangeAspect="1" noMove="1" noResize="1" noEditPoints="1" noAdjustHandles="1" noChangeArrowheads="1" noChangeShapeType="1" noTextEdit="1"/>
                  </p:cNvSpPr>
                  <p:nvPr/>
                </p:nvSpPr>
                <p:spPr>
                  <a:xfrm>
                    <a:off x="3888377" y="5068388"/>
                    <a:ext cx="666206" cy="640080"/>
                  </a:xfrm>
                  <a:prstGeom prst="ellipse">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p:cNvSpPr/>
                  <p:nvPr/>
                </p:nvSpPr>
                <p:spPr>
                  <a:xfrm>
                    <a:off x="5229497" y="5064034"/>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i="1">
                                  <a:solidFill>
                                    <a:schemeClr val="tx1"/>
                                  </a:solidFill>
                                  <a:latin typeface="Cambria Math" panose="02040503050406030204" pitchFamily="18" charset="0"/>
                                </a:rPr>
                                <m:t>𝑌</m:t>
                              </m:r>
                            </m:e>
                            <m:sub>
                              <m:r>
                                <a:rPr lang="sv-SE"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10" name="Oval 9"/>
                  <p:cNvSpPr>
                    <a:spLocks noRot="1" noChangeAspect="1" noMove="1" noResize="1" noEditPoints="1" noAdjustHandles="1" noChangeArrowheads="1" noChangeShapeType="1" noTextEdit="1"/>
                  </p:cNvSpPr>
                  <p:nvPr/>
                </p:nvSpPr>
                <p:spPr>
                  <a:xfrm>
                    <a:off x="5229497" y="5064034"/>
                    <a:ext cx="666206" cy="640080"/>
                  </a:xfrm>
                  <a:prstGeom prst="ellipse">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Oval 10"/>
                  <p:cNvSpPr/>
                  <p:nvPr/>
                </p:nvSpPr>
                <p:spPr>
                  <a:xfrm>
                    <a:off x="7911737" y="5068388"/>
                    <a:ext cx="666206" cy="64008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sv-SE" i="1">
                                  <a:solidFill>
                                    <a:schemeClr val="tx1"/>
                                  </a:solidFill>
                                  <a:latin typeface="Cambria Math" panose="02040503050406030204" pitchFamily="18" charset="0"/>
                                </a:rPr>
                                <m:t>𝑌</m:t>
                              </m:r>
                            </m:e>
                            <m:sub>
                              <m:r>
                                <a:rPr lang="sv-SE" b="0" i="1" smtClean="0">
                                  <a:solidFill>
                                    <a:schemeClr val="tx1"/>
                                  </a:solidFill>
                                  <a:latin typeface="Cambria Math" panose="02040503050406030204" pitchFamily="18" charset="0"/>
                                </a:rPr>
                                <m:t>𝑇</m:t>
                              </m:r>
                            </m:sub>
                          </m:sSub>
                        </m:oMath>
                      </m:oMathPara>
                    </a14:m>
                    <a:endParaRPr lang="en-US" dirty="0">
                      <a:solidFill>
                        <a:schemeClr val="tx1"/>
                      </a:solidFill>
                    </a:endParaRPr>
                  </a:p>
                </p:txBody>
              </p:sp>
            </mc:Choice>
            <mc:Fallback>
              <p:sp>
                <p:nvSpPr>
                  <p:cNvPr id="11" name="Oval 10"/>
                  <p:cNvSpPr>
                    <a:spLocks noRot="1" noChangeAspect="1" noMove="1" noResize="1" noEditPoints="1" noAdjustHandles="1" noChangeArrowheads="1" noChangeShapeType="1" noTextEdit="1"/>
                  </p:cNvSpPr>
                  <p:nvPr/>
                </p:nvSpPr>
                <p:spPr>
                  <a:xfrm>
                    <a:off x="7911737" y="5068388"/>
                    <a:ext cx="666206" cy="640080"/>
                  </a:xfrm>
                  <a:prstGeom prst="ellipse">
                    <a:avLst/>
                  </a:prstGeom>
                  <a:blipFill>
                    <a:blip r:embed="rId11"/>
                    <a:stretch>
                      <a:fillRect/>
                    </a:stretch>
                  </a:blipFill>
                  <a:ln>
                    <a:solidFill>
                      <a:schemeClr val="tx1"/>
                    </a:solidFill>
                  </a:ln>
                </p:spPr>
                <p:txBody>
                  <a:bodyPr/>
                  <a:lstStyle/>
                  <a:p>
                    <a:r>
                      <a:rPr lang="en-US">
                        <a:noFill/>
                      </a:rPr>
                      <a:t> </a:t>
                    </a:r>
                  </a:p>
                </p:txBody>
              </p:sp>
            </mc:Fallback>
          </mc:AlternateContent>
          <p:cxnSp>
            <p:nvCxnSpPr>
              <p:cNvPr id="13" name="Straight Arrow Connector 12"/>
              <p:cNvCxnSpPr>
                <a:stCxn id="4" idx="4"/>
                <a:endCxn id="8" idx="0"/>
              </p:cNvCxnSpPr>
              <p:nvPr/>
            </p:nvCxnSpPr>
            <p:spPr>
              <a:xfrm>
                <a:off x="2880360" y="4454434"/>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4"/>
                <a:endCxn id="9" idx="0"/>
              </p:cNvCxnSpPr>
              <p:nvPr/>
            </p:nvCxnSpPr>
            <p:spPr>
              <a:xfrm>
                <a:off x="4221480" y="4458788"/>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4"/>
                <a:endCxn id="10" idx="0"/>
              </p:cNvCxnSpPr>
              <p:nvPr/>
            </p:nvCxnSpPr>
            <p:spPr>
              <a:xfrm>
                <a:off x="5562600" y="4454434"/>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4"/>
                <a:endCxn id="11" idx="0"/>
              </p:cNvCxnSpPr>
              <p:nvPr/>
            </p:nvCxnSpPr>
            <p:spPr>
              <a:xfrm>
                <a:off x="8244840" y="4458788"/>
                <a:ext cx="0"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5" idx="2"/>
              </p:cNvCxnSpPr>
              <p:nvPr/>
            </p:nvCxnSpPr>
            <p:spPr>
              <a:xfrm>
                <a:off x="3213463" y="4134394"/>
                <a:ext cx="674914" cy="4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6"/>
                <a:endCxn id="6" idx="2"/>
              </p:cNvCxnSpPr>
              <p:nvPr/>
            </p:nvCxnSpPr>
            <p:spPr>
              <a:xfrm flipV="1">
                <a:off x="4554583" y="4134394"/>
                <a:ext cx="674914" cy="4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904411" y="4130040"/>
                <a:ext cx="674914" cy="4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228115" y="4138748"/>
                <a:ext cx="674914" cy="4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11692" y="3893121"/>
                <a:ext cx="420628" cy="369332"/>
              </a:xfrm>
              <a:prstGeom prst="rect">
                <a:avLst/>
              </a:prstGeom>
              <a:noFill/>
              <a:ln>
                <a:noFill/>
              </a:ln>
            </p:spPr>
            <p:txBody>
              <a:bodyPr wrap="none" rtlCol="0">
                <a:spAutoFit/>
              </a:bodyPr>
              <a:lstStyle/>
              <a:p>
                <a:r>
                  <a:rPr lang="en-US" dirty="0"/>
                  <a:t>. . .</a:t>
                </a:r>
              </a:p>
            </p:txBody>
          </p:sp>
        </p:grpSp>
        <p:sp>
          <p:nvSpPr>
            <p:cNvPr id="32" name="TextBox 31"/>
            <p:cNvSpPr txBox="1"/>
            <p:nvPr/>
          </p:nvSpPr>
          <p:spPr>
            <a:xfrm>
              <a:off x="1870191" y="3941018"/>
              <a:ext cx="862095" cy="369332"/>
            </a:xfrm>
            <a:prstGeom prst="rect">
              <a:avLst/>
            </a:prstGeom>
            <a:noFill/>
          </p:spPr>
          <p:txBody>
            <a:bodyPr wrap="none" rtlCol="0">
              <a:spAutoFit/>
            </a:bodyPr>
            <a:lstStyle/>
            <a:p>
              <a:r>
                <a:rPr lang="en-US" dirty="0">
                  <a:solidFill>
                    <a:schemeClr val="tx2"/>
                  </a:solidFill>
                </a:rPr>
                <a:t>Hidden</a:t>
              </a:r>
            </a:p>
          </p:txBody>
        </p:sp>
        <p:sp>
          <p:nvSpPr>
            <p:cNvPr id="33" name="TextBox 32"/>
            <p:cNvSpPr txBox="1"/>
            <p:nvPr/>
          </p:nvSpPr>
          <p:spPr>
            <a:xfrm>
              <a:off x="1737462" y="5195054"/>
              <a:ext cx="994824" cy="369332"/>
            </a:xfrm>
            <a:prstGeom prst="rect">
              <a:avLst/>
            </a:prstGeom>
            <a:noFill/>
          </p:spPr>
          <p:txBody>
            <a:bodyPr wrap="none" rtlCol="0">
              <a:spAutoFit/>
            </a:bodyPr>
            <a:lstStyle/>
            <a:p>
              <a:r>
                <a:rPr lang="en-US" dirty="0">
                  <a:solidFill>
                    <a:schemeClr val="tx2"/>
                  </a:solidFill>
                </a:rPr>
                <a:t>Observe</a:t>
              </a:r>
            </a:p>
          </p:txBody>
        </p:sp>
      </p:grpSp>
    </p:spTree>
    <p:extLst>
      <p:ext uri="{BB962C8B-B14F-4D97-AF65-F5344CB8AC3E}">
        <p14:creationId xmlns:p14="http://schemas.microsoft.com/office/powerpoint/2010/main" val="107032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purposed methods</a:t>
            </a:r>
          </a:p>
        </p:txBody>
      </p:sp>
      <mc:AlternateContent xmlns:mc="http://schemas.openxmlformats.org/markup-compatibility/2006" xmlns:a14="http://schemas.microsoft.com/office/drawing/2010/main">
        <mc:Choice Requires="a14">
          <p:sp>
            <p:nvSpPr>
              <p:cNvPr id="31" name="Content Placeholder 2"/>
              <p:cNvSpPr txBox="1">
                <a:spLocks/>
              </p:cNvSpPr>
              <p:nvPr/>
            </p:nvSpPr>
            <p:spPr>
              <a:xfrm>
                <a:off x="581192" y="2180496"/>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Hidden Markov model with </a:t>
                </a:r>
                <a:r>
                  <a:rPr lang="en-US" sz="2400" dirty="0">
                    <a:solidFill>
                      <a:schemeClr val="accent2">
                        <a:lumMod val="75000"/>
                      </a:schemeClr>
                    </a:solidFill>
                  </a:rPr>
                  <a:t>Autoregressive</a:t>
                </a:r>
              </a:p>
              <a:p>
                <a:pPr lvl="1"/>
                <a:r>
                  <a:rPr lang="en-US" sz="2000" dirty="0"/>
                  <a:t>State: Normal, Good, Bad </a:t>
                </a:r>
              </a:p>
              <a:p>
                <a:pPr lvl="1"/>
                <a14:m>
                  <m:oMath xmlns:m="http://schemas.openxmlformats.org/officeDocument/2006/math">
                    <m:r>
                      <a:rPr lang="sv-SE" sz="2000" i="1">
                        <a:latin typeface="Cambria Math" panose="02040503050406030204" pitchFamily="18" charset="0"/>
                      </a:rPr>
                      <m:t>𝑌</m:t>
                    </m:r>
                    <m:r>
                      <a:rPr lang="sv-SE" sz="2000">
                        <a:latin typeface="Cambria Math" panose="02040503050406030204" pitchFamily="18" charset="0"/>
                      </a:rPr>
                      <m:t>=</m:t>
                    </m:r>
                    <m:d>
                      <m:dPr>
                        <m:ctrlPr>
                          <a:rPr lang="sv-SE" sz="2000" i="1">
                            <a:latin typeface="Cambria Math" panose="02040503050406030204" pitchFamily="18" charset="0"/>
                          </a:rPr>
                        </m:ctrlPr>
                      </m:dPr>
                      <m:e>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1</m:t>
                            </m:r>
                          </m:sub>
                        </m:sSub>
                        <m:r>
                          <a:rPr lang="sv-SE" sz="2000" i="1">
                            <a:latin typeface="Cambria Math" panose="02040503050406030204" pitchFamily="18" charset="0"/>
                          </a:rPr>
                          <m:t>,</m:t>
                        </m:r>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2</m:t>
                            </m:r>
                          </m:sub>
                        </m:sSub>
                        <m:r>
                          <a:rPr lang="sv-SE" sz="2000" i="1">
                            <a:latin typeface="Cambria Math" panose="02040503050406030204" pitchFamily="18" charset="0"/>
                          </a:rPr>
                          <m:t>,…,</m:t>
                        </m:r>
                        <m:sSub>
                          <m:sSubPr>
                            <m:ctrlPr>
                              <a:rPr lang="sv-SE" sz="2000" i="1">
                                <a:latin typeface="Cambria Math" panose="02040503050406030204" pitchFamily="18" charset="0"/>
                              </a:rPr>
                            </m:ctrlPr>
                          </m:sSubPr>
                          <m:e>
                            <m:r>
                              <a:rPr lang="sv-SE" sz="2000" i="1">
                                <a:latin typeface="Cambria Math" panose="02040503050406030204" pitchFamily="18" charset="0"/>
                              </a:rPr>
                              <m:t>𝑌</m:t>
                            </m:r>
                          </m:e>
                          <m:sub>
                            <m:r>
                              <a:rPr lang="sv-SE" sz="2000" i="1">
                                <a:latin typeface="Cambria Math" panose="02040503050406030204" pitchFamily="18" charset="0"/>
                              </a:rPr>
                              <m:t>𝑇</m:t>
                            </m:r>
                          </m:sub>
                        </m:sSub>
                      </m:e>
                    </m:d>
                    <m:r>
                      <a:rPr lang="sv-SE" sz="2000" i="1">
                        <a:latin typeface="Cambria Math" panose="02040503050406030204" pitchFamily="18" charset="0"/>
                      </a:rPr>
                      <m:t>=</m:t>
                    </m:r>
                  </m:oMath>
                </a14:m>
                <a:r>
                  <a:rPr lang="en-US" sz="2000" dirty="0"/>
                  <a:t> CPU Utilization</a:t>
                </a:r>
              </a:p>
              <a:p>
                <a:pPr lvl="1"/>
                <a14:m>
                  <m:oMath xmlns:m="http://schemas.openxmlformats.org/officeDocument/2006/math">
                    <m:r>
                      <a:rPr lang="sv-SE" sz="2000" b="0" i="1" smtClean="0">
                        <a:latin typeface="Cambria Math" panose="02040503050406030204" pitchFamily="18" charset="0"/>
                      </a:rPr>
                      <m:t>𝑇</m:t>
                    </m:r>
                    <m:r>
                      <a:rPr lang="sv-SE" sz="2000" b="0" i="1" smtClean="0">
                        <a:latin typeface="Cambria Math" panose="02040503050406030204" pitchFamily="18" charset="0"/>
                      </a:rPr>
                      <m:t>=</m:t>
                    </m:r>
                  </m:oMath>
                </a14:m>
                <a:r>
                  <a:rPr lang="en-US" sz="2000" dirty="0"/>
                  <a:t> length of the observation sequence</a:t>
                </a:r>
              </a:p>
            </p:txBody>
          </p:sp>
        </mc:Choice>
        <mc:Fallback xmlns="">
          <p:sp>
            <p:nvSpPr>
              <p:cNvPr id="31" name="Content Placeholder 2"/>
              <p:cNvSpPr txBox="1">
                <a:spLocks noRot="1" noChangeAspect="1" noMove="1" noResize="1" noEditPoints="1" noAdjustHandles="1" noChangeArrowheads="1" noChangeShapeType="1" noTextEdit="1"/>
              </p:cNvSpPr>
              <p:nvPr/>
            </p:nvSpPr>
            <p:spPr>
              <a:xfrm>
                <a:off x="581192" y="2180496"/>
                <a:ext cx="11029615" cy="4114800"/>
              </a:xfrm>
              <a:prstGeom prst="rect">
                <a:avLst/>
              </a:prstGeom>
              <a:blipFill>
                <a:blip r:embed="rId3"/>
                <a:stretch>
                  <a:fillRect l="-552" t="-1185"/>
                </a:stretch>
              </a:blipFill>
            </p:spPr>
            <p:txBody>
              <a:bodyPr/>
              <a:lstStyle/>
              <a:p>
                <a:r>
                  <a:rPr lang="en-US">
                    <a:noFill/>
                  </a:rPr>
                  <a:t> </a:t>
                </a:r>
              </a:p>
            </p:txBody>
          </p:sp>
        </mc:Fallback>
      </mc:AlternateContent>
      <p:grpSp>
        <p:nvGrpSpPr>
          <p:cNvPr id="34" name="Group 33"/>
          <p:cNvGrpSpPr/>
          <p:nvPr/>
        </p:nvGrpSpPr>
        <p:grpSpPr>
          <a:xfrm>
            <a:off x="2409059" y="4134394"/>
            <a:ext cx="7373880" cy="1894114"/>
            <a:chOff x="1737462" y="3810000"/>
            <a:chExt cx="7373880" cy="1894114"/>
          </a:xfrm>
        </p:grpSpPr>
        <p:grpSp>
          <p:nvGrpSpPr>
            <p:cNvPr id="30" name="Group 29"/>
            <p:cNvGrpSpPr/>
            <p:nvPr/>
          </p:nvGrpSpPr>
          <p:grpSpPr>
            <a:xfrm>
              <a:off x="3080656" y="3810000"/>
              <a:ext cx="6030686" cy="1894114"/>
              <a:chOff x="2547257" y="3814354"/>
              <a:chExt cx="6030686" cy="1894114"/>
            </a:xfrm>
          </p:grpSpPr>
          <mc:AlternateContent xmlns:mc="http://schemas.openxmlformats.org/markup-compatibility/2006" xmlns:a14="http://schemas.microsoft.com/office/drawing/2010/main">
            <mc:Choice Requires="a14">
              <p:sp>
                <p:nvSpPr>
                  <p:cNvPr id="4" name="Oval 3"/>
                  <p:cNvSpPr/>
                  <p:nvPr/>
                </p:nvSpPr>
                <p:spPr>
                  <a:xfrm>
                    <a:off x="2547257" y="381435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b="0" i="1" smtClean="0">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2547257" y="3814354"/>
                    <a:ext cx="666206" cy="64008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888377" y="381870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3888377" y="3818708"/>
                    <a:ext cx="666206" cy="64008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5229497" y="381435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3</m:t>
                              </m:r>
                            </m:sub>
                          </m:sSub>
                        </m:oMath>
                      </m:oMathPara>
                    </a14:m>
                    <a:endParaRPr lang="en-US" dirty="0">
                      <a:solidFill>
                        <a:schemeClr val="tx2"/>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5229497" y="3814354"/>
                    <a:ext cx="666206" cy="640080"/>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7911737" y="381870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𝑆</m:t>
                              </m:r>
                            </m:e>
                            <m:sub>
                              <m:r>
                                <a:rPr lang="sv-SE" b="0" i="1" smtClean="0">
                                  <a:solidFill>
                                    <a:schemeClr val="tx2"/>
                                  </a:solidFill>
                                  <a:latin typeface="Cambria Math" panose="02040503050406030204" pitchFamily="18" charset="0"/>
                                </a:rPr>
                                <m:t>𝑇</m:t>
                              </m:r>
                            </m:sub>
                          </m:sSub>
                        </m:oMath>
                      </m:oMathPara>
                    </a14:m>
                    <a:endParaRPr lang="en-US" dirty="0">
                      <a:solidFill>
                        <a:schemeClr val="tx2"/>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7911737" y="3818708"/>
                    <a:ext cx="666206" cy="640080"/>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547257" y="506403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b="0" i="1" smtClean="0">
                                  <a:solidFill>
                                    <a:schemeClr val="tx2"/>
                                  </a:solidFill>
                                  <a:latin typeface="Cambria Math" panose="02040503050406030204" pitchFamily="18" charset="0"/>
                                </a:rPr>
                                <m:t>𝑌</m:t>
                              </m:r>
                            </m:e>
                            <m:sub>
                              <m:r>
                                <a:rPr lang="sv-SE" i="1">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2547257" y="5064034"/>
                    <a:ext cx="666206" cy="640080"/>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3888377" y="506838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𝑌</m:t>
                              </m:r>
                            </m:e>
                            <m:sub>
                              <m:r>
                                <a:rPr lang="sv-SE"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3888377" y="5068388"/>
                    <a:ext cx="666206" cy="640080"/>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229497" y="5064034"/>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𝑌</m:t>
                              </m:r>
                            </m:e>
                            <m:sub>
                              <m:r>
                                <a:rPr lang="sv-SE" b="0" i="1" smtClean="0">
                                  <a:solidFill>
                                    <a:schemeClr val="tx2"/>
                                  </a:solidFill>
                                  <a:latin typeface="Cambria Math" panose="02040503050406030204" pitchFamily="18" charset="0"/>
                                </a:rPr>
                                <m:t>3</m:t>
                              </m:r>
                            </m:sub>
                          </m:sSub>
                        </m:oMath>
                      </m:oMathPara>
                    </a14:m>
                    <a:endParaRPr lang="en-US" dirty="0">
                      <a:solidFill>
                        <a:schemeClr val="tx2"/>
                      </a:solidFill>
                    </a:endParaRPr>
                  </a:p>
                </p:txBody>
              </p:sp>
            </mc:Choice>
            <mc:Fallback xmlns="">
              <p:sp>
                <p:nvSpPr>
                  <p:cNvPr id="10" name="Oval 9"/>
                  <p:cNvSpPr>
                    <a:spLocks noRot="1" noChangeAspect="1" noMove="1" noResize="1" noEditPoints="1" noAdjustHandles="1" noChangeArrowheads="1" noChangeShapeType="1" noTextEdit="1"/>
                  </p:cNvSpPr>
                  <p:nvPr/>
                </p:nvSpPr>
                <p:spPr>
                  <a:xfrm>
                    <a:off x="5229497" y="5064034"/>
                    <a:ext cx="666206" cy="640080"/>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911737" y="5068388"/>
                    <a:ext cx="666206" cy="640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sv-SE" i="1">
                                  <a:solidFill>
                                    <a:schemeClr val="tx2"/>
                                  </a:solidFill>
                                  <a:latin typeface="Cambria Math" panose="02040503050406030204" pitchFamily="18" charset="0"/>
                                </a:rPr>
                                <m:t>𝑌</m:t>
                              </m:r>
                            </m:e>
                            <m:sub>
                              <m:r>
                                <a:rPr lang="sv-SE" b="0" i="1" smtClean="0">
                                  <a:solidFill>
                                    <a:schemeClr val="tx2"/>
                                  </a:solidFill>
                                  <a:latin typeface="Cambria Math" panose="02040503050406030204" pitchFamily="18" charset="0"/>
                                </a:rPr>
                                <m:t>𝑇</m:t>
                              </m:r>
                            </m:sub>
                          </m:sSub>
                        </m:oMath>
                      </m:oMathPara>
                    </a14:m>
                    <a:endParaRPr lang="en-US" dirty="0">
                      <a:solidFill>
                        <a:schemeClr val="tx2"/>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7911737" y="5068388"/>
                    <a:ext cx="666206" cy="640080"/>
                  </a:xfrm>
                  <a:prstGeom prst="ellipse">
                    <a:avLst/>
                  </a:prstGeom>
                  <a:blipFill>
                    <a:blip r:embed="rId11"/>
                    <a:stretch>
                      <a:fillRect/>
                    </a:stretch>
                  </a:blipFill>
                </p:spPr>
                <p:txBody>
                  <a:bodyPr/>
                  <a:lstStyle/>
                  <a:p>
                    <a:r>
                      <a:rPr lang="en-US">
                        <a:noFill/>
                      </a:rPr>
                      <a:t> </a:t>
                    </a:r>
                  </a:p>
                </p:txBody>
              </p:sp>
            </mc:Fallback>
          </mc:AlternateContent>
          <p:cxnSp>
            <p:nvCxnSpPr>
              <p:cNvPr id="13" name="Straight Arrow Connector 12"/>
              <p:cNvCxnSpPr>
                <a:stCxn id="4" idx="4"/>
                <a:endCxn id="8" idx="0"/>
              </p:cNvCxnSpPr>
              <p:nvPr/>
            </p:nvCxnSpPr>
            <p:spPr>
              <a:xfrm>
                <a:off x="2880360" y="4454434"/>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9" idx="0"/>
              </p:cNvCxnSpPr>
              <p:nvPr/>
            </p:nvCxnSpPr>
            <p:spPr>
              <a:xfrm>
                <a:off x="4221480" y="4458788"/>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4"/>
                <a:endCxn id="10" idx="0"/>
              </p:cNvCxnSpPr>
              <p:nvPr/>
            </p:nvCxnSpPr>
            <p:spPr>
              <a:xfrm>
                <a:off x="5562600" y="4454434"/>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11" idx="0"/>
              </p:cNvCxnSpPr>
              <p:nvPr/>
            </p:nvCxnSpPr>
            <p:spPr>
              <a:xfrm>
                <a:off x="8244840" y="4458788"/>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5" idx="2"/>
              </p:cNvCxnSpPr>
              <p:nvPr/>
            </p:nvCxnSpPr>
            <p:spPr>
              <a:xfrm>
                <a:off x="3213463" y="4134394"/>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6"/>
                <a:endCxn id="6" idx="2"/>
              </p:cNvCxnSpPr>
              <p:nvPr/>
            </p:nvCxnSpPr>
            <p:spPr>
              <a:xfrm flipV="1">
                <a:off x="4554583" y="4134394"/>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904411" y="4130040"/>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228115" y="4138748"/>
                <a:ext cx="674914"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11692" y="3893121"/>
                <a:ext cx="420628" cy="369332"/>
              </a:xfrm>
              <a:prstGeom prst="rect">
                <a:avLst/>
              </a:prstGeom>
              <a:noFill/>
            </p:spPr>
            <p:txBody>
              <a:bodyPr wrap="none" rtlCol="0">
                <a:spAutoFit/>
              </a:bodyPr>
              <a:lstStyle/>
              <a:p>
                <a:r>
                  <a:rPr lang="en-US" dirty="0">
                    <a:solidFill>
                      <a:schemeClr val="accent1"/>
                    </a:solidFill>
                  </a:rPr>
                  <a:t>. . .</a:t>
                </a:r>
              </a:p>
            </p:txBody>
          </p:sp>
        </p:grpSp>
        <p:sp>
          <p:nvSpPr>
            <p:cNvPr id="32" name="TextBox 31"/>
            <p:cNvSpPr txBox="1"/>
            <p:nvPr/>
          </p:nvSpPr>
          <p:spPr>
            <a:xfrm>
              <a:off x="1870191" y="3941018"/>
              <a:ext cx="862095" cy="369332"/>
            </a:xfrm>
            <a:prstGeom prst="rect">
              <a:avLst/>
            </a:prstGeom>
            <a:noFill/>
          </p:spPr>
          <p:txBody>
            <a:bodyPr wrap="none" rtlCol="0">
              <a:spAutoFit/>
            </a:bodyPr>
            <a:lstStyle/>
            <a:p>
              <a:r>
                <a:rPr lang="en-US" dirty="0">
                  <a:solidFill>
                    <a:schemeClr val="tx2"/>
                  </a:solidFill>
                </a:rPr>
                <a:t>Hidden</a:t>
              </a:r>
            </a:p>
          </p:txBody>
        </p:sp>
        <p:sp>
          <p:nvSpPr>
            <p:cNvPr id="33" name="TextBox 32"/>
            <p:cNvSpPr txBox="1"/>
            <p:nvPr/>
          </p:nvSpPr>
          <p:spPr>
            <a:xfrm>
              <a:off x="1737462" y="5195054"/>
              <a:ext cx="994824" cy="369332"/>
            </a:xfrm>
            <a:prstGeom prst="rect">
              <a:avLst/>
            </a:prstGeom>
            <a:noFill/>
          </p:spPr>
          <p:txBody>
            <a:bodyPr wrap="none" rtlCol="0">
              <a:spAutoFit/>
            </a:bodyPr>
            <a:lstStyle/>
            <a:p>
              <a:r>
                <a:rPr lang="en-US" dirty="0">
                  <a:solidFill>
                    <a:schemeClr val="tx2"/>
                  </a:solidFill>
                </a:rPr>
                <a:t>Observe</a:t>
              </a:r>
            </a:p>
          </p:txBody>
        </p:sp>
      </p:grpSp>
      <p:cxnSp>
        <p:nvCxnSpPr>
          <p:cNvPr id="25" name="Straight Arrow Connector 24"/>
          <p:cNvCxnSpPr/>
          <p:nvPr/>
        </p:nvCxnSpPr>
        <p:spPr>
          <a:xfrm>
            <a:off x="4429372" y="5704114"/>
            <a:ext cx="674914" cy="4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a:off x="5774128" y="5708468"/>
            <a:ext cx="674914" cy="4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V="1">
            <a:off x="7120320" y="5708468"/>
            <a:ext cx="674914" cy="4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flipV="1">
            <a:off x="8444024" y="5717176"/>
            <a:ext cx="674914" cy="4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7927601" y="5471549"/>
            <a:ext cx="420628" cy="369332"/>
          </a:xfrm>
          <a:prstGeom prst="rect">
            <a:avLst/>
          </a:prstGeom>
          <a:noFill/>
        </p:spPr>
        <p:txBody>
          <a:bodyPr wrap="none" rtlCol="0">
            <a:spAutoFit/>
          </a:bodyPr>
          <a:lstStyle/>
          <a:p>
            <a:r>
              <a:rPr lang="en-US" dirty="0">
                <a:solidFill>
                  <a:schemeClr val="accent2">
                    <a:lumMod val="75000"/>
                  </a:schemeClr>
                </a:solidFill>
              </a:rPr>
              <a:t>. . .</a:t>
            </a:r>
          </a:p>
        </p:txBody>
      </p:sp>
    </p:spTree>
    <p:extLst>
      <p:ext uri="{BB962C8B-B14F-4D97-AF65-F5344CB8AC3E}">
        <p14:creationId xmlns:p14="http://schemas.microsoft.com/office/powerpoint/2010/main" val="196967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chor="t">
            <a:normAutofit/>
          </a:bodyPr>
          <a:lstStyle/>
          <a:p>
            <a:r>
              <a:rPr lang="en-US" sz="2000" dirty="0"/>
              <a:t>James, N. A., &amp; Matteson, D. S. (2013). </a:t>
            </a:r>
            <a:r>
              <a:rPr lang="en-US" sz="2000" dirty="0" err="1"/>
              <a:t>ecp</a:t>
            </a:r>
            <a:r>
              <a:rPr lang="en-US" sz="2000" dirty="0"/>
              <a:t>: An R package for nonparametric multiple change point analysis of multivariate data. </a:t>
            </a:r>
            <a:r>
              <a:rPr lang="en-US" sz="2000" i="1" dirty="0" err="1"/>
              <a:t>arXiv</a:t>
            </a:r>
            <a:r>
              <a:rPr lang="en-US" sz="2000" i="1" dirty="0"/>
              <a:t> preprint arXiv:1309.3295</a:t>
            </a:r>
            <a:r>
              <a:rPr lang="en-US" sz="2000" dirty="0"/>
              <a:t>.</a:t>
            </a:r>
          </a:p>
          <a:p>
            <a:r>
              <a:rPr lang="en-US" sz="2000" dirty="0"/>
              <a:t>Luong, T. M., </a:t>
            </a:r>
            <a:r>
              <a:rPr lang="en-US" sz="2000" dirty="0" err="1"/>
              <a:t>Perduca</a:t>
            </a:r>
            <a:r>
              <a:rPr lang="en-US" sz="2000" dirty="0"/>
              <a:t>, V., &amp; </a:t>
            </a:r>
            <a:r>
              <a:rPr lang="en-US" sz="2000" dirty="0" err="1"/>
              <a:t>Nuel</a:t>
            </a:r>
            <a:r>
              <a:rPr lang="en-US" sz="2000" dirty="0"/>
              <a:t>, G. (2012). Hidden Markov Model Applications in Change-Point Analysis. </a:t>
            </a:r>
            <a:r>
              <a:rPr lang="en-US" sz="2000" i="1" dirty="0" err="1"/>
              <a:t>arXiv</a:t>
            </a:r>
            <a:r>
              <a:rPr lang="en-US" sz="2000" i="1" dirty="0"/>
              <a:t> preprint arXiv:1212.1778</a:t>
            </a:r>
            <a:r>
              <a:rPr lang="en-US" sz="2000" dirty="0"/>
              <a:t>.</a:t>
            </a:r>
          </a:p>
        </p:txBody>
      </p:sp>
    </p:spTree>
    <p:extLst>
      <p:ext uri="{BB962C8B-B14F-4D97-AF65-F5344CB8AC3E}">
        <p14:creationId xmlns:p14="http://schemas.microsoft.com/office/powerpoint/2010/main" val="189646909"/>
      </p:ext>
    </p:extLst>
  </p:cSld>
  <p:clrMapOvr>
    <a:masterClrMapping/>
  </p:clrMapOvr>
</p:sld>
</file>

<file path=ppt/theme/theme1.xml><?xml version="1.0" encoding="utf-8"?>
<a:theme xmlns:a="http://schemas.openxmlformats.org/drawingml/2006/main" name="Dividend">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3152</TotalTime>
  <Words>596</Words>
  <Application>Microsoft Office PowerPoint</Application>
  <PresentationFormat>Widescreen</PresentationFormat>
  <Paragraphs>72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Cambria Math</vt:lpstr>
      <vt:lpstr>Gill Sans MT</vt:lpstr>
      <vt:lpstr>Wingdings 2</vt:lpstr>
      <vt:lpstr>Dividend</vt:lpstr>
      <vt:lpstr>Master thesis progress     </vt:lpstr>
      <vt:lpstr>Data exploration</vt:lpstr>
      <vt:lpstr>purposed methods</vt:lpstr>
      <vt:lpstr>purposed methods</vt:lpstr>
      <vt:lpstr>purposed methods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 seminar</dc:title>
  <dc:creator>Araya Eamrurksiri</dc:creator>
  <cp:lastModifiedBy>Araya Eamrurksiri</cp:lastModifiedBy>
  <cp:revision>130</cp:revision>
  <cp:lastPrinted>2017-02-12T15:08:01Z</cp:lastPrinted>
  <dcterms:created xsi:type="dcterms:W3CDTF">2017-01-31T20:13:04Z</dcterms:created>
  <dcterms:modified xsi:type="dcterms:W3CDTF">2017-02-15T10:42:10Z</dcterms:modified>
</cp:coreProperties>
</file>