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58" r:id="rId5"/>
    <p:sldId id="260" r:id="rId6"/>
    <p:sldId id="263" r:id="rId7"/>
    <p:sldId id="264" r:id="rId8"/>
    <p:sldId id="259" r:id="rId9"/>
    <p:sldId id="261" r:id="rId10"/>
  </p:sldIdLst>
  <p:sldSz cx="12192000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93"/>
  </p:normalViewPr>
  <p:slideViewPr>
    <p:cSldViewPr snapToGrid="0" snapToObjects="1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41066"/>
          </a:xfrm>
          <a:prstGeom prst="rect">
            <a:avLst/>
          </a:prstGeom>
        </p:spPr>
        <p:txBody>
          <a:bodyPr vert="horz" lIns="90620" tIns="45310" rIns="90620" bIns="4531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7" y="2"/>
            <a:ext cx="4278842" cy="341066"/>
          </a:xfrm>
          <a:prstGeom prst="rect">
            <a:avLst/>
          </a:prstGeom>
        </p:spPr>
        <p:txBody>
          <a:bodyPr vert="horz" lIns="90620" tIns="45310" rIns="90620" bIns="45310" rtlCol="0"/>
          <a:lstStyle>
            <a:lvl1pPr algn="r">
              <a:defRPr sz="1100"/>
            </a:lvl1pPr>
          </a:lstStyle>
          <a:p>
            <a:fld id="{D4B88662-1E45-47A2-8E9E-64CF72FDD06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4"/>
          </a:xfrm>
          <a:prstGeom prst="rect">
            <a:avLst/>
          </a:prstGeom>
        </p:spPr>
        <p:txBody>
          <a:bodyPr vert="horz" lIns="90620" tIns="45310" rIns="90620" bIns="4531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7" y="6456612"/>
            <a:ext cx="4278842" cy="341064"/>
          </a:xfrm>
          <a:prstGeom prst="rect">
            <a:avLst/>
          </a:prstGeom>
        </p:spPr>
        <p:txBody>
          <a:bodyPr vert="horz" lIns="90620" tIns="45310" rIns="90620" bIns="45310" rtlCol="0" anchor="b"/>
          <a:lstStyle>
            <a:lvl1pPr algn="r">
              <a:defRPr sz="1100"/>
            </a:lvl1pPr>
          </a:lstStyle>
          <a:p>
            <a:fld id="{D70C5E94-2CAF-45BD-B425-F890898A6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41066"/>
          </a:xfrm>
          <a:prstGeom prst="rect">
            <a:avLst/>
          </a:prstGeom>
        </p:spPr>
        <p:txBody>
          <a:bodyPr vert="horz" lIns="90620" tIns="45310" rIns="90620" bIns="4531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7" y="2"/>
            <a:ext cx="4278842" cy="341066"/>
          </a:xfrm>
          <a:prstGeom prst="rect">
            <a:avLst/>
          </a:prstGeom>
        </p:spPr>
        <p:txBody>
          <a:bodyPr vert="horz" lIns="90620" tIns="45310" rIns="90620" bIns="45310" rtlCol="0"/>
          <a:lstStyle>
            <a:lvl1pPr algn="r">
              <a:defRPr sz="1100"/>
            </a:lvl1pPr>
          </a:lstStyle>
          <a:p>
            <a:fld id="{41B29D5C-5C04-480A-9659-9A97AE2F429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20" tIns="45310" rIns="90620" bIns="453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7" y="3271384"/>
            <a:ext cx="7899399" cy="2676585"/>
          </a:xfrm>
          <a:prstGeom prst="rect">
            <a:avLst/>
          </a:prstGeom>
        </p:spPr>
        <p:txBody>
          <a:bodyPr vert="horz" lIns="90620" tIns="45310" rIns="90620" bIns="4531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4"/>
          </a:xfrm>
          <a:prstGeom prst="rect">
            <a:avLst/>
          </a:prstGeom>
        </p:spPr>
        <p:txBody>
          <a:bodyPr vert="horz" lIns="90620" tIns="45310" rIns="90620" bIns="4531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7" y="6456612"/>
            <a:ext cx="4278842" cy="341064"/>
          </a:xfrm>
          <a:prstGeom prst="rect">
            <a:avLst/>
          </a:prstGeom>
        </p:spPr>
        <p:txBody>
          <a:bodyPr vert="horz" lIns="90620" tIns="45310" rIns="90620" bIns="45310" rtlCol="0" anchor="b"/>
          <a:lstStyle>
            <a:lvl1pPr algn="r">
              <a:defRPr sz="1100"/>
            </a:lvl1pPr>
          </a:lstStyle>
          <a:p>
            <a:fld id="{616B0102-43C5-42A1-BC9D-A7087B77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2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only the outcome, not the state that is visible to an external observer and therefore states are ``hidden'' to the outside; hence the name Hidden Markov Model is a perfect solution for addressing detection.</a:t>
            </a:r>
          </a:p>
          <a:p>
            <a:r>
              <a:rPr lang="en-US" dirty="0"/>
              <a:t>Hidden Markov model works on Markov chain property in which probability of each subsequent state depends on the previous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7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0102-43C5-42A1-BC9D-A7087B770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Thesis proposal seminar</a:t>
            </a:r>
            <a:br>
              <a:rPr lang="en-US" dirty="0"/>
            </a:br>
            <a:r>
              <a:rPr lang="en-US" dirty="0"/>
              <a:t>	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Araya </a:t>
            </a:r>
            <a:r>
              <a:rPr lang="en-US" dirty="0" err="1"/>
              <a:t>eamrurksiri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194" y="2074940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Apply machine learning to performance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6411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2180495"/>
            <a:ext cx="1102961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Ericsson</a:t>
            </a:r>
          </a:p>
          <a:p>
            <a:pPr lvl="1"/>
            <a:r>
              <a:rPr lang="en-US" sz="2000" dirty="0"/>
              <a:t>Executed many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test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runs</a:t>
            </a:r>
            <a:r>
              <a:rPr lang="en-US" sz="2000" dirty="0"/>
              <a:t> for evaluating the performance characteristics of the products</a:t>
            </a:r>
          </a:p>
          <a:p>
            <a:pPr lvl="1"/>
            <a:r>
              <a:rPr lang="en-US" sz="2000" dirty="0"/>
              <a:t>Performance metric: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CPU Utilization</a:t>
            </a:r>
            <a:r>
              <a:rPr lang="en-US" sz="2000" dirty="0"/>
              <a:t>, Memory usage, Latency</a:t>
            </a:r>
          </a:p>
          <a:p>
            <a:pPr lvl="1"/>
            <a:r>
              <a:rPr lang="en-US" sz="2000" dirty="0"/>
              <a:t>Manually do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visual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inspection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019647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2180495"/>
            <a:ext cx="11029615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Detect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degradation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improvement </a:t>
            </a:r>
            <a:r>
              <a:rPr lang="en-US" sz="2400" dirty="0"/>
              <a:t>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steady state </a:t>
            </a:r>
            <a:r>
              <a:rPr lang="en-US" sz="2400" dirty="0"/>
              <a:t>in CPU Utilization</a:t>
            </a:r>
          </a:p>
          <a:p>
            <a:r>
              <a:rPr lang="en-US" sz="2400" dirty="0"/>
              <a:t>Detect whether there is some changes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test environment</a:t>
            </a:r>
            <a:r>
              <a:rPr lang="en-US" sz="2400" dirty="0"/>
              <a:t> that impact on CPU Utilization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019647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114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There are 2 datasets: 1</a:t>
            </a:r>
            <a:r>
              <a:rPr lang="en-US" sz="2400" baseline="30000" dirty="0"/>
              <a:t>st</a:t>
            </a:r>
            <a:r>
              <a:rPr lang="en-US" sz="2400" dirty="0"/>
              <a:t> and 2</a:t>
            </a:r>
            <a:r>
              <a:rPr lang="en-US" sz="2400" baseline="30000" dirty="0"/>
              <a:t>nd</a:t>
            </a:r>
            <a:r>
              <a:rPr lang="en-US" sz="2400" dirty="0"/>
              <a:t> generation</a:t>
            </a:r>
          </a:p>
          <a:p>
            <a:r>
              <a:rPr lang="en-US" sz="2400" dirty="0"/>
              <a:t>The 2</a:t>
            </a:r>
            <a:r>
              <a:rPr lang="en-US" sz="2400" baseline="30000" dirty="0"/>
              <a:t>nd</a:t>
            </a:r>
            <a:r>
              <a:rPr lang="en-US" sz="2400" dirty="0"/>
              <a:t> generation data consists of 17 columns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DuProdName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Product name</a:t>
            </a:r>
          </a:p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Fdd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Tdd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Different type of Antenna</a:t>
            </a:r>
          </a:p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NumCells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Number</a:t>
            </a:r>
            <a:r>
              <a:rPr lang="sv-SE" sz="2000" dirty="0"/>
              <a:t> o</a:t>
            </a:r>
            <a:r>
              <a:rPr lang="en-US" sz="2000" dirty="0"/>
              <a:t>f cells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Release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sv-SE" sz="2000" dirty="0"/>
              <a:t>Software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Software</a:t>
            </a:r>
            <a:r>
              <a:rPr lang="sv-SE" sz="2000" dirty="0"/>
              <a:t> </a:t>
            </a:r>
            <a:r>
              <a:rPr lang="en-US" sz="2000" dirty="0"/>
              <a:t>package</a:t>
            </a:r>
          </a:p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TotCpu</a:t>
            </a:r>
            <a:r>
              <a:rPr lang="sv-SE" sz="2000" dirty="0">
                <a:solidFill>
                  <a:schemeClr val="accent2">
                    <a:lumMod val="75000"/>
                  </a:schemeClr>
                </a:solidFill>
              </a:rPr>
              <a:t>%: </a:t>
            </a:r>
            <a:r>
              <a:rPr lang="sv-SE" sz="2000" dirty="0"/>
              <a:t>CPU </a:t>
            </a:r>
            <a:r>
              <a:rPr lang="sv-SE" sz="2000" dirty="0" err="1"/>
              <a:t>Utilization</a:t>
            </a:r>
            <a:endParaRPr lang="sv-SE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734594" y="3349622"/>
            <a:ext cx="3297446" cy="992777"/>
            <a:chOff x="5068388" y="3291840"/>
            <a:chExt cx="3297446" cy="992777"/>
          </a:xfrm>
        </p:grpSpPr>
        <p:sp>
          <p:nvSpPr>
            <p:cNvPr id="4" name="TextBox 3"/>
            <p:cNvSpPr txBox="1"/>
            <p:nvPr/>
          </p:nvSpPr>
          <p:spPr>
            <a:xfrm>
              <a:off x="5712223" y="3603562"/>
              <a:ext cx="265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dirty="0">
                  <a:solidFill>
                    <a:schemeClr val="accent2">
                      <a:lumMod val="75000"/>
                    </a:schemeClr>
                  </a:solidFill>
                </a:rPr>
                <a:t>Test Environment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068388" y="3291840"/>
              <a:ext cx="474017" cy="992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2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5801"/>
          </a:xfrm>
        </p:spPr>
        <p:txBody>
          <a:bodyPr anchor="t">
            <a:normAutofit/>
          </a:bodyPr>
          <a:lstStyle/>
          <a:p>
            <a:r>
              <a:rPr lang="en-US" sz="2400" dirty="0"/>
              <a:t>Change point</a:t>
            </a:r>
            <a:r>
              <a:rPr lang="sv-SE" sz="2400" dirty="0"/>
              <a:t> </a:t>
            </a:r>
            <a:r>
              <a:rPr lang="en-US" sz="2400" dirty="0"/>
              <a:t>detection</a:t>
            </a:r>
          </a:p>
          <a:p>
            <a:pPr lvl="1"/>
            <a:r>
              <a:rPr lang="en-US" sz="2000" dirty="0"/>
              <a:t>Discovering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time point</a:t>
            </a:r>
            <a:r>
              <a:rPr lang="en-US" sz="2000" dirty="0"/>
              <a:t> where property of time series is changed. </a:t>
            </a:r>
          </a:p>
          <a:p>
            <a:pPr lvl="1"/>
            <a:r>
              <a:rPr lang="en-US" sz="2000" dirty="0"/>
              <a:t>It is a technique to detect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abrupt changes</a:t>
            </a:r>
            <a:r>
              <a:rPr lang="en-US" sz="2000" dirty="0"/>
              <a:t> in time series data when the time instant is unknown.</a:t>
            </a:r>
          </a:p>
          <a:p>
            <a:pPr lvl="1"/>
            <a:r>
              <a:rPr lang="en-US" sz="2000" dirty="0"/>
              <a:t>R package: </a:t>
            </a:r>
            <a:r>
              <a:rPr lang="en-US" sz="2000" dirty="0" err="1"/>
              <a:t>ecp</a:t>
            </a:r>
            <a:r>
              <a:rPr lang="en-US" sz="2000" dirty="0"/>
              <a:t> (James and Matteson, 2013) </a:t>
            </a:r>
          </a:p>
          <a:p>
            <a:pPr lvl="1"/>
            <a:r>
              <a:rPr lang="en-US" sz="2000" dirty="0"/>
              <a:t>Hidden Markov Model (Luong et al., 2012)</a:t>
            </a:r>
          </a:p>
        </p:txBody>
      </p:sp>
    </p:spTree>
    <p:extLst>
      <p:ext uri="{BB962C8B-B14F-4D97-AF65-F5344CB8AC3E}">
        <p14:creationId xmlns:p14="http://schemas.microsoft.com/office/powerpoint/2010/main" val="108457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5801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ecp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Nonparametric test </a:t>
            </a:r>
            <a:r>
              <a:rPr lang="en-US" sz="2000" dirty="0"/>
              <a:t>for multiple change point analysis</a:t>
            </a:r>
          </a:p>
          <a:p>
            <a:pPr lvl="2"/>
            <a:r>
              <a:rPr lang="en-US" sz="1800" dirty="0"/>
              <a:t>It is able to detect change point in an unknown underlying distribution</a:t>
            </a:r>
          </a:p>
          <a:p>
            <a:pPr lvl="1"/>
            <a:r>
              <a:rPr lang="en-US" sz="2000" dirty="0"/>
              <a:t>Applicable to both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univariate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  <a:r>
              <a:rPr lang="en-US" sz="2000" dirty="0"/>
              <a:t> observations</a:t>
            </a:r>
          </a:p>
          <a:p>
            <a:pPr lvl="1"/>
            <a:r>
              <a:rPr lang="en-US" sz="2000" dirty="0"/>
              <a:t>Hierarchical estimation</a:t>
            </a:r>
          </a:p>
          <a:p>
            <a:pPr lvl="2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Divisive:</a:t>
            </a:r>
            <a:r>
              <a:rPr lang="en-US" sz="1800" dirty="0"/>
              <a:t> recursively partition a time series and perform a permutation test to find the statistical significance of an estimated change point. </a:t>
            </a:r>
          </a:p>
          <a:p>
            <a:pPr lvl="2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Agglomerative: </a:t>
            </a:r>
            <a:r>
              <a:rPr lang="en-US" sz="1800" dirty="0"/>
              <a:t>maximize goodness-of-fit test after merging segments in the iteration. It required an initial segmentation for the time series.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47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581192" y="2180496"/>
                <a:ext cx="11029615" cy="4114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Hidden Markov model</a:t>
                </a:r>
              </a:p>
              <a:p>
                <a:pPr lvl="1"/>
                <a:r>
                  <a:rPr lang="en-US" sz="2000" dirty="0"/>
                  <a:t>State: Normal, Good, Bad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CPU Utilization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length of the observation sequence</a:t>
                </a: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80496"/>
                <a:ext cx="11029615" cy="4114800"/>
              </a:xfrm>
              <a:prstGeom prst="rect">
                <a:avLst/>
              </a:prstGeom>
              <a:blipFill>
                <a:blip r:embed="rId3"/>
                <a:stretch>
                  <a:fillRect l="-276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409059" y="4134394"/>
            <a:ext cx="7373880" cy="1894114"/>
            <a:chOff x="1737462" y="3810000"/>
            <a:chExt cx="7373880" cy="1894114"/>
          </a:xfrm>
        </p:grpSpPr>
        <p:grpSp>
          <p:nvGrpSpPr>
            <p:cNvPr id="30" name="Group 29"/>
            <p:cNvGrpSpPr/>
            <p:nvPr/>
          </p:nvGrpSpPr>
          <p:grpSpPr>
            <a:xfrm>
              <a:off x="3080656" y="3810000"/>
              <a:ext cx="6030686" cy="1894114"/>
              <a:chOff x="2547257" y="3814354"/>
              <a:chExt cx="6030686" cy="18941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2547257" y="381435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7257" y="3814354"/>
                    <a:ext cx="666206" cy="64008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3888377" y="381870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377" y="3818708"/>
                    <a:ext cx="666206" cy="64008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5229497" y="381435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497" y="3814354"/>
                    <a:ext cx="666206" cy="64008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7911737" y="381870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737" y="3818708"/>
                    <a:ext cx="666206" cy="64008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2547257" y="506403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7257" y="5064034"/>
                    <a:ext cx="666206" cy="64008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3888377" y="506838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377" y="5068388"/>
                    <a:ext cx="666206" cy="64008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5229497" y="5064034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497" y="5064034"/>
                    <a:ext cx="666206" cy="64008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7911737" y="5068388"/>
                    <a:ext cx="666206" cy="64008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737" y="5068388"/>
                    <a:ext cx="666206" cy="64008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4" idx="4"/>
                <a:endCxn id="8" idx="0"/>
              </p:cNvCxnSpPr>
              <p:nvPr/>
            </p:nvCxnSpPr>
            <p:spPr>
              <a:xfrm>
                <a:off x="2880360" y="4454434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5" idx="4"/>
                <a:endCxn id="9" idx="0"/>
              </p:cNvCxnSpPr>
              <p:nvPr/>
            </p:nvCxnSpPr>
            <p:spPr>
              <a:xfrm>
                <a:off x="4221480" y="4458788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4"/>
                <a:endCxn id="10" idx="0"/>
              </p:cNvCxnSpPr>
              <p:nvPr/>
            </p:nvCxnSpPr>
            <p:spPr>
              <a:xfrm>
                <a:off x="5562600" y="4454434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4"/>
                <a:endCxn id="11" idx="0"/>
              </p:cNvCxnSpPr>
              <p:nvPr/>
            </p:nvCxnSpPr>
            <p:spPr>
              <a:xfrm>
                <a:off x="8244840" y="4458788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4" idx="6"/>
                <a:endCxn id="5" idx="2"/>
              </p:cNvCxnSpPr>
              <p:nvPr/>
            </p:nvCxnSpPr>
            <p:spPr>
              <a:xfrm>
                <a:off x="3213463" y="4134394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5" idx="6"/>
                <a:endCxn id="6" idx="2"/>
              </p:cNvCxnSpPr>
              <p:nvPr/>
            </p:nvCxnSpPr>
            <p:spPr>
              <a:xfrm flipV="1">
                <a:off x="4554583" y="4134394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04411" y="4130040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228115" y="4138748"/>
                <a:ext cx="674914" cy="4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711692" y="3893121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. . .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870191" y="3941018"/>
              <a:ext cx="862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Hidden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7462" y="5195054"/>
              <a:ext cx="99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Observe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114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Find suitable method to detect the changes in CPU Utilization</a:t>
            </a:r>
          </a:p>
          <a:p>
            <a:r>
              <a:rPr lang="en-US" sz="2400" dirty="0"/>
              <a:t>Implement algorithm in R </a:t>
            </a:r>
          </a:p>
          <a:p>
            <a:r>
              <a:rPr lang="en-US" sz="2400" dirty="0"/>
              <a:t>Apply algorithm with the data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93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James, N. A., &amp; Matteson, D. S. (2013). </a:t>
            </a:r>
            <a:r>
              <a:rPr lang="en-US" sz="2000" dirty="0" err="1"/>
              <a:t>ecp</a:t>
            </a:r>
            <a:r>
              <a:rPr lang="en-US" sz="2000" dirty="0"/>
              <a:t>: An R package for nonparametric multiple change point analysis of multivariate data. </a:t>
            </a:r>
            <a:r>
              <a:rPr lang="en-US" sz="2000" i="1" dirty="0" err="1"/>
              <a:t>arXiv</a:t>
            </a:r>
            <a:r>
              <a:rPr lang="en-US" sz="2000" i="1" dirty="0"/>
              <a:t> preprint arXiv:1309.3295</a:t>
            </a:r>
            <a:r>
              <a:rPr lang="en-US" sz="2000" dirty="0"/>
              <a:t>.</a:t>
            </a:r>
          </a:p>
          <a:p>
            <a:r>
              <a:rPr lang="en-US" sz="2000" dirty="0"/>
              <a:t>Luong, T. M., </a:t>
            </a:r>
            <a:r>
              <a:rPr lang="en-US" sz="2000" dirty="0" err="1"/>
              <a:t>Perduca</a:t>
            </a:r>
            <a:r>
              <a:rPr lang="en-US" sz="2000" dirty="0"/>
              <a:t>, V., &amp; </a:t>
            </a:r>
            <a:r>
              <a:rPr lang="en-US" sz="2000" dirty="0" err="1"/>
              <a:t>Nuel</a:t>
            </a:r>
            <a:r>
              <a:rPr lang="en-US" sz="2000" dirty="0"/>
              <a:t>, G. (2012). Hidden Markov Model Applications in Change-Point Analysis. </a:t>
            </a:r>
            <a:r>
              <a:rPr lang="en-US" sz="2000" i="1" dirty="0" err="1"/>
              <a:t>arXiv</a:t>
            </a:r>
            <a:r>
              <a:rPr lang="en-US" sz="2000" i="1" dirty="0"/>
              <a:t> preprint arXiv:1212.1778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46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1521</TotalTime>
  <Words>388</Words>
  <Application>Microsoft Office PowerPoint</Application>
  <PresentationFormat>Widescreen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Gill Sans MT</vt:lpstr>
      <vt:lpstr>Wingdings 2</vt:lpstr>
      <vt:lpstr>Dividend</vt:lpstr>
      <vt:lpstr>Thesis proposal seminar     </vt:lpstr>
      <vt:lpstr>Problem</vt:lpstr>
      <vt:lpstr>Objective</vt:lpstr>
      <vt:lpstr>data</vt:lpstr>
      <vt:lpstr>Suggested methods</vt:lpstr>
      <vt:lpstr>Suggested methods</vt:lpstr>
      <vt:lpstr>Suggested methods</vt:lpstr>
      <vt:lpstr>Outline for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 seminar</dc:title>
  <dc:creator>Araya Eamrurksiri</dc:creator>
  <cp:lastModifiedBy>Araya Eamrurksiri</cp:lastModifiedBy>
  <cp:revision>75</cp:revision>
  <cp:lastPrinted>2017-02-10T10:14:51Z</cp:lastPrinted>
  <dcterms:created xsi:type="dcterms:W3CDTF">2017-01-31T20:13:04Z</dcterms:created>
  <dcterms:modified xsi:type="dcterms:W3CDTF">2017-02-10T12:14:26Z</dcterms:modified>
</cp:coreProperties>
</file>