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7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20F5-6373-457A-98A4-8DF40912A528}" type="datetimeFigureOut">
              <a:rPr lang="en-GB" smtClean="0"/>
              <a:pPr/>
              <a:t>24/10/2011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20F5-6373-457A-98A4-8DF40912A528}" type="datetimeFigureOut">
              <a:rPr lang="en-GB" smtClean="0"/>
              <a:pPr/>
              <a:t>24/10/2011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B72-7E1A-4C68-B6B8-AD642CBE1BC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20F5-6373-457A-98A4-8DF40912A528}" type="datetimeFigureOut">
              <a:rPr lang="en-GB" smtClean="0"/>
              <a:pPr/>
              <a:t>24/10/2011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B72-7E1A-4C68-B6B8-AD642CBE1BC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20F5-6373-457A-98A4-8DF40912A528}" type="datetimeFigureOut">
              <a:rPr lang="en-GB" smtClean="0"/>
              <a:pPr/>
              <a:t>24/10/2011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B72-7E1A-4C68-B6B8-AD642CBE1BC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20F5-6373-457A-98A4-8DF40912A528}" type="datetimeFigureOut">
              <a:rPr lang="en-GB" smtClean="0"/>
              <a:pPr/>
              <a:t>24/10/2011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B72-7E1A-4C68-B6B8-AD642CBE1BC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20F5-6373-457A-98A4-8DF40912A528}" type="datetimeFigureOut">
              <a:rPr lang="en-GB" smtClean="0"/>
              <a:pPr/>
              <a:t>24/10/2011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B72-7E1A-4C68-B6B8-AD642CBE1BC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20F5-6373-457A-98A4-8DF40912A528}" type="datetimeFigureOut">
              <a:rPr lang="en-GB" smtClean="0"/>
              <a:pPr/>
              <a:t>24/10/2011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B72-7E1A-4C68-B6B8-AD642CBE1BC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20F5-6373-457A-98A4-8DF40912A528}" type="datetimeFigureOut">
              <a:rPr lang="en-GB" smtClean="0"/>
              <a:pPr/>
              <a:t>24/10/2011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B72-7E1A-4C68-B6B8-AD642CBE1BC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20F5-6373-457A-98A4-8DF40912A528}" type="datetimeFigureOut">
              <a:rPr lang="en-GB" smtClean="0"/>
              <a:pPr/>
              <a:t>24/10/2011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B72-7E1A-4C68-B6B8-AD642CBE1BC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20F5-6373-457A-98A4-8DF40912A528}" type="datetimeFigureOut">
              <a:rPr lang="en-GB" smtClean="0"/>
              <a:pPr/>
              <a:t>24/10/2011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B72-7E1A-4C68-B6B8-AD642CBE1BC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20F5-6373-457A-98A4-8DF40912A528}" type="datetimeFigureOut">
              <a:rPr lang="en-GB" smtClean="0"/>
              <a:pPr/>
              <a:t>24/10/2011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B72-7E1A-4C68-B6B8-AD642CBE1BC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20F5-6373-457A-98A4-8DF40912A528}" type="datetimeFigureOut">
              <a:rPr lang="en-GB" smtClean="0"/>
              <a:pPr/>
              <a:t>24/10/2011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7B72-7E1A-4C68-B6B8-AD642CBE1B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ounded Rectangle 6"/>
          <p:cNvSpPr/>
          <p:nvPr userDrawn="1"/>
        </p:nvSpPr>
        <p:spPr>
          <a:xfrm>
            <a:off x="7565366" y="6256213"/>
            <a:ext cx="1450132" cy="51439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722608" y="6338610"/>
            <a:ext cx="1135648" cy="349604"/>
            <a:chOff x="7596336" y="6248402"/>
            <a:chExt cx="1440160" cy="443347"/>
          </a:xfrm>
          <a:solidFill>
            <a:srgbClr val="0070C0"/>
          </a:solidFill>
        </p:grpSpPr>
        <p:sp>
          <p:nvSpPr>
            <p:cNvPr id="9" name="Right Arrow 8">
              <a:hlinkClick r:id="" action="ppaction://hlinkshowjump?jump=previousslide"/>
            </p:cNvPr>
            <p:cNvSpPr/>
            <p:nvPr/>
          </p:nvSpPr>
          <p:spPr>
            <a:xfrm rot="10800000">
              <a:off x="7596336" y="6248403"/>
              <a:ext cx="576064" cy="44334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ight Arrow 9">
              <a:hlinkClick r:id="" action="ppaction://hlinkshowjump?jump=nextslide"/>
            </p:cNvPr>
            <p:cNvSpPr/>
            <p:nvPr/>
          </p:nvSpPr>
          <p:spPr>
            <a:xfrm>
              <a:off x="8460432" y="6248402"/>
              <a:ext cx="576064" cy="44334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429490" y="166255"/>
            <a:ext cx="4891810" cy="471054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 smtClean="0">
                <a:solidFill>
                  <a:schemeClr val="tx1"/>
                </a:solidFill>
              </a:rPr>
              <a:t>Reflection in a diagonal line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 rot="16200000">
            <a:off x="5004048" y="1172155"/>
            <a:ext cx="2880320" cy="2880320"/>
            <a:chOff x="2627784" y="1772816"/>
            <a:chExt cx="2880320" cy="2880320"/>
          </a:xfrm>
        </p:grpSpPr>
        <p:grpSp>
          <p:nvGrpSpPr>
            <p:cNvPr id="118" name="Group 117"/>
            <p:cNvGrpSpPr/>
            <p:nvPr/>
          </p:nvGrpSpPr>
          <p:grpSpPr>
            <a:xfrm>
              <a:off x="2627784" y="1772816"/>
              <a:ext cx="2880320" cy="2880320"/>
              <a:chOff x="2627784" y="1772816"/>
              <a:chExt cx="2880320" cy="288032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 flipV="1">
              <a:off x="2627784" y="1772816"/>
              <a:ext cx="2880320" cy="288032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1259632" y="1172155"/>
            <a:ext cx="2880320" cy="2880320"/>
            <a:chOff x="2627784" y="1772816"/>
            <a:chExt cx="2880320" cy="2880320"/>
          </a:xfrm>
        </p:grpSpPr>
        <p:grpSp>
          <p:nvGrpSpPr>
            <p:cNvPr id="123" name="Group 117"/>
            <p:cNvGrpSpPr/>
            <p:nvPr/>
          </p:nvGrpSpPr>
          <p:grpSpPr>
            <a:xfrm>
              <a:off x="2627784" y="1772816"/>
              <a:ext cx="2880320" cy="2880320"/>
              <a:chOff x="2627784" y="1772816"/>
              <a:chExt cx="2880320" cy="288032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4" name="Straight Connector 123"/>
            <p:cNvCxnSpPr/>
            <p:nvPr/>
          </p:nvCxnSpPr>
          <p:spPr>
            <a:xfrm flipV="1">
              <a:off x="2627784" y="1772816"/>
              <a:ext cx="2880320" cy="288032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Isosceles Triangle 225"/>
          <p:cNvSpPr/>
          <p:nvPr/>
        </p:nvSpPr>
        <p:spPr>
          <a:xfrm rot="5400000">
            <a:off x="2843808" y="2756331"/>
            <a:ext cx="864096" cy="1152128"/>
          </a:xfrm>
          <a:prstGeom prst="triangl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Isosceles Triangle 226"/>
          <p:cNvSpPr/>
          <p:nvPr/>
        </p:nvSpPr>
        <p:spPr>
          <a:xfrm>
            <a:off x="1547664" y="1460187"/>
            <a:ext cx="864096" cy="1152128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L-Shape 227"/>
          <p:cNvSpPr/>
          <p:nvPr/>
        </p:nvSpPr>
        <p:spPr>
          <a:xfrm>
            <a:off x="5580112" y="2612315"/>
            <a:ext cx="576064" cy="864096"/>
          </a:xfrm>
          <a:prstGeom prst="corner">
            <a:avLst>
              <a:gd name="adj1" fmla="val 50000"/>
              <a:gd name="adj2" fmla="val 5059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L-Shape 228"/>
          <p:cNvSpPr/>
          <p:nvPr/>
        </p:nvSpPr>
        <p:spPr>
          <a:xfrm rot="16200000" flipH="1">
            <a:off x="6588224" y="1604203"/>
            <a:ext cx="576064" cy="864096"/>
          </a:xfrm>
          <a:prstGeom prst="corner">
            <a:avLst>
              <a:gd name="adj1" fmla="val 50000"/>
              <a:gd name="adj2" fmla="val 5059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TextBox 230"/>
          <p:cNvSpPr txBox="1"/>
          <p:nvPr/>
        </p:nvSpPr>
        <p:spPr>
          <a:xfrm>
            <a:off x="5004048" y="4052475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Draw and reflect a shape with five right angles</a:t>
            </a:r>
            <a:endParaRPr lang="en-GB" sz="2000" dirty="0"/>
          </a:p>
        </p:txBody>
      </p:sp>
      <p:sp>
        <p:nvSpPr>
          <p:cNvPr id="232" name="TextBox 231"/>
          <p:cNvSpPr txBox="1"/>
          <p:nvPr/>
        </p:nvSpPr>
        <p:spPr>
          <a:xfrm>
            <a:off x="1259632" y="4052475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Draw and reflect an isosceles triangle</a:t>
            </a:r>
            <a:endParaRPr lang="en-GB" sz="2000" dirty="0"/>
          </a:p>
        </p:txBody>
      </p:sp>
      <p:sp>
        <p:nvSpPr>
          <p:cNvPr id="239" name="Rounded Rectangle 238"/>
          <p:cNvSpPr/>
          <p:nvPr/>
        </p:nvSpPr>
        <p:spPr>
          <a:xfrm>
            <a:off x="7020271" y="166255"/>
            <a:ext cx="1749655" cy="471054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Example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7"/>
                  </p:tgtEl>
                </p:cond>
              </p:nextCondLst>
            </p:seq>
          </p:childTnLst>
        </p:cTn>
      </p:par>
    </p:tnLst>
    <p:bldLst>
      <p:bldP spid="226" grpId="0" animBg="1"/>
      <p:bldP spid="2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4"/>
          <p:cNvGrpSpPr/>
          <p:nvPr/>
        </p:nvGrpSpPr>
        <p:grpSpPr>
          <a:xfrm>
            <a:off x="926203" y="1007339"/>
            <a:ext cx="7291594" cy="4843322"/>
            <a:chOff x="1259632" y="548679"/>
            <a:chExt cx="7291594" cy="4843322"/>
          </a:xfrm>
        </p:grpSpPr>
        <p:grpSp>
          <p:nvGrpSpPr>
            <p:cNvPr id="3" name="Group 117"/>
            <p:cNvGrpSpPr/>
            <p:nvPr/>
          </p:nvGrpSpPr>
          <p:grpSpPr>
            <a:xfrm rot="16200000">
              <a:off x="3887924" y="548680"/>
              <a:ext cx="2035009" cy="2035009"/>
              <a:chOff x="2627784" y="1772816"/>
              <a:chExt cx="2880320" cy="288032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rot="16200000" flipV="1">
              <a:off x="3887924" y="548680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07"/>
            <p:cNvGrpSpPr/>
            <p:nvPr/>
          </p:nvGrpSpPr>
          <p:grpSpPr>
            <a:xfrm>
              <a:off x="1259632" y="548679"/>
              <a:ext cx="2035009" cy="2035009"/>
              <a:chOff x="2627784" y="1772816"/>
              <a:chExt cx="2880320" cy="288032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9" name="Straight Connector 108"/>
            <p:cNvCxnSpPr/>
            <p:nvPr/>
          </p:nvCxnSpPr>
          <p:spPr>
            <a:xfrm flipV="1">
              <a:off x="1259632" y="548679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17"/>
            <p:cNvGrpSpPr/>
            <p:nvPr/>
          </p:nvGrpSpPr>
          <p:grpSpPr>
            <a:xfrm rot="16200000">
              <a:off x="3887924" y="3356992"/>
              <a:ext cx="2035009" cy="2035009"/>
              <a:chOff x="2627784" y="1772816"/>
              <a:chExt cx="2880320" cy="2880320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7" name="Straight Connector 316"/>
            <p:cNvCxnSpPr/>
            <p:nvPr/>
          </p:nvCxnSpPr>
          <p:spPr>
            <a:xfrm rot="16200000" flipV="1">
              <a:off x="3887924" y="3356992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7"/>
            <p:cNvGrpSpPr/>
            <p:nvPr/>
          </p:nvGrpSpPr>
          <p:grpSpPr>
            <a:xfrm>
              <a:off x="1259632" y="3356992"/>
              <a:ext cx="2035009" cy="2035009"/>
              <a:chOff x="2627784" y="1772816"/>
              <a:chExt cx="2880320" cy="288032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5" name="Straight Connector 214"/>
            <p:cNvCxnSpPr/>
            <p:nvPr/>
          </p:nvCxnSpPr>
          <p:spPr>
            <a:xfrm flipV="1">
              <a:off x="1259632" y="3356992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17"/>
            <p:cNvGrpSpPr/>
            <p:nvPr/>
          </p:nvGrpSpPr>
          <p:grpSpPr>
            <a:xfrm>
              <a:off x="6516217" y="3356992"/>
              <a:ext cx="2035009" cy="2035009"/>
              <a:chOff x="2627784" y="1772816"/>
              <a:chExt cx="2880320" cy="2880320"/>
            </a:xfrm>
          </p:grpSpPr>
          <p:sp>
            <p:nvSpPr>
              <p:cNvPr id="525" name="Rectangle 524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24" name="Straight Connector 523"/>
            <p:cNvCxnSpPr/>
            <p:nvPr/>
          </p:nvCxnSpPr>
          <p:spPr>
            <a:xfrm flipV="1">
              <a:off x="6516217" y="3356992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107"/>
            <p:cNvGrpSpPr/>
            <p:nvPr/>
          </p:nvGrpSpPr>
          <p:grpSpPr>
            <a:xfrm rot="5400000">
              <a:off x="6516217" y="548679"/>
              <a:ext cx="2035009" cy="2035009"/>
              <a:chOff x="2627784" y="1772816"/>
              <a:chExt cx="2880320" cy="2880320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22" name="Straight Connector 421"/>
            <p:cNvCxnSpPr/>
            <p:nvPr/>
          </p:nvCxnSpPr>
          <p:spPr>
            <a:xfrm rot="5400000" flipV="1">
              <a:off x="6516217" y="548679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640"/>
          <p:cNvGrpSpPr/>
          <p:nvPr/>
        </p:nvGrpSpPr>
        <p:grpSpPr>
          <a:xfrm>
            <a:off x="1129704" y="1210840"/>
            <a:ext cx="7088092" cy="4436319"/>
            <a:chOff x="1129704" y="1210840"/>
            <a:chExt cx="7088092" cy="4436319"/>
          </a:xfrm>
        </p:grpSpPr>
        <p:sp>
          <p:nvSpPr>
            <p:cNvPr id="626" name="Isosceles Triangle 625"/>
            <p:cNvSpPr/>
            <p:nvPr/>
          </p:nvSpPr>
          <p:spPr>
            <a:xfrm>
              <a:off x="1129704" y="1210840"/>
              <a:ext cx="814004" cy="610502"/>
            </a:xfrm>
            <a:prstGeom prst="triangle">
              <a:avLst>
                <a:gd name="adj" fmla="val 0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7" name="Isosceles Triangle 626"/>
            <p:cNvSpPr/>
            <p:nvPr/>
          </p:nvSpPr>
          <p:spPr>
            <a:xfrm>
              <a:off x="3961497" y="2024845"/>
              <a:ext cx="407002" cy="814004"/>
            </a:xfrm>
            <a:prstGeom prst="triangl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9" name="Trapezoid 628"/>
            <p:cNvSpPr/>
            <p:nvPr/>
          </p:nvSpPr>
          <p:spPr>
            <a:xfrm>
              <a:off x="1129704" y="4019153"/>
              <a:ext cx="814004" cy="407002"/>
            </a:xfrm>
            <a:prstGeom prst="trapezoid">
              <a:avLst>
                <a:gd name="adj" fmla="val 4851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0" name="Isosceles Triangle 629"/>
            <p:cNvSpPr/>
            <p:nvPr/>
          </p:nvSpPr>
          <p:spPr>
            <a:xfrm>
              <a:off x="3757996" y="4833158"/>
              <a:ext cx="814003" cy="814001"/>
            </a:xfrm>
            <a:prstGeom prst="triangle">
              <a:avLst>
                <a:gd name="adj" fmla="val 27795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1" name="L-Shape 630"/>
            <p:cNvSpPr/>
            <p:nvPr/>
          </p:nvSpPr>
          <p:spPr>
            <a:xfrm>
              <a:off x="6589790" y="4019153"/>
              <a:ext cx="407002" cy="814002"/>
            </a:xfrm>
            <a:prstGeom prst="corne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5" name="Pentagon 634"/>
            <p:cNvSpPr/>
            <p:nvPr/>
          </p:nvSpPr>
          <p:spPr>
            <a:xfrm>
              <a:off x="7403793" y="1210841"/>
              <a:ext cx="814003" cy="407003"/>
            </a:xfrm>
            <a:prstGeom prst="homePlat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40" name="Rounded Rectangle 639"/>
          <p:cNvSpPr/>
          <p:nvPr/>
        </p:nvSpPr>
        <p:spPr>
          <a:xfrm>
            <a:off x="6589791" y="166255"/>
            <a:ext cx="2180136" cy="471054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Worksheet A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roup 624"/>
          <p:cNvGrpSpPr/>
          <p:nvPr/>
        </p:nvGrpSpPr>
        <p:grpSpPr>
          <a:xfrm>
            <a:off x="926203" y="1007339"/>
            <a:ext cx="7291594" cy="4843322"/>
            <a:chOff x="1259632" y="548679"/>
            <a:chExt cx="7291594" cy="4843322"/>
          </a:xfrm>
        </p:grpSpPr>
        <p:grpSp>
          <p:nvGrpSpPr>
            <p:cNvPr id="5" name="Group 117"/>
            <p:cNvGrpSpPr/>
            <p:nvPr/>
          </p:nvGrpSpPr>
          <p:grpSpPr>
            <a:xfrm rot="16200000">
              <a:off x="3887924" y="548680"/>
              <a:ext cx="2035009" cy="2035009"/>
              <a:chOff x="2627784" y="1772816"/>
              <a:chExt cx="2880320" cy="288032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rot="16200000" flipV="1">
              <a:off x="3887924" y="548680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1259632" y="548679"/>
              <a:ext cx="2035009" cy="2035009"/>
              <a:chOff x="2627784" y="1772816"/>
              <a:chExt cx="2880320" cy="288032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9" name="Straight Connector 108"/>
            <p:cNvCxnSpPr/>
            <p:nvPr/>
          </p:nvCxnSpPr>
          <p:spPr>
            <a:xfrm flipV="1">
              <a:off x="1259632" y="548679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6" name="Group 117"/>
            <p:cNvGrpSpPr/>
            <p:nvPr/>
          </p:nvGrpSpPr>
          <p:grpSpPr>
            <a:xfrm rot="16200000">
              <a:off x="3887924" y="3356992"/>
              <a:ext cx="2035009" cy="2035009"/>
              <a:chOff x="2627784" y="1772816"/>
              <a:chExt cx="2880320" cy="2880320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7" name="Straight Connector 316"/>
            <p:cNvCxnSpPr/>
            <p:nvPr/>
          </p:nvCxnSpPr>
          <p:spPr>
            <a:xfrm rot="16200000" flipV="1">
              <a:off x="3887924" y="3356992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 107"/>
            <p:cNvGrpSpPr/>
            <p:nvPr/>
          </p:nvGrpSpPr>
          <p:grpSpPr>
            <a:xfrm>
              <a:off x="1259632" y="3356992"/>
              <a:ext cx="2035009" cy="2035009"/>
              <a:chOff x="2627784" y="1772816"/>
              <a:chExt cx="2880320" cy="288032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5" name="Straight Connector 214"/>
            <p:cNvCxnSpPr/>
            <p:nvPr/>
          </p:nvCxnSpPr>
          <p:spPr>
            <a:xfrm flipV="1">
              <a:off x="1259632" y="3356992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3" name="Group 117"/>
            <p:cNvGrpSpPr/>
            <p:nvPr/>
          </p:nvGrpSpPr>
          <p:grpSpPr>
            <a:xfrm>
              <a:off x="6516217" y="3356992"/>
              <a:ext cx="2035009" cy="2035009"/>
              <a:chOff x="2627784" y="1772816"/>
              <a:chExt cx="2880320" cy="2880320"/>
            </a:xfrm>
          </p:grpSpPr>
          <p:sp>
            <p:nvSpPr>
              <p:cNvPr id="525" name="Rectangle 524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24" name="Straight Connector 523"/>
            <p:cNvCxnSpPr/>
            <p:nvPr/>
          </p:nvCxnSpPr>
          <p:spPr>
            <a:xfrm flipV="1">
              <a:off x="6516217" y="3356992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1" name="Group 107"/>
            <p:cNvGrpSpPr/>
            <p:nvPr/>
          </p:nvGrpSpPr>
          <p:grpSpPr>
            <a:xfrm rot="5400000">
              <a:off x="6516217" y="548679"/>
              <a:ext cx="2035009" cy="2035009"/>
              <a:chOff x="2627784" y="1772816"/>
              <a:chExt cx="2880320" cy="2880320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22" name="Straight Connector 421"/>
            <p:cNvCxnSpPr/>
            <p:nvPr/>
          </p:nvCxnSpPr>
          <p:spPr>
            <a:xfrm rot="5400000" flipV="1">
              <a:off x="6516217" y="548679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0" name="Group 639"/>
          <p:cNvGrpSpPr/>
          <p:nvPr/>
        </p:nvGrpSpPr>
        <p:grpSpPr>
          <a:xfrm>
            <a:off x="923074" y="3048750"/>
            <a:ext cx="7294723" cy="3263576"/>
            <a:chOff x="923074" y="3048750"/>
            <a:chExt cx="7294723" cy="3263576"/>
          </a:xfrm>
        </p:grpSpPr>
        <p:sp>
          <p:nvSpPr>
            <p:cNvPr id="632" name="TextBox 631"/>
            <p:cNvSpPr txBox="1"/>
            <p:nvPr/>
          </p:nvSpPr>
          <p:spPr>
            <a:xfrm>
              <a:off x="6179660" y="3048750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Draw and reflect a shape with three right angles</a:t>
              </a:r>
              <a:endParaRPr lang="en-GB" sz="1200" dirty="0"/>
            </a:p>
          </p:txBody>
        </p:sp>
        <p:sp>
          <p:nvSpPr>
            <p:cNvPr id="633" name="TextBox 632"/>
            <p:cNvSpPr txBox="1"/>
            <p:nvPr/>
          </p:nvSpPr>
          <p:spPr>
            <a:xfrm>
              <a:off x="923075" y="3048750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Draw and reflect a shape with one right angle. </a:t>
              </a:r>
            </a:p>
          </p:txBody>
        </p:sp>
        <p:sp>
          <p:nvSpPr>
            <p:cNvPr id="636" name="TextBox 635"/>
            <p:cNvSpPr txBox="1"/>
            <p:nvPr/>
          </p:nvSpPr>
          <p:spPr>
            <a:xfrm>
              <a:off x="3554495" y="3048750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Draw and reflect </a:t>
              </a:r>
              <a:r>
                <a:rPr lang="en-GB" sz="1200" dirty="0" smtClean="0"/>
                <a:t>an isosceles triangle</a:t>
              </a:r>
              <a:endParaRPr lang="en-GB" sz="1200" dirty="0"/>
            </a:p>
          </p:txBody>
        </p:sp>
        <p:sp>
          <p:nvSpPr>
            <p:cNvPr id="637" name="TextBox 636"/>
            <p:cNvSpPr txBox="1"/>
            <p:nvPr/>
          </p:nvSpPr>
          <p:spPr>
            <a:xfrm>
              <a:off x="6179659" y="5850661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Draw and reflect a shape with six sides</a:t>
              </a:r>
              <a:endParaRPr lang="en-GB" sz="1200" dirty="0"/>
            </a:p>
          </p:txBody>
        </p:sp>
        <p:sp>
          <p:nvSpPr>
            <p:cNvPr id="638" name="TextBox 637"/>
            <p:cNvSpPr txBox="1"/>
            <p:nvPr/>
          </p:nvSpPr>
          <p:spPr>
            <a:xfrm>
              <a:off x="923074" y="5850661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Draw and reflect a shape with </a:t>
              </a:r>
              <a:r>
                <a:rPr lang="en-GB" sz="1200" dirty="0" smtClean="0"/>
                <a:t>one set of parallel lines</a:t>
              </a:r>
              <a:endParaRPr lang="en-GB" sz="1200" dirty="0"/>
            </a:p>
          </p:txBody>
        </p:sp>
        <p:sp>
          <p:nvSpPr>
            <p:cNvPr id="639" name="TextBox 638"/>
            <p:cNvSpPr txBox="1"/>
            <p:nvPr/>
          </p:nvSpPr>
          <p:spPr>
            <a:xfrm>
              <a:off x="3554494" y="5850661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Draw and reflect </a:t>
              </a:r>
              <a:r>
                <a:rPr lang="en-GB" sz="1200" dirty="0" smtClean="0"/>
                <a:t>a scalene triangle</a:t>
              </a:r>
              <a:endParaRPr lang="en-GB" sz="1200" dirty="0"/>
            </a:p>
          </p:txBody>
        </p:sp>
      </p:grpSp>
      <p:sp>
        <p:nvSpPr>
          <p:cNvPr id="645" name="Rounded Rectangle 644"/>
          <p:cNvSpPr/>
          <p:nvPr/>
        </p:nvSpPr>
        <p:spPr>
          <a:xfrm>
            <a:off x="6589791" y="166255"/>
            <a:ext cx="2180136" cy="471054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Worksheet B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4"/>
          <p:cNvGrpSpPr/>
          <p:nvPr/>
        </p:nvGrpSpPr>
        <p:grpSpPr>
          <a:xfrm>
            <a:off x="926203" y="1007339"/>
            <a:ext cx="7291594" cy="4843322"/>
            <a:chOff x="1259632" y="548679"/>
            <a:chExt cx="7291594" cy="4843322"/>
          </a:xfrm>
        </p:grpSpPr>
        <p:grpSp>
          <p:nvGrpSpPr>
            <p:cNvPr id="3" name="Group 117"/>
            <p:cNvGrpSpPr/>
            <p:nvPr/>
          </p:nvGrpSpPr>
          <p:grpSpPr>
            <a:xfrm rot="16200000">
              <a:off x="3887924" y="548680"/>
              <a:ext cx="2035009" cy="2035009"/>
              <a:chOff x="2627784" y="1772816"/>
              <a:chExt cx="2880320" cy="288032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rot="16200000" flipV="1">
              <a:off x="3887924" y="548680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07"/>
            <p:cNvGrpSpPr/>
            <p:nvPr/>
          </p:nvGrpSpPr>
          <p:grpSpPr>
            <a:xfrm>
              <a:off x="1259632" y="548679"/>
              <a:ext cx="2035009" cy="2035009"/>
              <a:chOff x="2627784" y="1772816"/>
              <a:chExt cx="2880320" cy="288032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9" name="Straight Connector 108"/>
            <p:cNvCxnSpPr/>
            <p:nvPr/>
          </p:nvCxnSpPr>
          <p:spPr>
            <a:xfrm flipV="1">
              <a:off x="1259632" y="548679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17"/>
            <p:cNvGrpSpPr/>
            <p:nvPr/>
          </p:nvGrpSpPr>
          <p:grpSpPr>
            <a:xfrm rot="16200000">
              <a:off x="3887924" y="3356992"/>
              <a:ext cx="2035009" cy="2035009"/>
              <a:chOff x="2627784" y="1772816"/>
              <a:chExt cx="2880320" cy="2880320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7" name="Straight Connector 316"/>
            <p:cNvCxnSpPr/>
            <p:nvPr/>
          </p:nvCxnSpPr>
          <p:spPr>
            <a:xfrm rot="16200000" flipV="1">
              <a:off x="3887924" y="3356992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7"/>
            <p:cNvGrpSpPr/>
            <p:nvPr/>
          </p:nvGrpSpPr>
          <p:grpSpPr>
            <a:xfrm>
              <a:off x="1259632" y="3356992"/>
              <a:ext cx="2035009" cy="2035009"/>
              <a:chOff x="2627784" y="1772816"/>
              <a:chExt cx="2880320" cy="288032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5" name="Straight Connector 214"/>
            <p:cNvCxnSpPr/>
            <p:nvPr/>
          </p:nvCxnSpPr>
          <p:spPr>
            <a:xfrm flipV="1">
              <a:off x="1259632" y="3356992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17"/>
            <p:cNvGrpSpPr/>
            <p:nvPr/>
          </p:nvGrpSpPr>
          <p:grpSpPr>
            <a:xfrm>
              <a:off x="6516217" y="3356992"/>
              <a:ext cx="2035009" cy="2035009"/>
              <a:chOff x="2627784" y="1772816"/>
              <a:chExt cx="2880320" cy="2880320"/>
            </a:xfrm>
          </p:grpSpPr>
          <p:sp>
            <p:nvSpPr>
              <p:cNvPr id="525" name="Rectangle 524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24" name="Straight Connector 523"/>
            <p:cNvCxnSpPr/>
            <p:nvPr/>
          </p:nvCxnSpPr>
          <p:spPr>
            <a:xfrm flipV="1">
              <a:off x="6516217" y="3356992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107"/>
            <p:cNvGrpSpPr/>
            <p:nvPr/>
          </p:nvGrpSpPr>
          <p:grpSpPr>
            <a:xfrm rot="5400000">
              <a:off x="6516217" y="548679"/>
              <a:ext cx="2035009" cy="2035009"/>
              <a:chOff x="2627784" y="1772816"/>
              <a:chExt cx="2880320" cy="2880320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22" name="Straight Connector 421"/>
            <p:cNvCxnSpPr/>
            <p:nvPr/>
          </p:nvCxnSpPr>
          <p:spPr>
            <a:xfrm rot="5400000" flipV="1">
              <a:off x="6516217" y="548679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6" name="Isosceles Triangle 625"/>
          <p:cNvSpPr/>
          <p:nvPr/>
        </p:nvSpPr>
        <p:spPr>
          <a:xfrm>
            <a:off x="1129704" y="1210840"/>
            <a:ext cx="814004" cy="610502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7" name="Isosceles Triangle 626"/>
          <p:cNvSpPr/>
          <p:nvPr/>
        </p:nvSpPr>
        <p:spPr>
          <a:xfrm>
            <a:off x="3961497" y="2024845"/>
            <a:ext cx="407002" cy="814004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9" name="Trapezoid 628"/>
          <p:cNvSpPr/>
          <p:nvPr/>
        </p:nvSpPr>
        <p:spPr>
          <a:xfrm>
            <a:off x="1129704" y="4019153"/>
            <a:ext cx="814004" cy="407002"/>
          </a:xfrm>
          <a:prstGeom prst="trapezoid">
            <a:avLst>
              <a:gd name="adj" fmla="val 4851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0" name="Isosceles Triangle 629"/>
          <p:cNvSpPr/>
          <p:nvPr/>
        </p:nvSpPr>
        <p:spPr>
          <a:xfrm>
            <a:off x="3757996" y="4833158"/>
            <a:ext cx="814003" cy="814001"/>
          </a:xfrm>
          <a:prstGeom prst="triangle">
            <a:avLst>
              <a:gd name="adj" fmla="val 2779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1" name="L-Shape 630"/>
          <p:cNvSpPr/>
          <p:nvPr/>
        </p:nvSpPr>
        <p:spPr>
          <a:xfrm>
            <a:off x="6589790" y="4019153"/>
            <a:ext cx="407002" cy="814002"/>
          </a:xfrm>
          <a:prstGeom prst="corne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5" name="Pentagon 634"/>
          <p:cNvSpPr/>
          <p:nvPr/>
        </p:nvSpPr>
        <p:spPr>
          <a:xfrm>
            <a:off x="7403793" y="1210841"/>
            <a:ext cx="814003" cy="407003"/>
          </a:xfrm>
          <a:prstGeom prst="homePlat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8" name="Isosceles Triangle 627"/>
          <p:cNvSpPr/>
          <p:nvPr/>
        </p:nvSpPr>
        <p:spPr>
          <a:xfrm rot="5400000" flipH="1">
            <a:off x="2045457" y="2126594"/>
            <a:ext cx="814004" cy="610502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2" name="Isosceles Triangle 631"/>
          <p:cNvSpPr/>
          <p:nvPr/>
        </p:nvSpPr>
        <p:spPr>
          <a:xfrm rot="16200000">
            <a:off x="4775500" y="1210839"/>
            <a:ext cx="407002" cy="814004"/>
          </a:xfrm>
          <a:prstGeom prst="triangl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3" name="Trapezoid 632"/>
          <p:cNvSpPr/>
          <p:nvPr/>
        </p:nvSpPr>
        <p:spPr>
          <a:xfrm rot="5400000">
            <a:off x="2147208" y="5036656"/>
            <a:ext cx="814004" cy="407002"/>
          </a:xfrm>
          <a:prstGeom prst="trapezoid">
            <a:avLst>
              <a:gd name="adj" fmla="val 4851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4" name="Isosceles Triangle 633"/>
          <p:cNvSpPr/>
          <p:nvPr/>
        </p:nvSpPr>
        <p:spPr>
          <a:xfrm rot="5400000" flipV="1">
            <a:off x="4571998" y="4019153"/>
            <a:ext cx="814003" cy="814001"/>
          </a:xfrm>
          <a:prstGeom prst="triangle">
            <a:avLst>
              <a:gd name="adj" fmla="val 27795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6" name="L-Shape 635"/>
          <p:cNvSpPr/>
          <p:nvPr/>
        </p:nvSpPr>
        <p:spPr>
          <a:xfrm rot="16200000" flipV="1">
            <a:off x="7403793" y="4833154"/>
            <a:ext cx="407002" cy="814002"/>
          </a:xfrm>
          <a:prstGeom prst="corner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7" name="Pentagon 636"/>
          <p:cNvSpPr/>
          <p:nvPr/>
        </p:nvSpPr>
        <p:spPr>
          <a:xfrm rot="5400000">
            <a:off x="6182789" y="2431844"/>
            <a:ext cx="814003" cy="407003"/>
          </a:xfrm>
          <a:prstGeom prst="homePlat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8" name="Group 637"/>
          <p:cNvGrpSpPr/>
          <p:nvPr/>
        </p:nvGrpSpPr>
        <p:grpSpPr>
          <a:xfrm>
            <a:off x="923074" y="3048750"/>
            <a:ext cx="7294723" cy="3263576"/>
            <a:chOff x="923074" y="3048750"/>
            <a:chExt cx="7294723" cy="3263576"/>
          </a:xfrm>
        </p:grpSpPr>
        <p:sp>
          <p:nvSpPr>
            <p:cNvPr id="639" name="TextBox 638"/>
            <p:cNvSpPr txBox="1"/>
            <p:nvPr/>
          </p:nvSpPr>
          <p:spPr>
            <a:xfrm>
              <a:off x="6179660" y="3048750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Draw and reflect a shape with three right angles</a:t>
              </a:r>
              <a:endParaRPr lang="en-GB" sz="1200" dirty="0"/>
            </a:p>
          </p:txBody>
        </p:sp>
        <p:sp>
          <p:nvSpPr>
            <p:cNvPr id="640" name="TextBox 639"/>
            <p:cNvSpPr txBox="1"/>
            <p:nvPr/>
          </p:nvSpPr>
          <p:spPr>
            <a:xfrm>
              <a:off x="923075" y="3048750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Draw and reflect a shape with one right angle. </a:t>
              </a:r>
            </a:p>
          </p:txBody>
        </p:sp>
        <p:sp>
          <p:nvSpPr>
            <p:cNvPr id="641" name="TextBox 640"/>
            <p:cNvSpPr txBox="1"/>
            <p:nvPr/>
          </p:nvSpPr>
          <p:spPr>
            <a:xfrm>
              <a:off x="3554495" y="3048750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Draw and reflect </a:t>
              </a:r>
              <a:r>
                <a:rPr lang="en-GB" sz="1200" dirty="0" smtClean="0"/>
                <a:t>an isosceles triangle</a:t>
              </a:r>
              <a:endParaRPr lang="en-GB" sz="1200" dirty="0"/>
            </a:p>
          </p:txBody>
        </p:sp>
        <p:sp>
          <p:nvSpPr>
            <p:cNvPr id="642" name="TextBox 641"/>
            <p:cNvSpPr txBox="1"/>
            <p:nvPr/>
          </p:nvSpPr>
          <p:spPr>
            <a:xfrm>
              <a:off x="6179659" y="5850661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Draw and reflect a shape with six sides</a:t>
              </a:r>
              <a:endParaRPr lang="en-GB" sz="1200" dirty="0"/>
            </a:p>
          </p:txBody>
        </p:sp>
        <p:sp>
          <p:nvSpPr>
            <p:cNvPr id="643" name="TextBox 642"/>
            <p:cNvSpPr txBox="1"/>
            <p:nvPr/>
          </p:nvSpPr>
          <p:spPr>
            <a:xfrm>
              <a:off x="923074" y="5850661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Draw and reflect a shape with </a:t>
              </a:r>
              <a:r>
                <a:rPr lang="en-GB" sz="1200" dirty="0" smtClean="0"/>
                <a:t>one set of parallel lines</a:t>
              </a:r>
              <a:endParaRPr lang="en-GB" sz="1200" dirty="0"/>
            </a:p>
          </p:txBody>
        </p:sp>
        <p:sp>
          <p:nvSpPr>
            <p:cNvPr id="644" name="TextBox 643"/>
            <p:cNvSpPr txBox="1"/>
            <p:nvPr/>
          </p:nvSpPr>
          <p:spPr>
            <a:xfrm>
              <a:off x="3554494" y="5850661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Draw and reflect </a:t>
              </a:r>
              <a:r>
                <a:rPr lang="en-GB" sz="1200" dirty="0" smtClean="0"/>
                <a:t>a scalene triangle</a:t>
              </a:r>
              <a:endParaRPr lang="en-GB" sz="1200" dirty="0"/>
            </a:p>
          </p:txBody>
        </p:sp>
      </p:grpSp>
      <p:sp>
        <p:nvSpPr>
          <p:cNvPr id="645" name="Rounded Rectangle 644"/>
          <p:cNvSpPr/>
          <p:nvPr/>
        </p:nvSpPr>
        <p:spPr>
          <a:xfrm>
            <a:off x="7020271" y="166255"/>
            <a:ext cx="1749655" cy="471054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Answers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7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6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0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1"/>
                  </p:tgtEl>
                </p:cond>
              </p:nextCondLst>
            </p:seq>
          </p:childTnLst>
        </p:cTn>
      </p:par>
    </p:tnLst>
    <p:bldLst>
      <p:bldP spid="628" grpId="0" animBg="1"/>
      <p:bldP spid="632" grpId="0" animBg="1"/>
      <p:bldP spid="633" grpId="0" animBg="1"/>
      <p:bldP spid="634" grpId="0" animBg="1"/>
      <p:bldP spid="636" grpId="0" animBg="1"/>
      <p:bldP spid="6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4"/>
          <p:cNvGrpSpPr/>
          <p:nvPr/>
        </p:nvGrpSpPr>
        <p:grpSpPr>
          <a:xfrm>
            <a:off x="926203" y="1007339"/>
            <a:ext cx="7291594" cy="4843322"/>
            <a:chOff x="1259632" y="548679"/>
            <a:chExt cx="7291594" cy="4843322"/>
          </a:xfrm>
        </p:grpSpPr>
        <p:grpSp>
          <p:nvGrpSpPr>
            <p:cNvPr id="3" name="Group 117"/>
            <p:cNvGrpSpPr/>
            <p:nvPr/>
          </p:nvGrpSpPr>
          <p:grpSpPr>
            <a:xfrm rot="16200000">
              <a:off x="3887924" y="548680"/>
              <a:ext cx="2035009" cy="2035009"/>
              <a:chOff x="2627784" y="1772816"/>
              <a:chExt cx="2880320" cy="288032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rot="16200000" flipV="1">
              <a:off x="3887924" y="548680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07"/>
            <p:cNvGrpSpPr/>
            <p:nvPr/>
          </p:nvGrpSpPr>
          <p:grpSpPr>
            <a:xfrm>
              <a:off x="1259632" y="548679"/>
              <a:ext cx="2035009" cy="2035009"/>
              <a:chOff x="2627784" y="1772816"/>
              <a:chExt cx="2880320" cy="288032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9" name="Straight Connector 108"/>
            <p:cNvCxnSpPr/>
            <p:nvPr/>
          </p:nvCxnSpPr>
          <p:spPr>
            <a:xfrm flipV="1">
              <a:off x="1259632" y="548679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17"/>
            <p:cNvGrpSpPr/>
            <p:nvPr/>
          </p:nvGrpSpPr>
          <p:grpSpPr>
            <a:xfrm rot="16200000">
              <a:off x="3887924" y="3356992"/>
              <a:ext cx="2035009" cy="2035009"/>
              <a:chOff x="2627784" y="1772816"/>
              <a:chExt cx="2880320" cy="2880320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7" name="Straight Connector 316"/>
            <p:cNvCxnSpPr/>
            <p:nvPr/>
          </p:nvCxnSpPr>
          <p:spPr>
            <a:xfrm rot="16200000" flipV="1">
              <a:off x="3887924" y="3356992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7"/>
            <p:cNvGrpSpPr/>
            <p:nvPr/>
          </p:nvGrpSpPr>
          <p:grpSpPr>
            <a:xfrm>
              <a:off x="1259632" y="3356992"/>
              <a:ext cx="2035009" cy="2035009"/>
              <a:chOff x="2627784" y="1772816"/>
              <a:chExt cx="2880320" cy="288032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5" name="Straight Connector 214"/>
            <p:cNvCxnSpPr/>
            <p:nvPr/>
          </p:nvCxnSpPr>
          <p:spPr>
            <a:xfrm flipV="1">
              <a:off x="1259632" y="3356992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17"/>
            <p:cNvGrpSpPr/>
            <p:nvPr/>
          </p:nvGrpSpPr>
          <p:grpSpPr>
            <a:xfrm>
              <a:off x="6516217" y="3356992"/>
              <a:ext cx="2035009" cy="2035009"/>
              <a:chOff x="2627784" y="1772816"/>
              <a:chExt cx="2880320" cy="2880320"/>
            </a:xfrm>
          </p:grpSpPr>
          <p:sp>
            <p:nvSpPr>
              <p:cNvPr id="525" name="Rectangle 524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24" name="Straight Connector 523"/>
            <p:cNvCxnSpPr/>
            <p:nvPr/>
          </p:nvCxnSpPr>
          <p:spPr>
            <a:xfrm flipV="1">
              <a:off x="6516217" y="3356992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107"/>
            <p:cNvGrpSpPr/>
            <p:nvPr/>
          </p:nvGrpSpPr>
          <p:grpSpPr>
            <a:xfrm rot="5400000">
              <a:off x="6516217" y="548679"/>
              <a:ext cx="2035009" cy="2035009"/>
              <a:chOff x="2627784" y="1772816"/>
              <a:chExt cx="2880320" cy="2880320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22" name="Straight Connector 421"/>
            <p:cNvCxnSpPr/>
            <p:nvPr/>
          </p:nvCxnSpPr>
          <p:spPr>
            <a:xfrm rot="5400000" flipV="1">
              <a:off x="6516217" y="548679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640"/>
          <p:cNvGrpSpPr/>
          <p:nvPr/>
        </p:nvGrpSpPr>
        <p:grpSpPr>
          <a:xfrm>
            <a:off x="1129704" y="1210840"/>
            <a:ext cx="7088092" cy="4436319"/>
            <a:chOff x="1129704" y="1210840"/>
            <a:chExt cx="7088092" cy="4436319"/>
          </a:xfrm>
        </p:grpSpPr>
        <p:sp>
          <p:nvSpPr>
            <p:cNvPr id="626" name="Isosceles Triangle 625"/>
            <p:cNvSpPr/>
            <p:nvPr/>
          </p:nvSpPr>
          <p:spPr>
            <a:xfrm>
              <a:off x="1129704" y="1210840"/>
              <a:ext cx="814004" cy="610502"/>
            </a:xfrm>
            <a:prstGeom prst="triangle">
              <a:avLst>
                <a:gd name="adj" fmla="val 0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7" name="Isosceles Triangle 626"/>
            <p:cNvSpPr/>
            <p:nvPr/>
          </p:nvSpPr>
          <p:spPr>
            <a:xfrm>
              <a:off x="3961497" y="2024845"/>
              <a:ext cx="407002" cy="814004"/>
            </a:xfrm>
            <a:prstGeom prst="triangl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9" name="Trapezoid 628"/>
            <p:cNvSpPr/>
            <p:nvPr/>
          </p:nvSpPr>
          <p:spPr>
            <a:xfrm>
              <a:off x="1129704" y="4019153"/>
              <a:ext cx="814004" cy="407002"/>
            </a:xfrm>
            <a:prstGeom prst="trapezoid">
              <a:avLst>
                <a:gd name="adj" fmla="val 4851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0" name="Isosceles Triangle 629"/>
            <p:cNvSpPr/>
            <p:nvPr/>
          </p:nvSpPr>
          <p:spPr>
            <a:xfrm>
              <a:off x="3757996" y="4833158"/>
              <a:ext cx="814003" cy="814001"/>
            </a:xfrm>
            <a:prstGeom prst="triangle">
              <a:avLst>
                <a:gd name="adj" fmla="val 27795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1" name="L-Shape 630"/>
            <p:cNvSpPr/>
            <p:nvPr/>
          </p:nvSpPr>
          <p:spPr>
            <a:xfrm>
              <a:off x="6589790" y="4019153"/>
              <a:ext cx="407002" cy="814002"/>
            </a:xfrm>
            <a:prstGeom prst="corne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5" name="Pentagon 634"/>
            <p:cNvSpPr/>
            <p:nvPr/>
          </p:nvSpPr>
          <p:spPr>
            <a:xfrm>
              <a:off x="7403793" y="1210841"/>
              <a:ext cx="814003" cy="407003"/>
            </a:xfrm>
            <a:prstGeom prst="homePlat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40" name="Rounded Rectangle 639"/>
          <p:cNvSpPr/>
          <p:nvPr/>
        </p:nvSpPr>
        <p:spPr>
          <a:xfrm>
            <a:off x="6589791" y="166255"/>
            <a:ext cx="2180136" cy="47105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Worksheet A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25" name="Rounded Rectangle 624"/>
          <p:cNvSpPr/>
          <p:nvPr/>
        </p:nvSpPr>
        <p:spPr>
          <a:xfrm>
            <a:off x="429490" y="166255"/>
            <a:ext cx="4891810" cy="47105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 smtClean="0">
                <a:solidFill>
                  <a:schemeClr val="tx1"/>
                </a:solidFill>
              </a:rPr>
              <a:t>Name: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4"/>
          <p:cNvGrpSpPr/>
          <p:nvPr/>
        </p:nvGrpSpPr>
        <p:grpSpPr>
          <a:xfrm>
            <a:off x="926203" y="1007339"/>
            <a:ext cx="7291594" cy="4843322"/>
            <a:chOff x="1259632" y="548679"/>
            <a:chExt cx="7291594" cy="4843322"/>
          </a:xfrm>
        </p:grpSpPr>
        <p:grpSp>
          <p:nvGrpSpPr>
            <p:cNvPr id="3" name="Group 117"/>
            <p:cNvGrpSpPr/>
            <p:nvPr/>
          </p:nvGrpSpPr>
          <p:grpSpPr>
            <a:xfrm rot="16200000">
              <a:off x="3887924" y="548680"/>
              <a:ext cx="2035009" cy="2035009"/>
              <a:chOff x="2627784" y="1772816"/>
              <a:chExt cx="2880320" cy="288032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rot="16200000" flipV="1">
              <a:off x="3887924" y="548680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07"/>
            <p:cNvGrpSpPr/>
            <p:nvPr/>
          </p:nvGrpSpPr>
          <p:grpSpPr>
            <a:xfrm>
              <a:off x="1259632" y="548679"/>
              <a:ext cx="2035009" cy="2035009"/>
              <a:chOff x="2627784" y="1772816"/>
              <a:chExt cx="2880320" cy="288032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9" name="Straight Connector 108"/>
            <p:cNvCxnSpPr/>
            <p:nvPr/>
          </p:nvCxnSpPr>
          <p:spPr>
            <a:xfrm flipV="1">
              <a:off x="1259632" y="548679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17"/>
            <p:cNvGrpSpPr/>
            <p:nvPr/>
          </p:nvGrpSpPr>
          <p:grpSpPr>
            <a:xfrm rot="16200000">
              <a:off x="3887924" y="3356992"/>
              <a:ext cx="2035009" cy="2035009"/>
              <a:chOff x="2627784" y="1772816"/>
              <a:chExt cx="2880320" cy="2880320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7" name="Straight Connector 316"/>
            <p:cNvCxnSpPr/>
            <p:nvPr/>
          </p:nvCxnSpPr>
          <p:spPr>
            <a:xfrm rot="16200000" flipV="1">
              <a:off x="3887924" y="3356992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7"/>
            <p:cNvGrpSpPr/>
            <p:nvPr/>
          </p:nvGrpSpPr>
          <p:grpSpPr>
            <a:xfrm>
              <a:off x="1259632" y="3356992"/>
              <a:ext cx="2035009" cy="2035009"/>
              <a:chOff x="2627784" y="1772816"/>
              <a:chExt cx="2880320" cy="288032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5" name="Straight Connector 214"/>
            <p:cNvCxnSpPr/>
            <p:nvPr/>
          </p:nvCxnSpPr>
          <p:spPr>
            <a:xfrm flipV="1">
              <a:off x="1259632" y="3356992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17"/>
            <p:cNvGrpSpPr/>
            <p:nvPr/>
          </p:nvGrpSpPr>
          <p:grpSpPr>
            <a:xfrm>
              <a:off x="6516217" y="3356992"/>
              <a:ext cx="2035009" cy="2035009"/>
              <a:chOff x="2627784" y="1772816"/>
              <a:chExt cx="2880320" cy="2880320"/>
            </a:xfrm>
          </p:grpSpPr>
          <p:sp>
            <p:nvSpPr>
              <p:cNvPr id="525" name="Rectangle 524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24" name="Straight Connector 523"/>
            <p:cNvCxnSpPr/>
            <p:nvPr/>
          </p:nvCxnSpPr>
          <p:spPr>
            <a:xfrm flipV="1">
              <a:off x="6516217" y="3356992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107"/>
            <p:cNvGrpSpPr/>
            <p:nvPr/>
          </p:nvGrpSpPr>
          <p:grpSpPr>
            <a:xfrm rot="5400000">
              <a:off x="6516217" y="548679"/>
              <a:ext cx="2035009" cy="2035009"/>
              <a:chOff x="2627784" y="1772816"/>
              <a:chExt cx="2880320" cy="2880320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435597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464400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493204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522007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406794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2915816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3203848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3491880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3779912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2627784" y="436510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435597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464400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493204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522007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406794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291581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3203848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3491880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3779912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2627784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435597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464400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493204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522007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406794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291581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3203848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3491880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3779912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2627784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435597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464400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493204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522007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406794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291581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3203848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3491880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3779912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627784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435597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464400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493204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522007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06794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291581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3203848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3491880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3779912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2627784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435597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464400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493204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522007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406794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291581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3203848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3491880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3779912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2627784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435597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464400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493204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522007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406794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91581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3203848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3491880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779912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2627784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435597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64400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493204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22007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406794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291581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3203848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3491880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3779912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2627784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435597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464400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493204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522007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406794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91581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3203848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3491880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3779912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2627784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435597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464400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3204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2007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406794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291581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3203848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3491880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3779912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2627784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22" name="Straight Connector 421"/>
            <p:cNvCxnSpPr/>
            <p:nvPr/>
          </p:nvCxnSpPr>
          <p:spPr>
            <a:xfrm rot="5400000" flipV="1">
              <a:off x="6516217" y="548679"/>
              <a:ext cx="2035009" cy="203500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639"/>
          <p:cNvGrpSpPr/>
          <p:nvPr/>
        </p:nvGrpSpPr>
        <p:grpSpPr>
          <a:xfrm>
            <a:off x="923074" y="3048750"/>
            <a:ext cx="7294723" cy="3263576"/>
            <a:chOff x="923074" y="3048750"/>
            <a:chExt cx="7294723" cy="3263576"/>
          </a:xfrm>
        </p:grpSpPr>
        <p:sp>
          <p:nvSpPr>
            <p:cNvPr id="632" name="TextBox 631"/>
            <p:cNvSpPr txBox="1"/>
            <p:nvPr/>
          </p:nvSpPr>
          <p:spPr>
            <a:xfrm>
              <a:off x="6179660" y="3048750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Draw and reflect a shape with three right angles</a:t>
              </a:r>
              <a:endParaRPr lang="en-GB" sz="1200" dirty="0"/>
            </a:p>
          </p:txBody>
        </p:sp>
        <p:sp>
          <p:nvSpPr>
            <p:cNvPr id="633" name="TextBox 632"/>
            <p:cNvSpPr txBox="1"/>
            <p:nvPr/>
          </p:nvSpPr>
          <p:spPr>
            <a:xfrm>
              <a:off x="923075" y="3048750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Draw and reflect a shape with one right angle. </a:t>
              </a:r>
            </a:p>
          </p:txBody>
        </p:sp>
        <p:sp>
          <p:nvSpPr>
            <p:cNvPr id="636" name="TextBox 635"/>
            <p:cNvSpPr txBox="1"/>
            <p:nvPr/>
          </p:nvSpPr>
          <p:spPr>
            <a:xfrm>
              <a:off x="3554495" y="3048750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Draw and reflect </a:t>
              </a:r>
              <a:r>
                <a:rPr lang="en-GB" sz="1200" dirty="0" smtClean="0"/>
                <a:t>an isosceles triangle</a:t>
              </a:r>
              <a:endParaRPr lang="en-GB" sz="1200" dirty="0"/>
            </a:p>
          </p:txBody>
        </p:sp>
        <p:sp>
          <p:nvSpPr>
            <p:cNvPr id="637" name="TextBox 636"/>
            <p:cNvSpPr txBox="1"/>
            <p:nvPr/>
          </p:nvSpPr>
          <p:spPr>
            <a:xfrm>
              <a:off x="6179659" y="5850661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Draw and reflect a shape with six sides</a:t>
              </a:r>
              <a:endParaRPr lang="en-GB" sz="1200" dirty="0"/>
            </a:p>
          </p:txBody>
        </p:sp>
        <p:sp>
          <p:nvSpPr>
            <p:cNvPr id="638" name="TextBox 637"/>
            <p:cNvSpPr txBox="1"/>
            <p:nvPr/>
          </p:nvSpPr>
          <p:spPr>
            <a:xfrm>
              <a:off x="923074" y="5850661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Draw and reflect a shape with </a:t>
              </a:r>
              <a:r>
                <a:rPr lang="en-GB" sz="1200" dirty="0" smtClean="0"/>
                <a:t>one set of parallel lines</a:t>
              </a:r>
              <a:endParaRPr lang="en-GB" sz="1200" dirty="0"/>
            </a:p>
          </p:txBody>
        </p:sp>
        <p:sp>
          <p:nvSpPr>
            <p:cNvPr id="639" name="TextBox 638"/>
            <p:cNvSpPr txBox="1"/>
            <p:nvPr/>
          </p:nvSpPr>
          <p:spPr>
            <a:xfrm>
              <a:off x="3554494" y="5850661"/>
              <a:ext cx="2038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Draw and reflect </a:t>
              </a:r>
              <a:r>
                <a:rPr lang="en-GB" sz="1200" dirty="0" smtClean="0"/>
                <a:t>a scalene triangle</a:t>
              </a:r>
              <a:endParaRPr lang="en-GB" sz="1200" dirty="0"/>
            </a:p>
          </p:txBody>
        </p:sp>
      </p:grpSp>
      <p:sp>
        <p:nvSpPr>
          <p:cNvPr id="645" name="Rounded Rectangle 644"/>
          <p:cNvSpPr/>
          <p:nvPr/>
        </p:nvSpPr>
        <p:spPr>
          <a:xfrm>
            <a:off x="6589791" y="166255"/>
            <a:ext cx="2180136" cy="47105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Worksheet B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25" name="Rounded Rectangle 624"/>
          <p:cNvSpPr/>
          <p:nvPr/>
        </p:nvSpPr>
        <p:spPr>
          <a:xfrm>
            <a:off x="429490" y="166255"/>
            <a:ext cx="4891810" cy="47105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 smtClean="0">
                <a:solidFill>
                  <a:schemeClr val="tx1"/>
                </a:solidFill>
              </a:rPr>
              <a:t>Name: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179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Shorefields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sbodman</dc:creator>
  <cp:lastModifiedBy>sbodman</cp:lastModifiedBy>
  <cp:revision>3</cp:revision>
  <dcterms:created xsi:type="dcterms:W3CDTF">2011-10-24T09:14:14Z</dcterms:created>
  <dcterms:modified xsi:type="dcterms:W3CDTF">2011-10-24T09:58:50Z</dcterms:modified>
</cp:coreProperties>
</file>