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5" r:id="rId5"/>
    <p:sldId id="262" r:id="rId6"/>
    <p:sldId id="264" r:id="rId7"/>
    <p:sldId id="261" r:id="rId8"/>
    <p:sldId id="267" r:id="rId9"/>
    <p:sldId id="266" r:id="rId10"/>
    <p:sldId id="268" r:id="rId11"/>
    <p:sldId id="269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486A-38BD-497F-B12E-96C95BC4C99C}" type="datetimeFigureOut">
              <a:rPr lang="en-US" smtClean="0"/>
              <a:pPr/>
              <a:t>2/26/2010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CA3B-FDED-4EC8-8E13-05F0D8AFF0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857420" y="3429000"/>
            <a:ext cx="61436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29322" y="42860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26</a:t>
            </a:r>
            <a:r>
              <a:rPr lang="en-GB" sz="2400" u="sng" baseline="30000" dirty="0" smtClean="0"/>
              <a:t>th</a:t>
            </a:r>
            <a:r>
              <a:rPr lang="en-GB" sz="2400" u="sng" dirty="0" smtClean="0"/>
              <a:t> February 2010</a:t>
            </a:r>
            <a:endParaRPr lang="en-GB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1071546"/>
            <a:ext cx="7215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Objective</a:t>
            </a:r>
            <a:r>
              <a:rPr lang="en-GB" sz="2400" dirty="0" smtClean="0"/>
              <a:t>: to be able to generate a sequence from the nth term. (Level </a:t>
            </a:r>
            <a:r>
              <a:rPr lang="en-GB" sz="2400" dirty="0"/>
              <a:t>6</a:t>
            </a:r>
            <a:r>
              <a:rPr lang="en-GB" sz="2400" dirty="0" smtClean="0"/>
              <a:t>)</a:t>
            </a:r>
          </a:p>
          <a:p>
            <a:endParaRPr lang="en-GB" sz="2400" u="sng" dirty="0"/>
          </a:p>
          <a:p>
            <a:r>
              <a:rPr lang="en-GB" sz="2400" u="sng" dirty="0" smtClean="0"/>
              <a:t>Skills</a:t>
            </a:r>
            <a:r>
              <a:rPr lang="en-GB" sz="2400" dirty="0" smtClean="0"/>
              <a:t>: Making Links and Reasoning</a:t>
            </a:r>
          </a:p>
          <a:p>
            <a:endParaRPr lang="en-GB" sz="2400" dirty="0"/>
          </a:p>
          <a:p>
            <a:r>
              <a:rPr lang="en-GB" sz="2400" u="sng" dirty="0" smtClean="0"/>
              <a:t>By the end of the lesson</a:t>
            </a:r>
            <a:r>
              <a:rPr lang="en-GB" sz="2400" dirty="0" smtClean="0"/>
              <a:t>:</a:t>
            </a:r>
          </a:p>
          <a:p>
            <a:r>
              <a:rPr lang="en-GB" sz="2400" u="sng" dirty="0" smtClean="0">
                <a:solidFill>
                  <a:srgbClr val="00B050"/>
                </a:solidFill>
              </a:rPr>
              <a:t>All</a:t>
            </a:r>
            <a:r>
              <a:rPr lang="en-GB" sz="2400" dirty="0" smtClean="0"/>
              <a:t>: will be able to write the first 5 terms of a sequence from the n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term</a:t>
            </a:r>
          </a:p>
          <a:p>
            <a:endParaRPr lang="en-GB" sz="2400" dirty="0" smtClean="0"/>
          </a:p>
          <a:p>
            <a:r>
              <a:rPr lang="en-GB" sz="2400" u="sng" dirty="0" smtClean="0">
                <a:solidFill>
                  <a:srgbClr val="FFC000"/>
                </a:solidFill>
              </a:rPr>
              <a:t>Most</a:t>
            </a:r>
            <a:r>
              <a:rPr lang="en-GB" sz="2400" dirty="0" smtClean="0"/>
              <a:t>: will be to know any term in a sequence from the n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term</a:t>
            </a:r>
          </a:p>
          <a:p>
            <a:endParaRPr lang="en-GB" sz="2400" dirty="0" smtClean="0"/>
          </a:p>
          <a:p>
            <a:r>
              <a:rPr lang="en-GB" sz="2400" u="sng" dirty="0" smtClean="0">
                <a:solidFill>
                  <a:srgbClr val="FF0000"/>
                </a:solidFill>
              </a:rPr>
              <a:t>Some</a:t>
            </a:r>
            <a:r>
              <a:rPr lang="en-GB" sz="2400" dirty="0" smtClean="0"/>
              <a:t>: will be able to reason why a number can or cannot be in a sequence from the </a:t>
            </a:r>
            <a:r>
              <a:rPr lang="en-GB" sz="2400" dirty="0"/>
              <a:t>n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Harder 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-n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-3n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-4n +5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-5n -3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n²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n² + 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3</a:t>
            </a:r>
            <a:r>
              <a:rPr lang="en-GB" dirty="0" smtClean="0"/>
              <a:t>n²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-1, -2, -3, -4, -5, ...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-3, -6, -9, -12, -15, ...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1, -3, -7, -11, -15, ...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-8, -13, -18, -23, -28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1, 4, 9, 16, 25, ...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2, 6, 12, 20, 30, ...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3, 12, 27, 48, 75, ...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28802"/>
            <a:ext cx="8929718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0"/>
            <a:ext cx="8501122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Find </a:t>
            </a:r>
            <a:r>
              <a:rPr lang="en-US" sz="2800" dirty="0"/>
              <a:t>nine sequences in this grid. </a:t>
            </a:r>
            <a:endParaRPr lang="en-GB" sz="2800" dirty="0"/>
          </a:p>
          <a:p>
            <a:pPr algn="ctr"/>
            <a:r>
              <a:rPr lang="en-US" sz="2800" dirty="0" smtClean="0"/>
              <a:t>Then </a:t>
            </a:r>
            <a:r>
              <a:rPr lang="en-US" sz="2800" dirty="0"/>
              <a:t>match them to their n</a:t>
            </a:r>
            <a:r>
              <a:rPr lang="en-US" sz="2800" baseline="30000" dirty="0"/>
              <a:t>th</a:t>
            </a:r>
            <a:r>
              <a:rPr lang="en-US" sz="2800" dirty="0"/>
              <a:t> term.</a:t>
            </a:r>
            <a:endParaRPr lang="en-GB" sz="2800" dirty="0"/>
          </a:p>
          <a:p>
            <a:pPr algn="ctr"/>
            <a:r>
              <a:rPr lang="en-US" sz="2800" dirty="0" smtClean="0"/>
              <a:t>Good </a:t>
            </a:r>
            <a:r>
              <a:rPr lang="en-US" sz="2800" dirty="0"/>
              <a:t>Luck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u="sng" dirty="0" smtClean="0">
                <a:solidFill>
                  <a:srgbClr val="FF0000"/>
                </a:solidFill>
              </a:rPr>
              <a:t>Find the n</a:t>
            </a:r>
            <a:r>
              <a:rPr lang="en-GB" u="sng" baseline="30000" dirty="0" smtClean="0">
                <a:solidFill>
                  <a:srgbClr val="FF0000"/>
                </a:solidFill>
              </a:rPr>
              <a:t>th</a:t>
            </a:r>
            <a:r>
              <a:rPr lang="en-GB" u="sng" dirty="0" smtClean="0">
                <a:solidFill>
                  <a:srgbClr val="FF0000"/>
                </a:solidFill>
              </a:rPr>
              <a:t> term of the following sequences.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5, 10, 15, 20, 25, ...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4, 9, 14, 19, 24, ...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3, 6, 9, 12, 15, ...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9, 15, 21, 27, 33, ...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8, 10, 12, 14, 16, ...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9, 16, 23, 30, 37, ...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GB" dirty="0" smtClean="0"/>
              <a:t>The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Remember what does 2n + 3 actually mean. Write the 2 steps in your books. 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We are going up by 2’s at each step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At position 1 (1</a:t>
            </a:r>
            <a:r>
              <a:rPr lang="en-GB" baseline="30000" dirty="0" smtClean="0"/>
              <a:t>st</a:t>
            </a:r>
            <a:r>
              <a:rPr lang="en-GB" dirty="0" smtClean="0"/>
              <a:t> term) we add 3 to 2.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GB" dirty="0" smtClean="0"/>
              <a:t>Listing a sequence form the </a:t>
            </a:r>
            <a:r>
              <a:rPr lang="en-GB" dirty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/>
              <a:t>	Now we understand this, see if you can list the first 5 terms of the sequence </a:t>
            </a:r>
            <a:r>
              <a:rPr lang="en-GB" u="sng" dirty="0" smtClean="0">
                <a:solidFill>
                  <a:srgbClr val="FF0000"/>
                </a:solidFill>
              </a:rPr>
              <a:t>2n</a:t>
            </a:r>
            <a:endParaRPr lang="en-GB" u="sng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6000" b="1" dirty="0" smtClean="0">
                <a:solidFill>
                  <a:srgbClr val="7030A0"/>
                </a:solidFill>
              </a:rPr>
              <a:t>2, </a:t>
            </a:r>
            <a:r>
              <a:rPr lang="en-GB" sz="6000" b="1" dirty="0">
                <a:solidFill>
                  <a:srgbClr val="7030A0"/>
                </a:solidFill>
              </a:rPr>
              <a:t>4</a:t>
            </a:r>
            <a:r>
              <a:rPr lang="en-GB" sz="6000" b="1" dirty="0" smtClean="0">
                <a:solidFill>
                  <a:srgbClr val="7030A0"/>
                </a:solidFill>
              </a:rPr>
              <a:t>, </a:t>
            </a:r>
            <a:r>
              <a:rPr lang="en-GB" sz="6000" b="1" dirty="0">
                <a:solidFill>
                  <a:srgbClr val="7030A0"/>
                </a:solidFill>
              </a:rPr>
              <a:t>6</a:t>
            </a:r>
            <a:r>
              <a:rPr lang="en-GB" sz="6000" b="1" dirty="0" smtClean="0">
                <a:solidFill>
                  <a:srgbClr val="7030A0"/>
                </a:solidFill>
              </a:rPr>
              <a:t>, 8, 10, ....</a:t>
            </a:r>
            <a:r>
              <a:rPr lang="en-GB" sz="5400" dirty="0" smtClean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GB" dirty="0" smtClean="0"/>
              <a:t>Listing a sequence form the </a:t>
            </a:r>
            <a:r>
              <a:rPr lang="en-GB" dirty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/>
              <a:t>	Now we understand this, see if you can list the first 5 terms of the sequence </a:t>
            </a:r>
            <a:r>
              <a:rPr lang="en-GB" u="sng" dirty="0" smtClean="0">
                <a:solidFill>
                  <a:srgbClr val="FF0000"/>
                </a:solidFill>
              </a:rPr>
              <a:t>2n + 3</a:t>
            </a:r>
          </a:p>
          <a:p>
            <a:pPr>
              <a:lnSpc>
                <a:spcPct val="150000"/>
              </a:lnSpc>
              <a:buNone/>
            </a:pPr>
            <a:endParaRPr lang="en-GB" u="sng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6000" b="1" dirty="0" smtClean="0">
                <a:solidFill>
                  <a:srgbClr val="7030A0"/>
                </a:solidFill>
              </a:rPr>
              <a:t>5, 7, 9, 11, 13, ....</a:t>
            </a:r>
            <a:r>
              <a:rPr lang="en-GB" sz="5400" dirty="0" smtClean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GB" dirty="0" smtClean="0"/>
              <a:t>Listing a sequence form the </a:t>
            </a:r>
            <a:r>
              <a:rPr lang="en-GB" dirty="0"/>
              <a:t>n</a:t>
            </a:r>
            <a:r>
              <a:rPr lang="en-GB" baseline="30000" dirty="0" smtClean="0"/>
              <a:t>th</a:t>
            </a:r>
            <a:r>
              <a:rPr lang="en-GB" dirty="0" smtClean="0"/>
              <a:t>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/>
              <a:t>	Now we understand this, see if you can list the first 5 terms of the sequence </a:t>
            </a:r>
            <a:r>
              <a:rPr lang="en-GB" u="sng" dirty="0" smtClean="0">
                <a:solidFill>
                  <a:srgbClr val="FF0000"/>
                </a:solidFill>
              </a:rPr>
              <a:t>5n </a:t>
            </a:r>
            <a:r>
              <a:rPr lang="en-GB" u="sng" dirty="0">
                <a:solidFill>
                  <a:srgbClr val="FF0000"/>
                </a:solidFill>
              </a:rPr>
              <a:t>-</a:t>
            </a:r>
            <a:r>
              <a:rPr lang="en-GB" u="sng" dirty="0" smtClean="0">
                <a:solidFill>
                  <a:srgbClr val="FF0000"/>
                </a:solidFill>
              </a:rPr>
              <a:t> 3</a:t>
            </a:r>
          </a:p>
          <a:p>
            <a:pPr>
              <a:lnSpc>
                <a:spcPct val="150000"/>
              </a:lnSpc>
              <a:buNone/>
            </a:pPr>
            <a:endParaRPr lang="en-GB" u="sng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GB" sz="6000" b="1" dirty="0" smtClean="0">
                <a:solidFill>
                  <a:srgbClr val="7030A0"/>
                </a:solidFill>
              </a:rPr>
              <a:t>2, 7, 12, 17, 22, ....</a:t>
            </a:r>
            <a:r>
              <a:rPr lang="en-GB" sz="5400" dirty="0" smtClean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 smtClean="0"/>
              <a:t>How can we find the n</a:t>
            </a:r>
            <a:r>
              <a:rPr lang="en-GB" baseline="30000" dirty="0" smtClean="0"/>
              <a:t>th</a:t>
            </a:r>
            <a:r>
              <a:rPr lang="en-GB" dirty="0" smtClean="0"/>
              <a:t> term?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Look at the n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term:</a:t>
            </a:r>
          </a:p>
          <a:p>
            <a:pPr>
              <a:buNone/>
            </a:pPr>
            <a:endParaRPr lang="en-GB" sz="2800" dirty="0"/>
          </a:p>
          <a:p>
            <a:pPr algn="ctr">
              <a:buNone/>
            </a:pPr>
            <a:r>
              <a:rPr lang="en-GB" sz="2800" dirty="0" smtClean="0"/>
              <a:t>3n </a:t>
            </a:r>
          </a:p>
          <a:p>
            <a:pPr algn="ctr">
              <a:buNone/>
            </a:pPr>
            <a:endParaRPr lang="en-GB" sz="28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107389" y="4036223"/>
            <a:ext cx="46434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43050"/>
            <a:ext cx="37576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 at the n</a:t>
            </a:r>
            <a:r>
              <a:rPr kumimoji="0" lang="en-GB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term: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800" noProof="0" smtClean="0"/>
              <a:t>3n – </a:t>
            </a:r>
            <a:r>
              <a:rPr lang="en-GB" sz="2800" noProof="0" dirty="0" smtClean="0"/>
              <a:t>2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Questions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2332037"/>
            <a:ext cx="2185974" cy="4525963"/>
          </a:xfrm>
        </p:spPr>
        <p:txBody>
          <a:bodyPr/>
          <a:lstStyle/>
          <a:p>
            <a:r>
              <a:rPr lang="en-GB" u="sng" dirty="0" smtClean="0">
                <a:solidFill>
                  <a:srgbClr val="00B050"/>
                </a:solidFill>
              </a:rPr>
              <a:t>Green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3n-1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4n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2n+7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4n-2 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6n-2  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29256" y="2332037"/>
            <a:ext cx="20717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u="sng" dirty="0" smtClean="0">
                <a:solidFill>
                  <a:srgbClr val="FF0000"/>
                </a:solidFill>
              </a:rPr>
              <a:t>Red</a:t>
            </a:r>
            <a:endParaRPr kumimoji="0" lang="en-GB" sz="3200" b="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4n-4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noProof="0" dirty="0" smtClean="0">
                <a:solidFill>
                  <a:srgbClr val="FF0000"/>
                </a:solidFill>
              </a:rPr>
              <a:t>5n-4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6n-4</a:t>
            </a:r>
            <a:r>
              <a:rPr lang="en-GB" sz="3200" noProof="0" dirty="0" smtClean="0">
                <a:solidFill>
                  <a:srgbClr val="FF0000"/>
                </a:solidFill>
              </a:rPr>
              <a:t>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8n+1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6n - 10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71612"/>
            <a:ext cx="9144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List the first 5 terms of the following sequences from the n</a:t>
            </a:r>
            <a:r>
              <a:rPr lang="en-GB" sz="2600" baseline="30000" dirty="0" smtClean="0"/>
              <a:t>th</a:t>
            </a:r>
            <a:r>
              <a:rPr lang="en-GB" sz="2600" dirty="0" smtClean="0"/>
              <a:t> term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4114800" cy="4525963"/>
          </a:xfrm>
        </p:spPr>
        <p:txBody>
          <a:bodyPr/>
          <a:lstStyle/>
          <a:p>
            <a:r>
              <a:rPr lang="en-GB" u="sng" dirty="0" smtClean="0">
                <a:solidFill>
                  <a:srgbClr val="00B050"/>
                </a:solidFill>
              </a:rPr>
              <a:t>Green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2, 5, 8, 11, 14</a:t>
            </a:r>
          </a:p>
          <a:p>
            <a:pPr marL="514350" indent="-514350">
              <a:buAutoNum type="arabicPeriod"/>
            </a:pPr>
            <a:r>
              <a:rPr lang="en-GB" dirty="0">
                <a:solidFill>
                  <a:srgbClr val="00B050"/>
                </a:solidFill>
              </a:rPr>
              <a:t>4</a:t>
            </a:r>
            <a:r>
              <a:rPr lang="en-GB" dirty="0" smtClean="0">
                <a:solidFill>
                  <a:srgbClr val="00B050"/>
                </a:solidFill>
              </a:rPr>
              <a:t>, 8, 12, 16, 20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9, 11, 13, 15, 17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2, </a:t>
            </a:r>
            <a:r>
              <a:rPr lang="en-GB" dirty="0">
                <a:solidFill>
                  <a:srgbClr val="00B050"/>
                </a:solidFill>
              </a:rPr>
              <a:t>6</a:t>
            </a:r>
            <a:r>
              <a:rPr lang="en-GB" dirty="0" smtClean="0">
                <a:solidFill>
                  <a:srgbClr val="00B050"/>
                </a:solidFill>
              </a:rPr>
              <a:t>, 10, 14, 18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4, 10, 16, 22, 28 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3438" y="1785926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u="sng" dirty="0" smtClean="0">
                <a:solidFill>
                  <a:srgbClr val="FF0000"/>
                </a:solidFill>
              </a:rPr>
              <a:t>Red</a:t>
            </a:r>
            <a:endParaRPr kumimoji="0" lang="en-GB" sz="3200" b="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>
                <a:solidFill>
                  <a:srgbClr val="FF0000"/>
                </a:solidFill>
              </a:rPr>
              <a:t>0</a:t>
            </a:r>
            <a:r>
              <a:rPr lang="en-GB" sz="3200" dirty="0" smtClean="0">
                <a:solidFill>
                  <a:srgbClr val="FF0000"/>
                </a:solidFill>
              </a:rPr>
              <a:t>, </a:t>
            </a:r>
            <a:r>
              <a:rPr lang="en-GB" sz="3200" dirty="0">
                <a:solidFill>
                  <a:srgbClr val="FF0000"/>
                </a:solidFill>
              </a:rPr>
              <a:t>4</a:t>
            </a:r>
            <a:r>
              <a:rPr lang="en-GB" sz="3200" dirty="0" smtClean="0">
                <a:solidFill>
                  <a:srgbClr val="FF0000"/>
                </a:solidFill>
              </a:rPr>
              <a:t>, 8, 12, 16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>
                <a:solidFill>
                  <a:srgbClr val="FF0000"/>
                </a:solidFill>
              </a:rPr>
              <a:t>1</a:t>
            </a:r>
            <a:r>
              <a:rPr lang="en-GB" sz="3200" dirty="0" smtClean="0">
                <a:solidFill>
                  <a:srgbClr val="FF0000"/>
                </a:solidFill>
              </a:rPr>
              <a:t>, 6, 11, 16, 21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noProof="0" dirty="0" smtClean="0">
                <a:solidFill>
                  <a:srgbClr val="FF0000"/>
                </a:solidFill>
              </a:rPr>
              <a:t>2, 8, 14, 20, 26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>
                <a:solidFill>
                  <a:srgbClr val="FF0000"/>
                </a:solidFill>
              </a:rPr>
              <a:t>9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17, 25, 33, 41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-4, 2, 8, 14, 20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503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Starter</vt:lpstr>
      <vt:lpstr>The Rule</vt:lpstr>
      <vt:lpstr>Listing a sequence form the nth term</vt:lpstr>
      <vt:lpstr>Listing a sequence form the nth term</vt:lpstr>
      <vt:lpstr>Listing a sequence form the nth term</vt:lpstr>
      <vt:lpstr>How can we find the nth term?</vt:lpstr>
      <vt:lpstr>Questions </vt:lpstr>
      <vt:lpstr>Answers</vt:lpstr>
      <vt:lpstr>Harder Sequences</vt:lpstr>
      <vt:lpstr>Answers</vt:lpstr>
      <vt:lpstr>Slide 12</vt:lpstr>
    </vt:vector>
  </TitlesOfParts>
  <Company>MPS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WhiddonJ</dc:creator>
  <cp:lastModifiedBy>WhiddonJ</cp:lastModifiedBy>
  <cp:revision>4</cp:revision>
  <dcterms:created xsi:type="dcterms:W3CDTF">2010-01-28T15:23:13Z</dcterms:created>
  <dcterms:modified xsi:type="dcterms:W3CDTF">2010-02-26T10:47:25Z</dcterms:modified>
</cp:coreProperties>
</file>