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3A19-9AD4-9E42-B007-55C6F941C909}" type="datetimeFigureOut">
              <a:rPr lang="en-US" smtClean="0"/>
              <a:t>3/17/15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88E8-44B3-3F48-98D4-BECC4D8F0C9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BOB:Y7%20algebra:algebra%20zoo:algebra%20zoo%20worksheet.docx!OLE_LINK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BOB:Y7%20algebra:algebra%20zoo:algebra%20zoo%20worksheet.docx!OLE_LINK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BOB:Y7%20algebra:algebra%20zoo:algebra%20zoo%20worksheet.docx!OLE_LINK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BOB:Y7%20algebra:algebra%20zoo:algebra%20zoo%20worksheet.docx!OLE_LINK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BOB:Y7%20algebra:algebra%20zoo:algebra%20zoo%20worksheet.docx!OLE_LINK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BOB:Y7%20algebra:algebra%20zoo:algebra%20zoo%20worksheet.docx!OLE_LINK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GB" u="sng" dirty="0" smtClean="0"/>
              <a:t>Title</a:t>
            </a:r>
            <a:r>
              <a:rPr lang="en-GB" u="sng" dirty="0" smtClean="0"/>
              <a:t>: Animal Substitution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I have a lot of animals in my house! Their numbers add up to 15. What could I have?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321418" y="2879204"/>
            <a:ext cx="1775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=</a:t>
            </a:r>
            <a:r>
              <a:rPr lang="en-GB" sz="5000" dirty="0" smtClean="0"/>
              <a:t> 5</a:t>
            </a:r>
            <a:endParaRPr lang="en-GB" sz="5000" dirty="0"/>
          </a:p>
        </p:txBody>
      </p:sp>
      <p:sp>
        <p:nvSpPr>
          <p:cNvPr id="9" name="TextBox 8"/>
          <p:cNvSpPr txBox="1"/>
          <p:nvPr/>
        </p:nvSpPr>
        <p:spPr>
          <a:xfrm>
            <a:off x="3523094" y="5323212"/>
            <a:ext cx="1775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=</a:t>
            </a:r>
            <a:r>
              <a:rPr lang="en-GB" sz="4800" dirty="0" smtClean="0"/>
              <a:t> 10</a:t>
            </a:r>
            <a:endParaRPr lang="en-GB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6404385" y="2879204"/>
            <a:ext cx="1775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= 3</a:t>
            </a:r>
            <a:endParaRPr lang="en-GB" sz="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91986" y="4941214"/>
            <a:ext cx="1775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= 2</a:t>
            </a:r>
            <a:endParaRPr lang="en-GB" sz="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5663"/>
            <a:ext cx="2267729" cy="28155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81" y="4798355"/>
            <a:ext cx="1716128" cy="13866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961" y="2403545"/>
            <a:ext cx="1702670" cy="2020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785" y="4941214"/>
            <a:ext cx="1803309" cy="15219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510472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3500" dirty="0" smtClean="0">
                <a:solidFill>
                  <a:schemeClr val="bg2">
                    <a:lumMod val="25000"/>
                  </a:schemeClr>
                </a:solidFill>
              </a:rPr>
              <a:t>Break the </a:t>
            </a:r>
            <a:r>
              <a:rPr lang="en-GB" sz="3500" dirty="0" smtClean="0">
                <a:solidFill>
                  <a:schemeClr val="bg2">
                    <a:lumMod val="25000"/>
                  </a:schemeClr>
                </a:solidFill>
              </a:rPr>
              <a:t>code then scramble the letters to find out what animal goes in which enclosure. Then, draw it in!</a:t>
            </a:r>
            <a:endParaRPr lang="en-GB" sz="35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723632" y="2048182"/>
          <a:ext cx="9169445" cy="1351801"/>
        </p:xfrm>
        <a:graphic>
          <a:graphicData uri="http://schemas.openxmlformats.org/presentationml/2006/ole">
            <p:oleObj spid="_x0000_s23554" name="Document" r:id="rId3" imgW="7150100" imgH="1054100" progId="Word.Document.12">
              <p:link updateAutomatic="1"/>
            </p:oleObj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10472" y="44057"/>
            <a:ext cx="1633528" cy="1608144"/>
          </a:xfr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r>
              <a:rPr lang="en-GB" dirty="0" smtClean="0"/>
              <a:t>8 min Q4-6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2223" y="3399983"/>
            <a:ext cx="6766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Q1) Lion</a:t>
            </a:r>
          </a:p>
          <a:p>
            <a:r>
              <a:rPr lang="en-GB" sz="3000" dirty="0" smtClean="0"/>
              <a:t>Q2) Bears</a:t>
            </a:r>
          </a:p>
          <a:p>
            <a:r>
              <a:rPr lang="en-GB" sz="3000" dirty="0" smtClean="0"/>
              <a:t>Q3) Snakes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510472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3500" dirty="0" smtClean="0">
                <a:solidFill>
                  <a:schemeClr val="bg2">
                    <a:lumMod val="25000"/>
                  </a:schemeClr>
                </a:solidFill>
              </a:rPr>
              <a:t>Break the </a:t>
            </a:r>
            <a:r>
              <a:rPr lang="en-GB" sz="3500" dirty="0" smtClean="0">
                <a:solidFill>
                  <a:schemeClr val="bg2">
                    <a:lumMod val="25000"/>
                  </a:schemeClr>
                </a:solidFill>
              </a:rPr>
              <a:t>code then scramble the letters to find out what animal goes in which enclosure. Then, draw it in!</a:t>
            </a:r>
            <a:endParaRPr lang="en-GB" sz="35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723632" y="1652201"/>
          <a:ext cx="9169445" cy="1351801"/>
        </p:xfrm>
        <a:graphic>
          <a:graphicData uri="http://schemas.openxmlformats.org/presentationml/2006/ole">
            <p:oleObj spid="_x0000_s24578" name="Document" r:id="rId3" imgW="7150100" imgH="1054100" progId="Word.Document.12">
              <p:link updateAutomatic="1"/>
            </p:oleObj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10472" y="44057"/>
            <a:ext cx="1633528" cy="1608144"/>
          </a:xfr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r>
              <a:rPr lang="en-GB" dirty="0"/>
              <a:t>6</a:t>
            </a:r>
            <a:r>
              <a:rPr lang="en-GB" dirty="0" smtClean="0"/>
              <a:t> min Q7&amp;8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2223" y="2889976"/>
            <a:ext cx="6766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Q1) Lion</a:t>
            </a:r>
          </a:p>
          <a:p>
            <a:r>
              <a:rPr lang="en-GB" sz="3000" dirty="0" smtClean="0"/>
              <a:t>Q2) Bears</a:t>
            </a:r>
          </a:p>
          <a:p>
            <a:r>
              <a:rPr lang="en-GB" sz="3000" dirty="0" smtClean="0"/>
              <a:t>Q3) Snakes</a:t>
            </a:r>
          </a:p>
          <a:p>
            <a:r>
              <a:rPr lang="en-GB" sz="3000" dirty="0" smtClean="0"/>
              <a:t>Q4) Penguin</a:t>
            </a:r>
          </a:p>
          <a:p>
            <a:r>
              <a:rPr lang="en-GB" sz="3000" dirty="0" smtClean="0"/>
              <a:t>Q5) Hippo</a:t>
            </a:r>
          </a:p>
          <a:p>
            <a:r>
              <a:rPr lang="en-GB" sz="3000" dirty="0" smtClean="0"/>
              <a:t>Q6) </a:t>
            </a:r>
            <a:r>
              <a:rPr lang="en-GB" sz="3000" dirty="0" err="1" smtClean="0"/>
              <a:t>Meerkat</a:t>
            </a:r>
            <a:endParaRPr lang="en-GB" sz="3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1461024" y="0"/>
          <a:ext cx="9169445" cy="1351801"/>
        </p:xfrm>
        <a:graphic>
          <a:graphicData uri="http://schemas.openxmlformats.org/presentationml/2006/ole">
            <p:oleObj spid="_x0000_s25602" name="Document" r:id="rId3" imgW="7150100" imgH="1054100" progId="Word.Document.12">
              <p:link updateAutomatic="1"/>
            </p:oleObj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10472" y="44057"/>
            <a:ext cx="1633528" cy="1608144"/>
          </a:xfr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r>
              <a:rPr lang="en-GB" dirty="0"/>
              <a:t>6</a:t>
            </a:r>
            <a:r>
              <a:rPr lang="en-GB" dirty="0" smtClean="0"/>
              <a:t> min puzzle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17515" y="1652201"/>
            <a:ext cx="2589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Q1) Lion</a:t>
            </a:r>
          </a:p>
          <a:p>
            <a:r>
              <a:rPr lang="en-GB" sz="3000" dirty="0" smtClean="0"/>
              <a:t>Q2) Bears</a:t>
            </a:r>
          </a:p>
          <a:p>
            <a:r>
              <a:rPr lang="en-GB" sz="3000" dirty="0" smtClean="0"/>
              <a:t>Q3) Snakes</a:t>
            </a:r>
          </a:p>
          <a:p>
            <a:r>
              <a:rPr lang="en-GB" sz="3000" dirty="0" smtClean="0"/>
              <a:t>Q4) Penguin</a:t>
            </a:r>
          </a:p>
          <a:p>
            <a:r>
              <a:rPr lang="en-GB" sz="3000" dirty="0" smtClean="0"/>
              <a:t>Q5) Hippo</a:t>
            </a:r>
          </a:p>
          <a:p>
            <a:r>
              <a:rPr lang="en-GB" sz="3000" dirty="0" smtClean="0"/>
              <a:t>Q6) </a:t>
            </a:r>
            <a:r>
              <a:rPr lang="en-GB" sz="3000" dirty="0" err="1" smtClean="0"/>
              <a:t>Meerkat</a:t>
            </a:r>
            <a:endParaRPr lang="en-GB" sz="3000" dirty="0" smtClean="0"/>
          </a:p>
          <a:p>
            <a:r>
              <a:rPr lang="en-GB" sz="3000" dirty="0" smtClean="0"/>
              <a:t>Q7) Giraffe</a:t>
            </a:r>
          </a:p>
          <a:p>
            <a:r>
              <a:rPr lang="en-GB" sz="3000" dirty="0" smtClean="0"/>
              <a:t>Q8) Elephant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6889" y="1652201"/>
            <a:ext cx="59266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chemeClr val="bg2">
                    <a:lumMod val="50000"/>
                  </a:schemeClr>
                </a:solidFill>
              </a:rPr>
              <a:t>Challenge: Can you make up your own puzzle?</a:t>
            </a:r>
            <a:r>
              <a:rPr lang="en-GB" sz="3000" dirty="0" smtClean="0">
                <a:solidFill>
                  <a:srgbClr val="0000FF"/>
                </a:solidFill>
              </a:rPr>
              <a:t/>
            </a:r>
            <a:br>
              <a:rPr lang="en-GB" sz="3000" dirty="0" smtClean="0">
                <a:solidFill>
                  <a:srgbClr val="0000FF"/>
                </a:solidFill>
              </a:rPr>
            </a:br>
            <a:endParaRPr lang="en-GB" sz="3000" dirty="0" smtClean="0">
              <a:solidFill>
                <a:srgbClr val="0000FF"/>
              </a:solidFill>
            </a:endParaRPr>
          </a:p>
          <a:p>
            <a:pPr marL="342900" indent="-342900" algn="ctr">
              <a:buAutoNum type="arabicParenR"/>
            </a:pPr>
            <a:r>
              <a:rPr lang="en-GB" sz="3000" dirty="0" smtClean="0">
                <a:solidFill>
                  <a:schemeClr val="accent3">
                    <a:lumMod val="50000"/>
                  </a:schemeClr>
                </a:solidFill>
              </a:rPr>
              <a:t>Pick an animal and write out all the letters</a:t>
            </a:r>
          </a:p>
          <a:p>
            <a:pPr marL="342900" indent="-342900" algn="ctr"/>
            <a:r>
              <a:rPr lang="en-GB" sz="3000" dirty="0" smtClean="0">
                <a:solidFill>
                  <a:schemeClr val="accent3">
                    <a:lumMod val="50000"/>
                  </a:schemeClr>
                </a:solidFill>
              </a:rPr>
              <a:t>2) Write a puzzle that gives each lesson as an answer,</a:t>
            </a:r>
          </a:p>
          <a:p>
            <a:pPr marL="342900" indent="-342900" algn="ctr"/>
            <a:r>
              <a:rPr lang="en-GB" sz="3000" dirty="0" smtClean="0">
                <a:solidFill>
                  <a:schemeClr val="accent3">
                    <a:lumMod val="50000"/>
                  </a:schemeClr>
                </a:solidFill>
              </a:rPr>
              <a:t>e.g. S = 40 = 2T</a:t>
            </a:r>
          </a:p>
          <a:p>
            <a:pPr marL="342900" indent="-342900" algn="ctr"/>
            <a:r>
              <a:rPr lang="en-GB" sz="3000" dirty="0" smtClean="0">
                <a:solidFill>
                  <a:schemeClr val="accent3">
                    <a:lumMod val="50000"/>
                  </a:schemeClr>
                </a:solidFill>
              </a:rPr>
              <a:t>3) Jumble up your questions, and swap with a friend </a:t>
            </a:r>
            <a:r>
              <a:rPr lang="en-US" sz="3000" dirty="0" err="1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</a:t>
            </a:r>
            <a:endParaRPr lang="en-GB" sz="3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019" y="1989138"/>
            <a:ext cx="4399004" cy="1143000"/>
          </a:xfrm>
        </p:spPr>
        <p:txBody>
          <a:bodyPr>
            <a:noAutofit/>
          </a:bodyPr>
          <a:lstStyle/>
          <a:p>
            <a:r>
              <a:rPr lang="en-GB" sz="5000" dirty="0" smtClean="0"/>
              <a:t>a = 5</a:t>
            </a:r>
            <a:br>
              <a:rPr lang="en-GB" sz="5000" dirty="0" smtClean="0"/>
            </a:br>
            <a:r>
              <a:rPr lang="en-GB" sz="5000" dirty="0" err="1" smtClean="0"/>
              <a:t>b</a:t>
            </a:r>
            <a:r>
              <a:rPr lang="en-GB" sz="5000" dirty="0" smtClean="0"/>
              <a:t> = 10</a:t>
            </a:r>
            <a:br>
              <a:rPr lang="en-GB" sz="5000" dirty="0" smtClean="0"/>
            </a:br>
            <a:r>
              <a:rPr lang="en-GB" sz="5000" dirty="0" err="1" smtClean="0"/>
              <a:t>c</a:t>
            </a:r>
            <a:r>
              <a:rPr lang="en-GB" sz="5000" dirty="0" smtClean="0"/>
              <a:t> = 8</a:t>
            </a:r>
            <a:endParaRPr lang="en-GB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20" y="163855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Bronze: </a:t>
            </a:r>
          </a:p>
          <a:p>
            <a:pPr marL="742950" indent="-742950" algn="ctr">
              <a:buAutoNum type="arabicParenR"/>
            </a:pPr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a + </a:t>
            </a:r>
            <a:r>
              <a:rPr lang="en-GB" sz="4000" dirty="0" err="1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 =</a:t>
            </a:r>
          </a:p>
          <a:p>
            <a:pPr marL="742950" indent="-742950" algn="ctr">
              <a:buAutoNum type="arabicParenR"/>
            </a:pPr>
            <a:r>
              <a:rPr lang="en-GB" sz="4000" dirty="0" err="1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 – </a:t>
            </a:r>
            <a:r>
              <a:rPr lang="en-GB" sz="4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</a:p>
          <a:p>
            <a:pPr algn="ctr">
              <a:buNone/>
            </a:pPr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</a:rPr>
              <a:t>Silver:</a:t>
            </a:r>
          </a:p>
          <a:p>
            <a:pPr marL="742950" indent="-742950" algn="ctr">
              <a:buAutoNum type="arabicParenR"/>
            </a:pPr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</a:rPr>
              <a:t>2b =</a:t>
            </a:r>
          </a:p>
          <a:p>
            <a:pPr marL="742950" indent="-742950" algn="ctr">
              <a:buAutoNum type="arabicParenR"/>
            </a:pPr>
            <a:r>
              <a:rPr lang="en-GB" sz="4000" dirty="0" err="1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</a:rPr>
              <a:t>/a = </a:t>
            </a:r>
            <a:endParaRPr lang="en-GB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GB" sz="4000" dirty="0" smtClean="0">
                <a:solidFill>
                  <a:schemeClr val="bg2">
                    <a:lumMod val="50000"/>
                  </a:schemeClr>
                </a:solidFill>
              </a:rPr>
              <a:t>Gold:</a:t>
            </a:r>
          </a:p>
          <a:p>
            <a:pPr marL="742950" indent="-742950" algn="ctr">
              <a:buAutoNum type="arabicParenR"/>
            </a:pPr>
            <a:r>
              <a:rPr lang="en-GB" sz="4000" dirty="0" smtClean="0">
                <a:solidFill>
                  <a:schemeClr val="bg2">
                    <a:lumMod val="50000"/>
                  </a:schemeClr>
                </a:solidFill>
              </a:rPr>
              <a:t>2c + a = </a:t>
            </a:r>
          </a:p>
          <a:p>
            <a:pPr marL="742950" indent="-742950" algn="ctr">
              <a:buAutoNum type="arabicParenR"/>
            </a:pPr>
            <a:r>
              <a:rPr lang="en-GB" sz="4000" dirty="0" smtClean="0">
                <a:solidFill>
                  <a:schemeClr val="bg2">
                    <a:lumMod val="50000"/>
                  </a:schemeClr>
                </a:solidFill>
              </a:rPr>
              <a:t>2b/a = </a:t>
            </a:r>
            <a:endParaRPr lang="en-GB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20" y="163855"/>
            <a:ext cx="23623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rgbClr val="000090"/>
                </a:solidFill>
              </a:rPr>
              <a:t>Pick the hardest question you can to see which level you reached today! </a:t>
            </a:r>
            <a:r>
              <a:rPr lang="en-US" sz="3000" dirty="0" err="1" smtClean="0">
                <a:solidFill>
                  <a:srgbClr val="000090"/>
                </a:solidFill>
                <a:sym typeface="Wingdings"/>
              </a:rPr>
              <a:t></a:t>
            </a:r>
            <a:endParaRPr lang="en-GB" sz="30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GB" u="sng" dirty="0" smtClean="0"/>
              <a:t>Title</a:t>
            </a:r>
            <a:r>
              <a:rPr lang="en-GB" u="sng" dirty="0" smtClean="0"/>
              <a:t>: Animal Substitution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Bronze – substitute values into algebraic addition and subtractions (L4)</a:t>
            </a:r>
          </a:p>
          <a:p>
            <a:pPr algn="ctr">
              <a:buNone/>
            </a:pPr>
            <a:endParaRPr lang="en-GB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</a:rPr>
              <a:t>Silver – substitute values into a range of algebraic expressions (L5) </a:t>
            </a:r>
          </a:p>
          <a:p>
            <a:pPr algn="ctr">
              <a:buNone/>
            </a:pPr>
            <a:endParaRPr lang="en-GB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Gold – write your own algebraic puzzle (L5)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472" y="44057"/>
            <a:ext cx="1633528" cy="802081"/>
          </a:xfr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 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36" y="1324063"/>
            <a:ext cx="2902029" cy="4525963"/>
          </a:xfrm>
        </p:spPr>
        <p:txBody>
          <a:bodyPr>
            <a:noAutofit/>
          </a:bodyPr>
          <a:lstStyle/>
          <a:p>
            <a:pPr marL="742950" indent="-742950">
              <a:buNone/>
            </a:pPr>
            <a:r>
              <a:rPr lang="en-GB" sz="4000" u="sng" dirty="0" smtClean="0">
                <a:solidFill>
                  <a:srgbClr val="984807"/>
                </a:solidFill>
              </a:rPr>
              <a:t>Bronze</a:t>
            </a:r>
          </a:p>
          <a:p>
            <a:pPr marL="742950" indent="-742950">
              <a:buAutoNum type="arabicParenR"/>
            </a:pPr>
            <a:r>
              <a:rPr lang="en-GB" sz="4000" dirty="0" smtClean="0">
                <a:solidFill>
                  <a:srgbClr val="984807"/>
                </a:solidFill>
              </a:rPr>
              <a:t>a + </a:t>
            </a:r>
            <a:r>
              <a:rPr lang="en-GB" sz="4000" dirty="0" smtClean="0">
                <a:solidFill>
                  <a:srgbClr val="984807"/>
                </a:solidFill>
              </a:rPr>
              <a:t>2</a:t>
            </a:r>
          </a:p>
          <a:p>
            <a:pPr marL="742950" indent="-742950">
              <a:buAutoNum type="arabicParenR"/>
            </a:pPr>
            <a:r>
              <a:rPr lang="en-GB" sz="4000" dirty="0" err="1">
                <a:solidFill>
                  <a:srgbClr val="984807"/>
                </a:solidFill>
              </a:rPr>
              <a:t>b</a:t>
            </a:r>
            <a:r>
              <a:rPr lang="en-GB" sz="4000" dirty="0" smtClean="0">
                <a:solidFill>
                  <a:srgbClr val="984807"/>
                </a:solidFill>
              </a:rPr>
              <a:t> – 3</a:t>
            </a:r>
          </a:p>
          <a:p>
            <a:pPr marL="742950" indent="-742950">
              <a:buAutoNum type="arabicParenR"/>
            </a:pPr>
            <a:r>
              <a:rPr lang="en-GB" sz="4000" dirty="0" err="1" smtClean="0">
                <a:solidFill>
                  <a:srgbClr val="984807"/>
                </a:solidFill>
              </a:rPr>
              <a:t>c</a:t>
            </a:r>
            <a:r>
              <a:rPr lang="en-GB" sz="4000" dirty="0" smtClean="0">
                <a:solidFill>
                  <a:srgbClr val="984807"/>
                </a:solidFill>
              </a:rPr>
              <a:t> + a</a:t>
            </a:r>
          </a:p>
          <a:p>
            <a:pPr marL="742950" indent="-742950">
              <a:buAutoNum type="arabicParenR"/>
            </a:pPr>
            <a:r>
              <a:rPr lang="en-GB" sz="4000" dirty="0" smtClean="0">
                <a:solidFill>
                  <a:srgbClr val="984807"/>
                </a:solidFill>
              </a:rPr>
              <a:t>a + </a:t>
            </a:r>
            <a:r>
              <a:rPr lang="en-GB" sz="4000" dirty="0" err="1" smtClean="0">
                <a:solidFill>
                  <a:srgbClr val="984807"/>
                </a:solidFill>
              </a:rPr>
              <a:t>b</a:t>
            </a:r>
            <a:r>
              <a:rPr lang="en-GB" sz="4000" dirty="0" smtClean="0">
                <a:solidFill>
                  <a:srgbClr val="984807"/>
                </a:solidFill>
              </a:rPr>
              <a:t> + </a:t>
            </a:r>
            <a:r>
              <a:rPr lang="en-GB" sz="4000" dirty="0" err="1" smtClean="0">
                <a:solidFill>
                  <a:srgbClr val="984807"/>
                </a:solidFill>
              </a:rPr>
              <a:t>c</a:t>
            </a:r>
            <a:endParaRPr lang="en-GB" sz="4000" dirty="0" smtClean="0">
              <a:solidFill>
                <a:srgbClr val="984807"/>
              </a:solidFill>
            </a:endParaRPr>
          </a:p>
          <a:p>
            <a:pPr marL="742950" indent="-742950">
              <a:buAutoNum type="arabicParenR"/>
            </a:pPr>
            <a:r>
              <a:rPr lang="en-GB" sz="4000" dirty="0" err="1">
                <a:solidFill>
                  <a:srgbClr val="984807"/>
                </a:solidFill>
              </a:rPr>
              <a:t>b</a:t>
            </a:r>
            <a:r>
              <a:rPr lang="en-GB" sz="4000" dirty="0" smtClean="0">
                <a:solidFill>
                  <a:srgbClr val="984807"/>
                </a:solidFill>
              </a:rPr>
              <a:t> – </a:t>
            </a:r>
            <a:r>
              <a:rPr lang="en-GB" sz="4000" dirty="0" err="1">
                <a:solidFill>
                  <a:srgbClr val="984807"/>
                </a:solidFill>
              </a:rPr>
              <a:t>c</a:t>
            </a:r>
            <a:endParaRPr lang="en-GB" sz="4000" dirty="0" smtClean="0">
              <a:solidFill>
                <a:srgbClr val="984807"/>
              </a:solidFill>
            </a:endParaRPr>
          </a:p>
          <a:p>
            <a:pPr marL="742950" indent="-742950">
              <a:buAutoNum type="arabicParenR"/>
            </a:pPr>
            <a:r>
              <a:rPr lang="en-GB" sz="4000" dirty="0" smtClean="0">
                <a:solidFill>
                  <a:srgbClr val="984807"/>
                </a:solidFill>
              </a:rPr>
              <a:t>3a</a:t>
            </a:r>
            <a:endParaRPr lang="en-GB" sz="4000" dirty="0" smtClean="0">
              <a:solidFill>
                <a:srgbClr val="984807"/>
              </a:solidFill>
            </a:endParaRPr>
          </a:p>
          <a:p>
            <a:pPr marL="742950" indent="-742950">
              <a:buAutoNum type="arabicParenR"/>
            </a:pPr>
            <a:endParaRPr lang="en-GB" sz="4000" dirty="0">
              <a:solidFill>
                <a:srgbClr val="98480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399" y="312084"/>
            <a:ext cx="6773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a = 3	  		</a:t>
            </a:r>
            <a:r>
              <a:rPr lang="en-GB" sz="5000" dirty="0" err="1" smtClean="0"/>
              <a:t>b</a:t>
            </a:r>
            <a:r>
              <a:rPr lang="en-GB" sz="5000" dirty="0" smtClean="0"/>
              <a:t> = 6			</a:t>
            </a:r>
            <a:r>
              <a:rPr lang="en-GB" sz="5000" dirty="0" err="1" smtClean="0"/>
              <a:t>c</a:t>
            </a:r>
            <a:r>
              <a:rPr lang="en-GB" sz="5000" dirty="0" smtClean="0"/>
              <a:t> = 5</a:t>
            </a:r>
            <a:endParaRPr lang="en-GB" sz="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9229" y="1476463"/>
            <a:ext cx="2902029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Silver</a:t>
            </a: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3c</a:t>
            </a: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kumimoji="0" lang="en-GB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/a</a:t>
            </a: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4a</a:t>
            </a: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kumimoji="0" lang="en-GB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GB" sz="4000" dirty="0" err="1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</a:rPr>
              <a:t>2a + </a:t>
            </a:r>
            <a:r>
              <a:rPr lang="en-GB" sz="4000" dirty="0" err="1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62581" y="1476463"/>
            <a:ext cx="3381419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</a:t>
            </a: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3c – </a:t>
            </a:r>
            <a:r>
              <a:rPr kumimoji="0" lang="en-GB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 smtClean="0">
                <a:solidFill>
                  <a:schemeClr val="bg2">
                    <a:lumMod val="50000"/>
                  </a:schemeClr>
                </a:solidFill>
              </a:rPr>
              <a:t>2b – 2a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 smtClean="0">
                <a:solidFill>
                  <a:schemeClr val="bg2">
                    <a:lumMod val="50000"/>
                  </a:schemeClr>
                </a:solidFill>
              </a:rPr>
              <a:t>2ac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 smtClean="0">
                <a:solidFill>
                  <a:schemeClr val="bg2">
                    <a:lumMod val="50000"/>
                  </a:schemeClr>
                </a:solidFill>
              </a:rPr>
              <a:t>2b/a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 smtClean="0">
                <a:solidFill>
                  <a:schemeClr val="bg2">
                    <a:lumMod val="50000"/>
                  </a:schemeClr>
                </a:solidFill>
              </a:rPr>
              <a:t>2c -3a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 smtClean="0">
                <a:solidFill>
                  <a:schemeClr val="bg2">
                    <a:lumMod val="50000"/>
                  </a:schemeClr>
                </a:solidFill>
              </a:rPr>
              <a:t>2a + </a:t>
            </a:r>
            <a:r>
              <a:rPr lang="en-GB" sz="4000" noProof="0" dirty="0" err="1" smtClean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GB" sz="4000" noProof="0" dirty="0" smtClean="0">
                <a:solidFill>
                  <a:schemeClr val="bg2">
                    <a:lumMod val="50000"/>
                  </a:schemeClr>
                </a:solidFill>
              </a:rPr>
              <a:t> + 2c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472" y="44057"/>
            <a:ext cx="1633528" cy="802081"/>
          </a:xfr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 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36" y="1324063"/>
            <a:ext cx="2902029" cy="4525963"/>
          </a:xfrm>
        </p:spPr>
        <p:txBody>
          <a:bodyPr>
            <a:noAutofit/>
          </a:bodyPr>
          <a:lstStyle/>
          <a:p>
            <a:pPr marL="742950" indent="-742950">
              <a:buNone/>
            </a:pPr>
            <a:r>
              <a:rPr lang="en-GB" sz="4000" u="sng" dirty="0" smtClean="0">
                <a:solidFill>
                  <a:srgbClr val="984807"/>
                </a:solidFill>
              </a:rPr>
              <a:t>Bronze</a:t>
            </a:r>
          </a:p>
          <a:p>
            <a:pPr marL="742950" indent="-742950">
              <a:buAutoNum type="arabicParenR"/>
            </a:pPr>
            <a:r>
              <a:rPr lang="en-GB" sz="4000" dirty="0">
                <a:solidFill>
                  <a:srgbClr val="984807"/>
                </a:solidFill>
              </a:rPr>
              <a:t>5</a:t>
            </a:r>
            <a:endParaRPr lang="en-GB" sz="4000" dirty="0" smtClean="0">
              <a:solidFill>
                <a:srgbClr val="984807"/>
              </a:solidFill>
            </a:endParaRPr>
          </a:p>
          <a:p>
            <a:pPr marL="742950" indent="-742950">
              <a:buAutoNum type="arabicParenR"/>
            </a:pPr>
            <a:r>
              <a:rPr lang="en-GB" sz="4000" dirty="0" smtClean="0">
                <a:solidFill>
                  <a:srgbClr val="984807"/>
                </a:solidFill>
              </a:rPr>
              <a:t>3</a:t>
            </a:r>
          </a:p>
          <a:p>
            <a:pPr marL="742950" indent="-742950">
              <a:buAutoNum type="arabicParenR"/>
            </a:pPr>
            <a:r>
              <a:rPr lang="en-GB" sz="4000" dirty="0">
                <a:solidFill>
                  <a:srgbClr val="984807"/>
                </a:solidFill>
              </a:rPr>
              <a:t>8</a:t>
            </a:r>
            <a:endParaRPr lang="en-GB" sz="4000" dirty="0" smtClean="0">
              <a:solidFill>
                <a:srgbClr val="984807"/>
              </a:solidFill>
            </a:endParaRPr>
          </a:p>
          <a:p>
            <a:pPr marL="742950" indent="-742950">
              <a:buAutoNum type="arabicParenR"/>
            </a:pPr>
            <a:r>
              <a:rPr lang="en-GB" sz="4000" dirty="0" smtClean="0">
                <a:solidFill>
                  <a:srgbClr val="984807"/>
                </a:solidFill>
              </a:rPr>
              <a:t>14</a:t>
            </a:r>
            <a:endParaRPr lang="en-GB" sz="4000" dirty="0" smtClean="0">
              <a:solidFill>
                <a:srgbClr val="984807"/>
              </a:solidFill>
            </a:endParaRPr>
          </a:p>
          <a:p>
            <a:pPr marL="742950" indent="-742950">
              <a:buAutoNum type="arabicParenR"/>
            </a:pPr>
            <a:r>
              <a:rPr lang="en-GB" sz="4000" dirty="0">
                <a:solidFill>
                  <a:srgbClr val="984807"/>
                </a:solidFill>
              </a:rPr>
              <a:t>1</a:t>
            </a:r>
            <a:endParaRPr lang="en-GB" sz="4000" dirty="0" smtClean="0">
              <a:solidFill>
                <a:srgbClr val="984807"/>
              </a:solidFill>
            </a:endParaRPr>
          </a:p>
          <a:p>
            <a:pPr marL="742950" indent="-742950">
              <a:buAutoNum type="arabicParenR"/>
            </a:pPr>
            <a:r>
              <a:rPr lang="en-GB" sz="4000" dirty="0">
                <a:solidFill>
                  <a:srgbClr val="984807"/>
                </a:solidFill>
              </a:rPr>
              <a:t>9</a:t>
            </a:r>
            <a:endParaRPr lang="en-GB" sz="4000" dirty="0" smtClean="0">
              <a:solidFill>
                <a:srgbClr val="984807"/>
              </a:solidFill>
            </a:endParaRPr>
          </a:p>
          <a:p>
            <a:pPr marL="742950" indent="-742950">
              <a:buAutoNum type="arabicParenR"/>
            </a:pPr>
            <a:endParaRPr lang="en-GB" sz="4000" dirty="0">
              <a:solidFill>
                <a:srgbClr val="98480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399" y="312084"/>
            <a:ext cx="6773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a = 3	  		</a:t>
            </a:r>
            <a:r>
              <a:rPr lang="en-GB" sz="5000" dirty="0" err="1" smtClean="0"/>
              <a:t>b</a:t>
            </a:r>
            <a:r>
              <a:rPr lang="en-GB" sz="5000" dirty="0" smtClean="0"/>
              <a:t> = 6			</a:t>
            </a:r>
            <a:r>
              <a:rPr lang="en-GB" sz="5000" dirty="0" err="1" smtClean="0"/>
              <a:t>c</a:t>
            </a:r>
            <a:r>
              <a:rPr lang="en-GB" sz="5000" dirty="0" smtClean="0"/>
              <a:t> = 5</a:t>
            </a:r>
            <a:endParaRPr lang="en-GB" sz="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9229" y="1476463"/>
            <a:ext cx="2902029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Silver</a:t>
            </a: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62581" y="1476463"/>
            <a:ext cx="3381419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</a:t>
            </a: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9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 smtClean="0">
                <a:solidFill>
                  <a:schemeClr val="bg2">
                    <a:lumMod val="50000"/>
                  </a:schemeClr>
                </a:solidFill>
              </a:rPr>
              <a:t>30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lang="en-GB" sz="4000" noProof="0" dirty="0" smtClean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018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solidFill>
                  <a:schemeClr val="bg2">
                    <a:lumMod val="25000"/>
                  </a:schemeClr>
                </a:solidFill>
              </a:rPr>
              <a:t>Well done – you are now a zoo keeper! </a:t>
            </a:r>
            <a:r>
              <a:rPr lang="en-US" sz="5000" dirty="0" err="1" smtClean="0">
                <a:solidFill>
                  <a:schemeClr val="bg2">
                    <a:lumMod val="25000"/>
                  </a:schemeClr>
                </a:solidFill>
                <a:sym typeface="Wingdings"/>
              </a:rPr>
              <a:t></a:t>
            </a:r>
            <a:endParaRPr lang="en-GB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9" y="2022205"/>
            <a:ext cx="6435644" cy="4553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…but your zoo is currently empty </a:t>
            </a:r>
            <a:r>
              <a:rPr lang="en-US" sz="4000" dirty="0" err="1" smtClean="0">
                <a:solidFill>
                  <a:schemeClr val="bg2">
                    <a:lumMod val="25000"/>
                  </a:schemeClr>
                </a:solidFill>
                <a:sym typeface="Wingdings"/>
              </a:rPr>
              <a:t>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  <a:sym typeface="Wingdings"/>
              </a:rPr>
              <a:t> You need to know what animals to put in!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511300"/>
            <a:ext cx="7747000" cy="534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Break the </a:t>
            </a: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code then scramble the letters to find out what animal goes in which enclosure. Then, draw it in!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723632" y="2048182"/>
          <a:ext cx="9169445" cy="1351801"/>
        </p:xfrm>
        <a:graphic>
          <a:graphicData uri="http://schemas.openxmlformats.org/presentationml/2006/ole">
            <p:oleObj spid="_x0000_s20482" name="Document" r:id="rId3" imgW="7150100" imgH="1054100" progId="Word.Document.12">
              <p:link updateAutomatic="1"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013" y="3782312"/>
            <a:ext cx="70871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e.g.		2C		D – W		2G</a:t>
            </a:r>
            <a:endParaRPr lang="en-GB" sz="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Break the </a:t>
            </a: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code then scramble the letters to find out what animal goes in which enclosure. Then, draw it in!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723632" y="2048182"/>
          <a:ext cx="9169445" cy="1351801"/>
        </p:xfrm>
        <a:graphic>
          <a:graphicData uri="http://schemas.openxmlformats.org/presentationml/2006/ole">
            <p:oleObj spid="_x0000_s21506" name="Document" r:id="rId3" imgW="7150100" imgH="1054100" progId="Word.Document.12">
              <p:link updateAutomatic="1"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013" y="3782312"/>
            <a:ext cx="70871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e.g.		2C		D – W		2G</a:t>
            </a:r>
            <a:endParaRPr lang="en-GB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731078" y="4644086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>
                <a:solidFill>
                  <a:srgbClr val="FF0000"/>
                </a:solidFill>
              </a:rPr>
              <a:t>A</a:t>
            </a:r>
            <a:endParaRPr lang="en-GB" sz="5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815" y="4621548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FF0000"/>
                </a:solidFill>
              </a:rPr>
              <a:t>C</a:t>
            </a:r>
            <a:endParaRPr lang="en-GB" sz="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2917" y="4525963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FF0000"/>
                </a:solidFill>
              </a:rPr>
              <a:t>T</a:t>
            </a:r>
            <a:endParaRPr lang="en-GB" sz="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510472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3500" dirty="0" smtClean="0">
                <a:solidFill>
                  <a:schemeClr val="bg2">
                    <a:lumMod val="25000"/>
                  </a:schemeClr>
                </a:solidFill>
              </a:rPr>
              <a:t>Break the </a:t>
            </a:r>
            <a:r>
              <a:rPr lang="en-GB" sz="3500" dirty="0" smtClean="0">
                <a:solidFill>
                  <a:schemeClr val="bg2">
                    <a:lumMod val="25000"/>
                  </a:schemeClr>
                </a:solidFill>
              </a:rPr>
              <a:t>code then scramble the letters to find out what animal goes in which enclosure. Then, draw it in!</a:t>
            </a:r>
            <a:endParaRPr lang="en-GB" sz="35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723632" y="2048182"/>
          <a:ext cx="9169445" cy="1351801"/>
        </p:xfrm>
        <a:graphic>
          <a:graphicData uri="http://schemas.openxmlformats.org/presentationml/2006/ole">
            <p:oleObj spid="_x0000_s22530" name="Document" r:id="rId3" imgW="7150100" imgH="1054100" progId="Word.Document.12">
              <p:link updateAutomatic="1"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013" y="3782312"/>
            <a:ext cx="70871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e.g.		2C		D – W		2G</a:t>
            </a:r>
            <a:endParaRPr lang="en-GB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731078" y="4644086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>
                <a:solidFill>
                  <a:srgbClr val="FF0000"/>
                </a:solidFill>
              </a:rPr>
              <a:t>A</a:t>
            </a:r>
            <a:endParaRPr lang="en-GB" sz="5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815" y="4621548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FF0000"/>
                </a:solidFill>
              </a:rPr>
              <a:t>C</a:t>
            </a:r>
            <a:endParaRPr lang="en-GB" sz="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2917" y="4525963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FF0000"/>
                </a:solidFill>
              </a:rPr>
              <a:t>T</a:t>
            </a:r>
            <a:endParaRPr lang="en-GB" sz="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1078" y="5505860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0000FF"/>
                </a:solidFill>
              </a:rPr>
              <a:t>C</a:t>
            </a:r>
            <a:endParaRPr lang="en-GB" sz="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4815" y="5483322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>
                <a:solidFill>
                  <a:srgbClr val="0000FF"/>
                </a:solidFill>
              </a:rPr>
              <a:t>A</a:t>
            </a:r>
            <a:endParaRPr lang="en-GB" sz="5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2917" y="5540137"/>
            <a:ext cx="1228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0000FF"/>
                </a:solidFill>
              </a:rPr>
              <a:t>T</a:t>
            </a:r>
            <a:endParaRPr lang="en-GB" sz="5000" dirty="0">
              <a:solidFill>
                <a:srgbClr val="0000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10472" y="44057"/>
            <a:ext cx="1633528" cy="1608144"/>
          </a:xfr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r>
              <a:rPr lang="en-GB" dirty="0" smtClean="0"/>
              <a:t>8 min Q1-3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547</Words>
  <Application>Microsoft Macintosh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Office Theme</vt:lpstr>
      <vt:lpstr>BOB:Y7 algebra:algebra zoo:algebra zoo worksheet.docx!OLE_LINK1</vt:lpstr>
      <vt:lpstr>BOB:Y7 algebra:algebra zoo:algebra zoo worksheet.docx!OLE_LINK1</vt:lpstr>
      <vt:lpstr>BOB:Y7 algebra:algebra zoo:algebra zoo worksheet.docx!OLE_LINK1</vt:lpstr>
      <vt:lpstr>BOB:Y7 algebra:algebra zoo:algebra zoo worksheet.docx!OLE_LINK1</vt:lpstr>
      <vt:lpstr>BOB:Y7 algebra:algebra zoo:algebra zoo worksheet.docx!OLE_LINK1</vt:lpstr>
      <vt:lpstr>BOB:Y7 algebra:algebra zoo:algebra zoo worksheet.docx!OLE_LINK1</vt:lpstr>
      <vt:lpstr>Title: Animal Substitution</vt:lpstr>
      <vt:lpstr>Title: Animal Substitution</vt:lpstr>
      <vt:lpstr>4 min</vt:lpstr>
      <vt:lpstr>4 min</vt:lpstr>
      <vt:lpstr>Slide 5</vt:lpstr>
      <vt:lpstr>Slide 6</vt:lpstr>
      <vt:lpstr>Slide 7</vt:lpstr>
      <vt:lpstr>Slide 8</vt:lpstr>
      <vt:lpstr>8 min Q1-3</vt:lpstr>
      <vt:lpstr>8 min Q4-6</vt:lpstr>
      <vt:lpstr>6 min Q7&amp;8</vt:lpstr>
      <vt:lpstr>6 min puzzle</vt:lpstr>
      <vt:lpstr>a = 5 b = 10 c =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Animal Substitution</dc:title>
  <dc:creator>Loui</dc:creator>
  <cp:lastModifiedBy>Loui</cp:lastModifiedBy>
  <cp:revision>5</cp:revision>
  <dcterms:created xsi:type="dcterms:W3CDTF">2015-03-17T18:43:35Z</dcterms:created>
  <dcterms:modified xsi:type="dcterms:W3CDTF">2015-03-17T19:17:04Z</dcterms:modified>
</cp:coreProperties>
</file>