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0" r:id="rId2"/>
    <p:sldId id="256" r:id="rId3"/>
    <p:sldId id="257" r:id="rId4"/>
    <p:sldId id="258" r:id="rId5"/>
    <p:sldId id="259" r:id="rId6"/>
    <p:sldId id="261" r:id="rId7"/>
    <p:sldId id="263" r:id="rId8"/>
    <p:sldId id="264" r:id="rId9"/>
    <p:sldId id="262" r:id="rId10"/>
    <p:sldId id="265" r:id="rId11"/>
    <p:sldId id="266" r:id="rId12"/>
    <p:sldId id="268" r:id="rId13"/>
    <p:sldId id="270" r:id="rId14"/>
    <p:sldId id="271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4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413BA-DC32-4D7B-983F-97FC1FF2C2BE}" type="datetimeFigureOut">
              <a:rPr lang="en-GB" smtClean="0"/>
              <a:t>05/07/2012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1C86A-D577-45E4-A220-C7F8FA755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710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CC22-9827-4360-AF13-E28695960273}" type="datetimeFigureOut">
              <a:rPr lang="en-GB" smtClean="0"/>
              <a:t>05/07/2012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9287-F3DF-4D22-B5E7-2334F4A7A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88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CC22-9827-4360-AF13-E28695960273}" type="datetimeFigureOut">
              <a:rPr lang="en-GB" smtClean="0"/>
              <a:t>05/07/2012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9287-F3DF-4D22-B5E7-2334F4A7A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58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CC22-9827-4360-AF13-E28695960273}" type="datetimeFigureOut">
              <a:rPr lang="en-GB" smtClean="0"/>
              <a:t>05/07/2012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9287-F3DF-4D22-B5E7-2334F4A7A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8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CC22-9827-4360-AF13-E28695960273}" type="datetimeFigureOut">
              <a:rPr lang="en-GB" smtClean="0"/>
              <a:t>05/07/2012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9287-F3DF-4D22-B5E7-2334F4A7A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75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CC22-9827-4360-AF13-E28695960273}" type="datetimeFigureOut">
              <a:rPr lang="en-GB" smtClean="0"/>
              <a:t>05/07/2012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9287-F3DF-4D22-B5E7-2334F4A7A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70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CC22-9827-4360-AF13-E28695960273}" type="datetimeFigureOut">
              <a:rPr lang="en-GB" smtClean="0"/>
              <a:t>05/07/2012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9287-F3DF-4D22-B5E7-2334F4A7A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84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CC22-9827-4360-AF13-E28695960273}" type="datetimeFigureOut">
              <a:rPr lang="en-GB" smtClean="0"/>
              <a:t>05/07/2012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9287-F3DF-4D22-B5E7-2334F4A7A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68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CC22-9827-4360-AF13-E28695960273}" type="datetimeFigureOut">
              <a:rPr lang="en-GB" smtClean="0"/>
              <a:t>05/07/2012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9287-F3DF-4D22-B5E7-2334F4A7A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61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CC22-9827-4360-AF13-E28695960273}" type="datetimeFigureOut">
              <a:rPr lang="en-GB" smtClean="0"/>
              <a:t>05/07/2012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9287-F3DF-4D22-B5E7-2334F4A7A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13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CC22-9827-4360-AF13-E28695960273}" type="datetimeFigureOut">
              <a:rPr lang="en-GB" smtClean="0"/>
              <a:t>05/07/2012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9287-F3DF-4D22-B5E7-2334F4A7A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35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CC22-9827-4360-AF13-E28695960273}" type="datetimeFigureOut">
              <a:rPr lang="en-GB" smtClean="0"/>
              <a:t>05/07/2012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9287-F3DF-4D22-B5E7-2334F4A7A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42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8CC22-9827-4360-AF13-E28695960273}" type="datetimeFigureOut">
              <a:rPr lang="en-GB" smtClean="0"/>
              <a:t>05/07/2012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B9287-F3DF-4D22-B5E7-2334F4A7A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80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bart-simpson-generat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60350"/>
            <a:ext cx="8713788" cy="63373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>
                <a:solidFill>
                  <a:schemeClr val="bg1"/>
                </a:solidFill>
              </a:rPr>
              <a:t>Midpoint of a Line</a:t>
            </a:r>
            <a:endParaRPr lang="en-GB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Learning Objectives: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Able to identify co-ordinates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Able to identify the midpoint of a line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Able to calculate the length of a line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64288" y="62068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1F9EEA-6AE3-405C-9E68-B98F9DED1453}" type="datetime1">
              <a:rPr lang="en-GB" u="sng" smtClean="0">
                <a:solidFill>
                  <a:schemeClr val="bg1"/>
                </a:solidFill>
              </a:rPr>
              <a:t>05/07/2012</a:t>
            </a:fld>
            <a:endParaRPr lang="en-GB" u="sng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6206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>
                <a:solidFill>
                  <a:schemeClr val="bg1"/>
                </a:solidFill>
              </a:rPr>
              <a:t>Grade D</a:t>
            </a:r>
            <a:endParaRPr lang="en-GB" u="sng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67544" y="2852936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7544" y="4018919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7544" y="5229200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04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people.rit.edu/andpph/misc/graph-paper-v-7x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745" y="0"/>
            <a:ext cx="403860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eople.rit.edu/andpph/misc/graph-paper-v-7x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80"/>
          <a:stretch/>
        </p:blipFill>
        <p:spPr bwMode="auto">
          <a:xfrm>
            <a:off x="4024745" y="5167747"/>
            <a:ext cx="4038600" cy="169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people.rit.edu/andpph/misc/graph-paper-v-7x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80"/>
          <a:stretch/>
        </p:blipFill>
        <p:spPr bwMode="auto">
          <a:xfrm>
            <a:off x="0" y="5167747"/>
            <a:ext cx="4038600" cy="169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people.rit.edu/andpph/misc/graph-paper-v-7x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860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people.rit.edu/andpph/misc/graph-paper-v-7x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99"/>
          <a:stretch/>
        </p:blipFill>
        <p:spPr bwMode="auto">
          <a:xfrm>
            <a:off x="8049490" y="0"/>
            <a:ext cx="109451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people.rit.edu/andpph/misc/graph-paper-v-7x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99" b="67380"/>
          <a:stretch/>
        </p:blipFill>
        <p:spPr bwMode="auto">
          <a:xfrm>
            <a:off x="8049490" y="5167746"/>
            <a:ext cx="1094510" cy="16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Length of a Line Segment</a:t>
            </a:r>
            <a:endParaRPr lang="en-GB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908720"/>
            <a:ext cx="8229600" cy="648072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What is the length of the line CD?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11560" y="4612335"/>
            <a:ext cx="8136904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67944" y="4612335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31640" y="4629081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-5</a:t>
            </a:r>
            <a:endParaRPr lang="en-GB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15908" y="462998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-4</a:t>
            </a:r>
            <a:endParaRPr lang="en-GB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491972" y="462998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-3</a:t>
            </a:r>
            <a:endParaRPr lang="en-GB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084624" y="462998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-2</a:t>
            </a:r>
            <a:endParaRPr lang="en-GB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646833" y="462998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-1</a:t>
            </a:r>
            <a:endParaRPr lang="en-GB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796228" y="462998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72292" y="462998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62211" y="462998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38275" y="462998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4</a:t>
            </a:r>
            <a:endParaRPr lang="en-GB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081163" y="462998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5</a:t>
            </a:r>
            <a:endParaRPr lang="en-GB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99874" y="462998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-6</a:t>
            </a:r>
            <a:endParaRPr lang="en-GB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23810" y="4629081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-7</a:t>
            </a:r>
            <a:endParaRPr lang="en-GB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673810" y="4626190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216698" y="4626190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604448" y="4396311"/>
                <a:ext cx="5317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448" y="4396311"/>
                <a:ext cx="531766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flipV="1">
            <a:off x="4599710" y="2590800"/>
            <a:ext cx="0" cy="371852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34188" y="6169867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-3</a:t>
            </a:r>
            <a:endParaRPr lang="en-GB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256258" y="5530168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-2</a:t>
            </a:r>
            <a:endParaRPr lang="en-GB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234188" y="5012257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-1</a:t>
            </a:r>
            <a:endParaRPr lang="en-GB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234188" y="3861048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34188" y="328498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34188" y="2708920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3</a:t>
            </a:r>
            <a:endParaRPr lang="en-GB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211960" y="2175247"/>
            <a:ext cx="53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 smtClean="0"/>
              <a:t>y</a:t>
            </a:r>
            <a:endParaRPr lang="en-GB" sz="2400" b="1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2328656" y="4030908"/>
            <a:ext cx="2888545" cy="23079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06322" y="3606973"/>
            <a:ext cx="10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(-4, </a:t>
            </a:r>
            <a:r>
              <a:rPr lang="en-GB" sz="2400" b="1" dirty="0"/>
              <a:t>1</a:t>
            </a:r>
            <a:r>
              <a:rPr lang="en-GB" sz="2400" b="1" dirty="0" smtClean="0"/>
              <a:t>)</a:t>
            </a:r>
            <a:endParaRPr lang="en-GB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327994" y="6032358"/>
            <a:ext cx="1165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(1, -3)</a:t>
            </a:r>
            <a:endParaRPr lang="en-GB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946282" y="3561455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48064" y="6307511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2297316" y="6322196"/>
            <a:ext cx="29100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297318" y="4041548"/>
            <a:ext cx="0" cy="23129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18270" y="5036599"/>
            <a:ext cx="808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4</a:t>
            </a:r>
            <a:endParaRPr lang="en-GB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492948" y="6315653"/>
            <a:ext cx="808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80112" y="1794296"/>
            <a:ext cx="3290219" cy="41549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</a:t>
            </a:r>
            <a:r>
              <a:rPr lang="en-GB" sz="2400" baseline="30000" dirty="0" smtClean="0"/>
              <a:t>2</a:t>
            </a:r>
            <a:r>
              <a:rPr lang="en-GB" sz="2400" dirty="0" smtClean="0"/>
              <a:t> = a</a:t>
            </a:r>
            <a:r>
              <a:rPr lang="en-GB" sz="2400" baseline="30000" dirty="0" smtClean="0"/>
              <a:t>2</a:t>
            </a:r>
            <a:r>
              <a:rPr lang="en-GB" sz="2400" dirty="0" smtClean="0"/>
              <a:t> + b</a:t>
            </a:r>
            <a:r>
              <a:rPr lang="en-GB" sz="2400" baseline="30000" dirty="0" smtClean="0"/>
              <a:t>2</a:t>
            </a:r>
          </a:p>
          <a:p>
            <a:endParaRPr lang="en-GB" sz="2400" dirty="0"/>
          </a:p>
          <a:p>
            <a:r>
              <a:rPr lang="en-GB" sz="2400" dirty="0" smtClean="0"/>
              <a:t>c</a:t>
            </a:r>
            <a:r>
              <a:rPr lang="en-GB" sz="2400" baseline="30000" dirty="0" smtClean="0"/>
              <a:t>2</a:t>
            </a:r>
            <a:r>
              <a:rPr lang="en-GB" sz="2400" dirty="0" smtClean="0"/>
              <a:t> = </a:t>
            </a:r>
            <a:r>
              <a:rPr lang="en-GB" sz="2400" dirty="0"/>
              <a:t>4</a:t>
            </a:r>
            <a:r>
              <a:rPr lang="en-GB" sz="2400" baseline="30000" dirty="0" smtClean="0"/>
              <a:t>2</a:t>
            </a:r>
            <a:r>
              <a:rPr lang="en-GB" sz="2400" dirty="0" smtClean="0"/>
              <a:t> + 5</a:t>
            </a:r>
            <a:r>
              <a:rPr lang="en-GB" sz="2400" baseline="30000" dirty="0" smtClean="0"/>
              <a:t>2</a:t>
            </a:r>
          </a:p>
          <a:p>
            <a:endParaRPr lang="en-GB" sz="2400" dirty="0"/>
          </a:p>
          <a:p>
            <a:r>
              <a:rPr lang="en-GB" sz="2400" dirty="0" smtClean="0"/>
              <a:t>c</a:t>
            </a:r>
            <a:r>
              <a:rPr lang="en-GB" sz="2400" baseline="30000" dirty="0" smtClean="0"/>
              <a:t>2</a:t>
            </a:r>
            <a:r>
              <a:rPr lang="en-GB" sz="2400" dirty="0" smtClean="0"/>
              <a:t> = 16 + 25</a:t>
            </a:r>
          </a:p>
          <a:p>
            <a:endParaRPr lang="en-GB" sz="2400" dirty="0"/>
          </a:p>
          <a:p>
            <a:r>
              <a:rPr lang="en-GB" sz="2400" dirty="0" smtClean="0"/>
              <a:t>c</a:t>
            </a:r>
            <a:r>
              <a:rPr lang="en-GB" sz="2400" baseline="30000" dirty="0" smtClean="0"/>
              <a:t>2</a:t>
            </a:r>
            <a:r>
              <a:rPr lang="en-GB" sz="2400" dirty="0" smtClean="0"/>
              <a:t> = 41</a:t>
            </a:r>
          </a:p>
          <a:p>
            <a:endParaRPr lang="en-GB" sz="2400" dirty="0"/>
          </a:p>
          <a:p>
            <a:r>
              <a:rPr lang="en-GB" sz="2400" dirty="0" smtClean="0"/>
              <a:t>c = √41</a:t>
            </a:r>
          </a:p>
          <a:p>
            <a:endParaRPr lang="en-GB" sz="2400" dirty="0"/>
          </a:p>
          <a:p>
            <a:r>
              <a:rPr lang="en-GB" sz="2400" dirty="0" smtClean="0"/>
              <a:t>c = 6.40 (2dp)</a:t>
            </a:r>
            <a:endParaRPr lang="en-GB" sz="2400" dirty="0"/>
          </a:p>
        </p:txBody>
      </p:sp>
      <p:sp>
        <p:nvSpPr>
          <p:cNvPr id="39" name="Oval 38"/>
          <p:cNvSpPr/>
          <p:nvPr/>
        </p:nvSpPr>
        <p:spPr>
          <a:xfrm>
            <a:off x="5148064" y="6263191"/>
            <a:ext cx="88641" cy="886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2252996" y="3988431"/>
            <a:ext cx="88641" cy="886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35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Length of a line segment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the length of the line between the points (1, 6) and (5, 9)?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403648" y="3429000"/>
            <a:ext cx="2016224" cy="19442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347864" y="335699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1331640" y="530120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67544" y="5138028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(1, 6)</a:t>
            </a:r>
            <a:endParaRPr lang="en-GB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879812" y="2905780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(5, 9)</a:t>
            </a:r>
            <a:endParaRPr lang="en-GB" sz="2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403648" y="5373216"/>
            <a:ext cx="201622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419872" y="3429000"/>
            <a:ext cx="0" cy="194421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7704" y="530120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FF0000"/>
                </a:solidFill>
              </a:rPr>
              <a:t>4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59832" y="422108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FF0000"/>
                </a:solidFill>
              </a:rPr>
              <a:t>3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4088" y="2323616"/>
            <a:ext cx="3290219" cy="41549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c</a:t>
            </a:r>
            <a:r>
              <a:rPr lang="en-GB" sz="2400" b="1" baseline="30000" dirty="0" smtClean="0">
                <a:solidFill>
                  <a:srgbClr val="FF0000"/>
                </a:solidFill>
              </a:rPr>
              <a:t>2</a:t>
            </a:r>
            <a:r>
              <a:rPr lang="en-GB" sz="2400" b="1" dirty="0" smtClean="0">
                <a:solidFill>
                  <a:srgbClr val="FF0000"/>
                </a:solidFill>
              </a:rPr>
              <a:t> = a</a:t>
            </a:r>
            <a:r>
              <a:rPr lang="en-GB" sz="2400" b="1" baseline="30000" dirty="0" smtClean="0">
                <a:solidFill>
                  <a:srgbClr val="FF0000"/>
                </a:solidFill>
              </a:rPr>
              <a:t>2</a:t>
            </a:r>
            <a:r>
              <a:rPr lang="en-GB" sz="2400" b="1" dirty="0" smtClean="0">
                <a:solidFill>
                  <a:srgbClr val="FF0000"/>
                </a:solidFill>
              </a:rPr>
              <a:t> + b</a:t>
            </a:r>
            <a:r>
              <a:rPr lang="en-GB" sz="2400" b="1" baseline="30000" dirty="0" smtClean="0">
                <a:solidFill>
                  <a:srgbClr val="FF0000"/>
                </a:solidFill>
              </a:rPr>
              <a:t>2</a:t>
            </a:r>
          </a:p>
          <a:p>
            <a:endParaRPr lang="en-GB" sz="2400" b="1" dirty="0">
              <a:solidFill>
                <a:srgbClr val="FF0000"/>
              </a:solidFill>
            </a:endParaRPr>
          </a:p>
          <a:p>
            <a:r>
              <a:rPr lang="en-GB" sz="2400" b="1" dirty="0" smtClean="0">
                <a:solidFill>
                  <a:srgbClr val="FF0000"/>
                </a:solidFill>
              </a:rPr>
              <a:t>c</a:t>
            </a:r>
            <a:r>
              <a:rPr lang="en-GB" sz="2400" b="1" baseline="30000" dirty="0" smtClean="0">
                <a:solidFill>
                  <a:srgbClr val="FF0000"/>
                </a:solidFill>
              </a:rPr>
              <a:t>2</a:t>
            </a:r>
            <a:r>
              <a:rPr lang="en-GB" sz="2400" b="1" dirty="0" smtClean="0">
                <a:solidFill>
                  <a:srgbClr val="FF0000"/>
                </a:solidFill>
              </a:rPr>
              <a:t> = </a:t>
            </a:r>
            <a:r>
              <a:rPr lang="en-GB" sz="2400" b="1" dirty="0">
                <a:solidFill>
                  <a:srgbClr val="FF0000"/>
                </a:solidFill>
              </a:rPr>
              <a:t>4</a:t>
            </a:r>
            <a:r>
              <a:rPr lang="en-GB" sz="2400" b="1" baseline="30000" dirty="0" smtClean="0">
                <a:solidFill>
                  <a:srgbClr val="FF0000"/>
                </a:solidFill>
              </a:rPr>
              <a:t>2</a:t>
            </a:r>
            <a:r>
              <a:rPr lang="en-GB" sz="2400" b="1" dirty="0" smtClean="0">
                <a:solidFill>
                  <a:srgbClr val="FF0000"/>
                </a:solidFill>
              </a:rPr>
              <a:t> + </a:t>
            </a:r>
            <a:r>
              <a:rPr lang="en-GB" sz="2400" b="1" dirty="0">
                <a:solidFill>
                  <a:srgbClr val="FF0000"/>
                </a:solidFill>
              </a:rPr>
              <a:t>3</a:t>
            </a:r>
            <a:r>
              <a:rPr lang="en-GB" sz="2400" b="1" baseline="30000" dirty="0" smtClean="0">
                <a:solidFill>
                  <a:srgbClr val="FF0000"/>
                </a:solidFill>
              </a:rPr>
              <a:t>2</a:t>
            </a:r>
          </a:p>
          <a:p>
            <a:endParaRPr lang="en-GB" sz="2400" b="1" dirty="0">
              <a:solidFill>
                <a:srgbClr val="FF0000"/>
              </a:solidFill>
            </a:endParaRPr>
          </a:p>
          <a:p>
            <a:r>
              <a:rPr lang="en-GB" sz="2400" b="1" dirty="0" smtClean="0">
                <a:solidFill>
                  <a:srgbClr val="FF0000"/>
                </a:solidFill>
              </a:rPr>
              <a:t>c</a:t>
            </a:r>
            <a:r>
              <a:rPr lang="en-GB" sz="2400" b="1" baseline="30000" dirty="0" smtClean="0">
                <a:solidFill>
                  <a:srgbClr val="FF0000"/>
                </a:solidFill>
              </a:rPr>
              <a:t>2</a:t>
            </a:r>
            <a:r>
              <a:rPr lang="en-GB" sz="2400" b="1" dirty="0" smtClean="0">
                <a:solidFill>
                  <a:srgbClr val="FF0000"/>
                </a:solidFill>
              </a:rPr>
              <a:t> = 16 + 9</a:t>
            </a:r>
          </a:p>
          <a:p>
            <a:endParaRPr lang="en-GB" sz="2400" b="1" dirty="0">
              <a:solidFill>
                <a:srgbClr val="FF0000"/>
              </a:solidFill>
            </a:endParaRPr>
          </a:p>
          <a:p>
            <a:r>
              <a:rPr lang="en-GB" sz="2400" b="1" dirty="0" smtClean="0">
                <a:solidFill>
                  <a:srgbClr val="FF0000"/>
                </a:solidFill>
              </a:rPr>
              <a:t>c</a:t>
            </a:r>
            <a:r>
              <a:rPr lang="en-GB" sz="2400" b="1" baseline="30000" dirty="0" smtClean="0">
                <a:solidFill>
                  <a:srgbClr val="FF0000"/>
                </a:solidFill>
              </a:rPr>
              <a:t>2</a:t>
            </a:r>
            <a:r>
              <a:rPr lang="en-GB" sz="2400" b="1" dirty="0" smtClean="0">
                <a:solidFill>
                  <a:srgbClr val="FF0000"/>
                </a:solidFill>
              </a:rPr>
              <a:t> = 25</a:t>
            </a:r>
          </a:p>
          <a:p>
            <a:endParaRPr lang="en-GB" sz="2400" b="1" dirty="0">
              <a:solidFill>
                <a:srgbClr val="FF0000"/>
              </a:solidFill>
            </a:endParaRPr>
          </a:p>
          <a:p>
            <a:r>
              <a:rPr lang="en-GB" sz="2400" b="1" dirty="0" smtClean="0">
                <a:solidFill>
                  <a:srgbClr val="FF0000"/>
                </a:solidFill>
              </a:rPr>
              <a:t>c = √25</a:t>
            </a:r>
          </a:p>
          <a:p>
            <a:endParaRPr lang="en-GB" sz="2400" b="1" dirty="0">
              <a:solidFill>
                <a:srgbClr val="FF0000"/>
              </a:solidFill>
            </a:endParaRPr>
          </a:p>
          <a:p>
            <a:r>
              <a:rPr lang="en-GB" sz="2400" b="1" dirty="0" smtClean="0">
                <a:solidFill>
                  <a:srgbClr val="FF0000"/>
                </a:solidFill>
              </a:rPr>
              <a:t>c = 5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80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people.rit.edu/andpph/misc/graph-paper-v-7x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745" y="0"/>
            <a:ext cx="403860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eople.rit.edu/andpph/misc/graph-paper-v-7x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80"/>
          <a:stretch/>
        </p:blipFill>
        <p:spPr bwMode="auto">
          <a:xfrm>
            <a:off x="4024745" y="5167747"/>
            <a:ext cx="4038600" cy="169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people.rit.edu/andpph/misc/graph-paper-v-7x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80"/>
          <a:stretch/>
        </p:blipFill>
        <p:spPr bwMode="auto">
          <a:xfrm>
            <a:off x="0" y="5167747"/>
            <a:ext cx="4038600" cy="169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people.rit.edu/andpph/misc/graph-paper-v-7x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860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people.rit.edu/andpph/misc/graph-paper-v-7x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99"/>
          <a:stretch/>
        </p:blipFill>
        <p:spPr bwMode="auto">
          <a:xfrm>
            <a:off x="8049490" y="0"/>
            <a:ext cx="109451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people.rit.edu/andpph/misc/graph-paper-v-7x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99" b="67380"/>
          <a:stretch/>
        </p:blipFill>
        <p:spPr bwMode="auto">
          <a:xfrm>
            <a:off x="8049490" y="5167746"/>
            <a:ext cx="1094510" cy="16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Length of a Line Segment</a:t>
            </a:r>
            <a:endParaRPr lang="en-GB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908720"/>
            <a:ext cx="8229600" cy="648072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What is the length of the line AB?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11560" y="4612335"/>
            <a:ext cx="8136904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67944" y="4612335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31640" y="4629081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-5</a:t>
            </a:r>
            <a:endParaRPr lang="en-GB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15908" y="462998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-4</a:t>
            </a:r>
            <a:endParaRPr lang="en-GB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491972" y="462998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-3</a:t>
            </a:r>
            <a:endParaRPr lang="en-GB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084624" y="462998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-2</a:t>
            </a:r>
            <a:endParaRPr lang="en-GB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646833" y="462998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-1</a:t>
            </a:r>
            <a:endParaRPr lang="en-GB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796228" y="462998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72292" y="462998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62211" y="462998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38275" y="462998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4</a:t>
            </a:r>
            <a:endParaRPr lang="en-GB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081163" y="462998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5</a:t>
            </a:r>
            <a:endParaRPr lang="en-GB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99874" y="462998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-6</a:t>
            </a:r>
            <a:endParaRPr lang="en-GB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23810" y="4629081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-7</a:t>
            </a:r>
            <a:endParaRPr lang="en-GB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673810" y="4626190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216698" y="4626190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604448" y="4396311"/>
                <a:ext cx="5317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448" y="4396311"/>
                <a:ext cx="531766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flipV="1">
            <a:off x="4599710" y="2590800"/>
            <a:ext cx="0" cy="371852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34188" y="6169867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-3</a:t>
            </a:r>
            <a:endParaRPr lang="en-GB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256258" y="5530168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-2</a:t>
            </a:r>
            <a:endParaRPr lang="en-GB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234188" y="5012257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-1</a:t>
            </a:r>
            <a:endParaRPr lang="en-GB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234188" y="3861048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34188" y="328498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34188" y="2708920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3</a:t>
            </a:r>
            <a:endParaRPr lang="en-GB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211960" y="2175247"/>
            <a:ext cx="53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 smtClean="0"/>
              <a:t>y</a:t>
            </a:r>
            <a:endParaRPr lang="en-GB" sz="2400" b="1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1718270" y="3469650"/>
            <a:ext cx="5229994" cy="28460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37606" y="6409133"/>
            <a:ext cx="10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(-5, -3)</a:t>
            </a:r>
            <a:endParaRPr lang="en-GB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263984" y="3027968"/>
            <a:ext cx="1165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(4, 2)</a:t>
            </a:r>
            <a:endParaRPr lang="en-GB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331640" y="60741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903944" y="3023374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B</a:t>
            </a:r>
          </a:p>
        </p:txBody>
      </p:sp>
      <p:cxnSp>
        <p:nvCxnSpPr>
          <p:cNvPr id="46" name="Straight Connector 45"/>
          <p:cNvCxnSpPr>
            <a:stCxn id="40" idx="7"/>
          </p:cNvCxnSpPr>
          <p:nvPr/>
        </p:nvCxnSpPr>
        <p:spPr>
          <a:xfrm>
            <a:off x="1767340" y="6305668"/>
            <a:ext cx="51809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9" idx="0"/>
          </p:cNvCxnSpPr>
          <p:nvPr/>
        </p:nvCxnSpPr>
        <p:spPr>
          <a:xfrm flipH="1">
            <a:off x="6903943" y="3412367"/>
            <a:ext cx="1" cy="29118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660232" y="4767535"/>
            <a:ext cx="808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483309" y="6237312"/>
            <a:ext cx="808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9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8297" y="1520829"/>
            <a:ext cx="2049448" cy="41549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</a:t>
            </a:r>
            <a:r>
              <a:rPr lang="en-GB" sz="2400" baseline="30000" dirty="0" smtClean="0"/>
              <a:t>2</a:t>
            </a:r>
            <a:r>
              <a:rPr lang="en-GB" sz="2400" dirty="0" smtClean="0"/>
              <a:t> = a</a:t>
            </a:r>
            <a:r>
              <a:rPr lang="en-GB" sz="2400" baseline="30000" dirty="0" smtClean="0"/>
              <a:t>2</a:t>
            </a:r>
            <a:r>
              <a:rPr lang="en-GB" sz="2400" dirty="0" smtClean="0"/>
              <a:t> + b</a:t>
            </a:r>
            <a:r>
              <a:rPr lang="en-GB" sz="2400" baseline="30000" dirty="0" smtClean="0"/>
              <a:t>2</a:t>
            </a:r>
          </a:p>
          <a:p>
            <a:endParaRPr lang="en-GB" sz="2400" dirty="0"/>
          </a:p>
          <a:p>
            <a:r>
              <a:rPr lang="en-GB" sz="2400" dirty="0" smtClean="0"/>
              <a:t>c</a:t>
            </a:r>
            <a:r>
              <a:rPr lang="en-GB" sz="2400" baseline="30000" dirty="0" smtClean="0"/>
              <a:t>2</a:t>
            </a:r>
            <a:r>
              <a:rPr lang="en-GB" sz="2400" dirty="0" smtClean="0"/>
              <a:t> = </a:t>
            </a:r>
            <a:r>
              <a:rPr lang="en-GB" sz="2400" dirty="0"/>
              <a:t>9</a:t>
            </a:r>
            <a:r>
              <a:rPr lang="en-GB" sz="2400" baseline="30000" dirty="0" smtClean="0"/>
              <a:t>2</a:t>
            </a:r>
            <a:r>
              <a:rPr lang="en-GB" sz="2400" dirty="0" smtClean="0"/>
              <a:t> + 5</a:t>
            </a:r>
            <a:r>
              <a:rPr lang="en-GB" sz="2400" baseline="30000" dirty="0" smtClean="0"/>
              <a:t>2</a:t>
            </a:r>
          </a:p>
          <a:p>
            <a:endParaRPr lang="en-GB" sz="2400" dirty="0"/>
          </a:p>
          <a:p>
            <a:r>
              <a:rPr lang="en-GB" sz="2400" dirty="0" smtClean="0"/>
              <a:t>c</a:t>
            </a:r>
            <a:r>
              <a:rPr lang="en-GB" sz="2400" baseline="30000" dirty="0" smtClean="0"/>
              <a:t>2</a:t>
            </a:r>
            <a:r>
              <a:rPr lang="en-GB" sz="2400" dirty="0" smtClean="0"/>
              <a:t> = 81 + 25</a:t>
            </a:r>
          </a:p>
          <a:p>
            <a:endParaRPr lang="en-GB" sz="2400" dirty="0"/>
          </a:p>
          <a:p>
            <a:r>
              <a:rPr lang="en-GB" sz="2400" dirty="0" smtClean="0"/>
              <a:t>c</a:t>
            </a:r>
            <a:r>
              <a:rPr lang="en-GB" sz="2400" baseline="30000" dirty="0" smtClean="0"/>
              <a:t>2</a:t>
            </a:r>
            <a:r>
              <a:rPr lang="en-GB" sz="2400" dirty="0" smtClean="0"/>
              <a:t> = 106</a:t>
            </a:r>
          </a:p>
          <a:p>
            <a:endParaRPr lang="en-GB" sz="2400" dirty="0"/>
          </a:p>
          <a:p>
            <a:r>
              <a:rPr lang="en-GB" sz="2400" dirty="0" smtClean="0"/>
              <a:t>c = √106</a:t>
            </a:r>
          </a:p>
          <a:p>
            <a:endParaRPr lang="en-GB" sz="2400" dirty="0"/>
          </a:p>
          <a:p>
            <a:r>
              <a:rPr lang="en-GB" sz="2400" dirty="0" smtClean="0"/>
              <a:t>c = 10.30 (2dp)</a:t>
            </a:r>
            <a:endParaRPr lang="en-GB" sz="2400" dirty="0"/>
          </a:p>
        </p:txBody>
      </p:sp>
      <p:sp>
        <p:nvSpPr>
          <p:cNvPr id="39" name="Oval 38"/>
          <p:cNvSpPr/>
          <p:nvPr/>
        </p:nvSpPr>
        <p:spPr>
          <a:xfrm>
            <a:off x="6859623" y="3412367"/>
            <a:ext cx="88641" cy="886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1691680" y="6292687"/>
            <a:ext cx="88641" cy="886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9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people.rit.edu/andpph/misc/graph-paper-v-7x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745" y="0"/>
            <a:ext cx="403860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eople.rit.edu/andpph/misc/graph-paper-v-7x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80"/>
          <a:stretch/>
        </p:blipFill>
        <p:spPr bwMode="auto">
          <a:xfrm>
            <a:off x="4024745" y="5167747"/>
            <a:ext cx="4038600" cy="169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people.rit.edu/andpph/misc/graph-paper-v-7x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80"/>
          <a:stretch/>
        </p:blipFill>
        <p:spPr bwMode="auto">
          <a:xfrm>
            <a:off x="0" y="5167747"/>
            <a:ext cx="4038600" cy="169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people.rit.edu/andpph/misc/graph-paper-v-7x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860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people.rit.edu/andpph/misc/graph-paper-v-7x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99"/>
          <a:stretch/>
        </p:blipFill>
        <p:spPr bwMode="auto">
          <a:xfrm>
            <a:off x="8049490" y="0"/>
            <a:ext cx="109451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people.rit.edu/andpph/misc/graph-paper-v-7x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99" b="67380"/>
          <a:stretch/>
        </p:blipFill>
        <p:spPr bwMode="auto">
          <a:xfrm>
            <a:off x="8049490" y="5167746"/>
            <a:ext cx="1094510" cy="16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Length of a Line Segment</a:t>
            </a:r>
            <a:endParaRPr lang="en-GB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908720"/>
            <a:ext cx="8229600" cy="648072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What is the length of the line CD?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11560" y="4612335"/>
            <a:ext cx="8136904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67944" y="4612335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31640" y="4629081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-5</a:t>
            </a:r>
            <a:endParaRPr lang="en-GB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15908" y="462998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-4</a:t>
            </a:r>
            <a:endParaRPr lang="en-GB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491972" y="462998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-3</a:t>
            </a:r>
            <a:endParaRPr lang="en-GB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084624" y="462998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-2</a:t>
            </a:r>
            <a:endParaRPr lang="en-GB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646833" y="462998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-1</a:t>
            </a:r>
            <a:endParaRPr lang="en-GB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796228" y="462998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72292" y="462998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62211" y="462998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38275" y="462998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4</a:t>
            </a:r>
            <a:endParaRPr lang="en-GB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081163" y="462998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5</a:t>
            </a:r>
            <a:endParaRPr lang="en-GB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99874" y="462998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-6</a:t>
            </a:r>
            <a:endParaRPr lang="en-GB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23810" y="4629081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-7</a:t>
            </a:r>
            <a:endParaRPr lang="en-GB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673810" y="4626190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216698" y="4626190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604448" y="4396311"/>
                <a:ext cx="5317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448" y="4396311"/>
                <a:ext cx="531766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flipV="1">
            <a:off x="4599710" y="2590800"/>
            <a:ext cx="0" cy="371852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34188" y="6169867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-3</a:t>
            </a:r>
            <a:endParaRPr lang="en-GB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256258" y="5530168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-2</a:t>
            </a:r>
            <a:endParaRPr lang="en-GB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234188" y="5012257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-1</a:t>
            </a:r>
            <a:endParaRPr lang="en-GB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234188" y="3861048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34188" y="328498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34188" y="2708920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3</a:t>
            </a:r>
            <a:endParaRPr lang="en-GB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211960" y="2175247"/>
            <a:ext cx="53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 smtClean="0"/>
              <a:t>y</a:t>
            </a:r>
            <a:endParaRPr lang="en-GB" sz="2400" b="1" dirty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5217201" y="2893586"/>
            <a:ext cx="506927" cy="3445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20225" y="6396336"/>
            <a:ext cx="10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(1, -5)</a:t>
            </a:r>
            <a:endParaRPr lang="en-GB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074539" y="2666673"/>
            <a:ext cx="1165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(2, 3)</a:t>
            </a:r>
            <a:endParaRPr lang="en-GB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764505" y="6060586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73897" y="263691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</a:t>
            </a:r>
          </a:p>
        </p:txBody>
      </p:sp>
      <p:cxnSp>
        <p:nvCxnSpPr>
          <p:cNvPr id="46" name="Straight Connector 45"/>
          <p:cNvCxnSpPr>
            <a:stCxn id="39" idx="3"/>
          </p:cNvCxnSpPr>
          <p:nvPr/>
        </p:nvCxnSpPr>
        <p:spPr>
          <a:xfrm flipV="1">
            <a:off x="5161045" y="6322196"/>
            <a:ext cx="635091" cy="166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0" idx="0"/>
          </p:cNvCxnSpPr>
          <p:nvPr/>
        </p:nvCxnSpPr>
        <p:spPr>
          <a:xfrm flipH="1">
            <a:off x="5768448" y="2849265"/>
            <a:ext cx="1" cy="34600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9693" y="1968222"/>
            <a:ext cx="3290219" cy="41549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</a:t>
            </a:r>
            <a:r>
              <a:rPr lang="en-GB" sz="2400" baseline="30000" dirty="0" smtClean="0"/>
              <a:t>2</a:t>
            </a:r>
            <a:r>
              <a:rPr lang="en-GB" sz="2400" dirty="0" smtClean="0"/>
              <a:t> = a</a:t>
            </a:r>
            <a:r>
              <a:rPr lang="en-GB" sz="2400" baseline="30000" dirty="0" smtClean="0"/>
              <a:t>2</a:t>
            </a:r>
            <a:r>
              <a:rPr lang="en-GB" sz="2400" dirty="0" smtClean="0"/>
              <a:t> + b</a:t>
            </a:r>
            <a:r>
              <a:rPr lang="en-GB" sz="2400" baseline="30000" dirty="0" smtClean="0"/>
              <a:t>2</a:t>
            </a:r>
          </a:p>
          <a:p>
            <a:endParaRPr lang="en-GB" sz="2400" dirty="0"/>
          </a:p>
          <a:p>
            <a:r>
              <a:rPr lang="en-GB" sz="2400" dirty="0" smtClean="0"/>
              <a:t>c</a:t>
            </a:r>
            <a:r>
              <a:rPr lang="en-GB" sz="2400" baseline="30000" dirty="0" smtClean="0"/>
              <a:t>2</a:t>
            </a:r>
            <a:r>
              <a:rPr lang="en-GB" sz="2400" dirty="0" smtClean="0"/>
              <a:t> = </a:t>
            </a:r>
            <a:r>
              <a:rPr lang="en-GB" sz="2400" dirty="0"/>
              <a:t>1</a:t>
            </a:r>
            <a:r>
              <a:rPr lang="en-GB" sz="2400" baseline="30000" dirty="0" smtClean="0"/>
              <a:t>2</a:t>
            </a:r>
            <a:r>
              <a:rPr lang="en-GB" sz="2400" dirty="0" smtClean="0"/>
              <a:t> + 6</a:t>
            </a:r>
            <a:r>
              <a:rPr lang="en-GB" sz="2400" baseline="30000" dirty="0" smtClean="0"/>
              <a:t>2</a:t>
            </a:r>
          </a:p>
          <a:p>
            <a:endParaRPr lang="en-GB" sz="2400" dirty="0"/>
          </a:p>
          <a:p>
            <a:r>
              <a:rPr lang="en-GB" sz="2400" dirty="0" smtClean="0"/>
              <a:t>c</a:t>
            </a:r>
            <a:r>
              <a:rPr lang="en-GB" sz="2400" baseline="30000" dirty="0" smtClean="0"/>
              <a:t>2</a:t>
            </a:r>
            <a:r>
              <a:rPr lang="en-GB" sz="2400" dirty="0" smtClean="0"/>
              <a:t> = 1 + 36</a:t>
            </a:r>
          </a:p>
          <a:p>
            <a:endParaRPr lang="en-GB" sz="2400" dirty="0"/>
          </a:p>
          <a:p>
            <a:r>
              <a:rPr lang="en-GB" sz="2400" dirty="0" smtClean="0"/>
              <a:t>c</a:t>
            </a:r>
            <a:r>
              <a:rPr lang="en-GB" sz="2400" baseline="30000" dirty="0" smtClean="0"/>
              <a:t>2</a:t>
            </a:r>
            <a:r>
              <a:rPr lang="en-GB" sz="2400" dirty="0" smtClean="0"/>
              <a:t> = 37</a:t>
            </a:r>
          </a:p>
          <a:p>
            <a:endParaRPr lang="en-GB" sz="2400" dirty="0"/>
          </a:p>
          <a:p>
            <a:r>
              <a:rPr lang="en-GB" sz="2400" dirty="0" smtClean="0"/>
              <a:t>c = √37</a:t>
            </a:r>
          </a:p>
          <a:p>
            <a:endParaRPr lang="en-GB" sz="2400" dirty="0"/>
          </a:p>
          <a:p>
            <a:r>
              <a:rPr lang="en-GB" sz="2400" dirty="0" smtClean="0"/>
              <a:t>c = 6.08 (2dp)</a:t>
            </a:r>
            <a:endParaRPr lang="en-GB" sz="2400" dirty="0"/>
          </a:p>
        </p:txBody>
      </p:sp>
      <p:sp>
        <p:nvSpPr>
          <p:cNvPr id="39" name="Oval 38"/>
          <p:cNvSpPr/>
          <p:nvPr/>
        </p:nvSpPr>
        <p:spPr>
          <a:xfrm>
            <a:off x="5148064" y="6263191"/>
            <a:ext cx="88641" cy="886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5724128" y="2849265"/>
            <a:ext cx="88641" cy="886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9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Length of a line segment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the length of the line between the points (2, 1) and (4, 10)?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403648" y="3429000"/>
            <a:ext cx="2016224" cy="19442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347864" y="335699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1331640" y="530120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67544" y="5138028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(2, 1)</a:t>
            </a:r>
            <a:endParaRPr lang="en-GB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879812" y="2905780"/>
            <a:ext cx="1332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(4, 10)</a:t>
            </a:r>
            <a:endParaRPr lang="en-GB" sz="2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403648" y="5373216"/>
            <a:ext cx="201622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419872" y="3429000"/>
            <a:ext cx="0" cy="194421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7704" y="530120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FF0000"/>
                </a:solidFill>
              </a:rPr>
              <a:t>2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59832" y="422108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64088" y="2323616"/>
            <a:ext cx="3290219" cy="41549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c</a:t>
            </a:r>
            <a:r>
              <a:rPr lang="en-GB" sz="2400" b="1" baseline="30000" dirty="0" smtClean="0">
                <a:solidFill>
                  <a:srgbClr val="FF0000"/>
                </a:solidFill>
              </a:rPr>
              <a:t>2</a:t>
            </a:r>
            <a:r>
              <a:rPr lang="en-GB" sz="2400" b="1" dirty="0" smtClean="0">
                <a:solidFill>
                  <a:srgbClr val="FF0000"/>
                </a:solidFill>
              </a:rPr>
              <a:t> = a</a:t>
            </a:r>
            <a:r>
              <a:rPr lang="en-GB" sz="2400" b="1" baseline="30000" dirty="0" smtClean="0">
                <a:solidFill>
                  <a:srgbClr val="FF0000"/>
                </a:solidFill>
              </a:rPr>
              <a:t>2</a:t>
            </a:r>
            <a:r>
              <a:rPr lang="en-GB" sz="2400" b="1" dirty="0" smtClean="0">
                <a:solidFill>
                  <a:srgbClr val="FF0000"/>
                </a:solidFill>
              </a:rPr>
              <a:t> + b</a:t>
            </a:r>
            <a:r>
              <a:rPr lang="en-GB" sz="2400" b="1" baseline="30000" dirty="0" smtClean="0">
                <a:solidFill>
                  <a:srgbClr val="FF0000"/>
                </a:solidFill>
              </a:rPr>
              <a:t>2</a:t>
            </a:r>
          </a:p>
          <a:p>
            <a:endParaRPr lang="en-GB" sz="2400" b="1" dirty="0">
              <a:solidFill>
                <a:srgbClr val="FF0000"/>
              </a:solidFill>
            </a:endParaRPr>
          </a:p>
          <a:p>
            <a:r>
              <a:rPr lang="en-GB" sz="2400" b="1" dirty="0" smtClean="0">
                <a:solidFill>
                  <a:srgbClr val="FF0000"/>
                </a:solidFill>
              </a:rPr>
              <a:t>c</a:t>
            </a:r>
            <a:r>
              <a:rPr lang="en-GB" sz="2400" b="1" baseline="30000" dirty="0" smtClean="0">
                <a:solidFill>
                  <a:srgbClr val="FF0000"/>
                </a:solidFill>
              </a:rPr>
              <a:t>2</a:t>
            </a:r>
            <a:r>
              <a:rPr lang="en-GB" sz="2400" b="1" dirty="0" smtClean="0">
                <a:solidFill>
                  <a:srgbClr val="FF0000"/>
                </a:solidFill>
              </a:rPr>
              <a:t> = 2</a:t>
            </a:r>
            <a:r>
              <a:rPr lang="en-GB" sz="2400" b="1" baseline="30000" dirty="0" smtClean="0">
                <a:solidFill>
                  <a:srgbClr val="FF0000"/>
                </a:solidFill>
              </a:rPr>
              <a:t>2</a:t>
            </a:r>
            <a:r>
              <a:rPr lang="en-GB" sz="2400" b="1" dirty="0" smtClean="0">
                <a:solidFill>
                  <a:srgbClr val="FF0000"/>
                </a:solidFill>
              </a:rPr>
              <a:t> + </a:t>
            </a:r>
            <a:r>
              <a:rPr lang="en-GB" sz="2400" b="1" dirty="0">
                <a:solidFill>
                  <a:srgbClr val="FF0000"/>
                </a:solidFill>
              </a:rPr>
              <a:t>9</a:t>
            </a:r>
            <a:r>
              <a:rPr lang="en-GB" sz="2400" b="1" baseline="30000" dirty="0" smtClean="0">
                <a:solidFill>
                  <a:srgbClr val="FF0000"/>
                </a:solidFill>
              </a:rPr>
              <a:t>2</a:t>
            </a:r>
          </a:p>
          <a:p>
            <a:endParaRPr lang="en-GB" sz="2400" b="1" dirty="0">
              <a:solidFill>
                <a:srgbClr val="FF0000"/>
              </a:solidFill>
            </a:endParaRPr>
          </a:p>
          <a:p>
            <a:r>
              <a:rPr lang="en-GB" sz="2400" b="1" dirty="0" smtClean="0">
                <a:solidFill>
                  <a:srgbClr val="FF0000"/>
                </a:solidFill>
              </a:rPr>
              <a:t>c</a:t>
            </a:r>
            <a:r>
              <a:rPr lang="en-GB" sz="2400" b="1" baseline="30000" dirty="0" smtClean="0">
                <a:solidFill>
                  <a:srgbClr val="FF0000"/>
                </a:solidFill>
              </a:rPr>
              <a:t>2</a:t>
            </a:r>
            <a:r>
              <a:rPr lang="en-GB" sz="2400" b="1" dirty="0" smtClean="0">
                <a:solidFill>
                  <a:srgbClr val="FF0000"/>
                </a:solidFill>
              </a:rPr>
              <a:t> = 4 + 81</a:t>
            </a:r>
          </a:p>
          <a:p>
            <a:endParaRPr lang="en-GB" sz="2400" b="1" dirty="0">
              <a:solidFill>
                <a:srgbClr val="FF0000"/>
              </a:solidFill>
            </a:endParaRPr>
          </a:p>
          <a:p>
            <a:r>
              <a:rPr lang="en-GB" sz="2400" b="1" dirty="0" smtClean="0">
                <a:solidFill>
                  <a:srgbClr val="FF0000"/>
                </a:solidFill>
              </a:rPr>
              <a:t>c</a:t>
            </a:r>
            <a:r>
              <a:rPr lang="en-GB" sz="2400" b="1" baseline="30000" dirty="0" smtClean="0">
                <a:solidFill>
                  <a:srgbClr val="FF0000"/>
                </a:solidFill>
              </a:rPr>
              <a:t>2</a:t>
            </a:r>
            <a:r>
              <a:rPr lang="en-GB" sz="2400" b="1" dirty="0" smtClean="0">
                <a:solidFill>
                  <a:srgbClr val="FF0000"/>
                </a:solidFill>
              </a:rPr>
              <a:t> = 85</a:t>
            </a:r>
          </a:p>
          <a:p>
            <a:endParaRPr lang="en-GB" sz="2400" b="1" dirty="0">
              <a:solidFill>
                <a:srgbClr val="FF0000"/>
              </a:solidFill>
            </a:endParaRPr>
          </a:p>
          <a:p>
            <a:r>
              <a:rPr lang="en-GB" sz="2400" b="1" dirty="0" smtClean="0">
                <a:solidFill>
                  <a:srgbClr val="FF0000"/>
                </a:solidFill>
              </a:rPr>
              <a:t>c = √85</a:t>
            </a:r>
          </a:p>
          <a:p>
            <a:endParaRPr lang="en-GB" sz="2400" b="1" dirty="0">
              <a:solidFill>
                <a:srgbClr val="FF0000"/>
              </a:solidFill>
            </a:endParaRPr>
          </a:p>
          <a:p>
            <a:r>
              <a:rPr lang="en-GB" sz="2400" b="1" dirty="0" smtClean="0">
                <a:solidFill>
                  <a:srgbClr val="FF0000"/>
                </a:solidFill>
              </a:rPr>
              <a:t>c = 9.22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24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Your turn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Complete the worksheet in your books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285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people.rit.edu/andpph/misc/graph-paper-v-7x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80"/>
          <a:stretch/>
        </p:blipFill>
        <p:spPr bwMode="auto">
          <a:xfrm>
            <a:off x="0" y="5167747"/>
            <a:ext cx="4038600" cy="169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people.rit.edu/andpph/misc/graph-paper-v-7x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860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Connector 56"/>
          <p:cNvCxnSpPr/>
          <p:nvPr/>
        </p:nvCxnSpPr>
        <p:spPr>
          <a:xfrm>
            <a:off x="1733245" y="2306953"/>
            <a:ext cx="0" cy="3456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http://people.rit.edu/andpph/misc/graph-paper-v-7x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745" y="0"/>
            <a:ext cx="403860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people.rit.edu/andpph/misc/graph-paper-v-7x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99"/>
          <a:stretch/>
        </p:blipFill>
        <p:spPr bwMode="auto">
          <a:xfrm>
            <a:off x="8049490" y="0"/>
            <a:ext cx="109451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people.rit.edu/andpph/misc/graph-paper-v-7x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80"/>
          <a:stretch/>
        </p:blipFill>
        <p:spPr bwMode="auto">
          <a:xfrm>
            <a:off x="4024745" y="5167747"/>
            <a:ext cx="4038600" cy="169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people.rit.edu/andpph/misc/graph-paper-v-7x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99" b="67380"/>
          <a:stretch/>
        </p:blipFill>
        <p:spPr bwMode="auto">
          <a:xfrm>
            <a:off x="8049490" y="5167746"/>
            <a:ext cx="1094510" cy="16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4599710" y="548680"/>
            <a:ext cx="0" cy="57606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1560" y="3429000"/>
            <a:ext cx="8136904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67944" y="3429000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31640" y="3445746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-5</a:t>
            </a:r>
            <a:endParaRPr lang="en-GB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915908" y="344665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-4</a:t>
            </a:r>
            <a:endParaRPr lang="en-GB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491972" y="344665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-3</a:t>
            </a:r>
            <a:endParaRPr lang="en-GB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084624" y="344665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-2</a:t>
            </a:r>
            <a:endParaRPr lang="en-GB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46833" y="344665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-1</a:t>
            </a:r>
            <a:endParaRPr lang="en-GB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796228" y="344665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72292" y="344665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62211" y="344665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38275" y="344665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4</a:t>
            </a:r>
            <a:endParaRPr lang="en-GB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081163" y="344665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5</a:t>
            </a:r>
            <a:endParaRPr lang="en-GB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99874" y="344665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-6</a:t>
            </a:r>
            <a:endParaRPr lang="en-GB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23810" y="3445746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-7</a:t>
            </a:r>
            <a:endParaRPr lang="en-GB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673810" y="3442855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16698" y="3442855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34188" y="503980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-3</a:t>
            </a:r>
            <a:endParaRPr lang="en-GB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234188" y="445753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-2</a:t>
            </a:r>
            <a:endParaRPr lang="en-GB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34188" y="388219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-1</a:t>
            </a:r>
            <a:endParaRPr lang="en-GB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234188" y="2698351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34188" y="2122287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34188" y="1546223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3</a:t>
            </a:r>
            <a:endParaRPr lang="en-GB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234188" y="97015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4</a:t>
            </a:r>
            <a:endParaRPr lang="en-GB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234188" y="409593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5</a:t>
            </a:r>
            <a:endParaRPr lang="en-GB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211960" y="87015"/>
            <a:ext cx="53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 smtClean="0"/>
              <a:t>y</a:t>
            </a:r>
            <a:endParaRPr lang="en-GB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248043" y="6145443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-5</a:t>
            </a:r>
            <a:endParaRPr lang="en-GB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248043" y="5578671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-4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604448" y="3212976"/>
                <a:ext cx="5317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448" y="3212976"/>
                <a:ext cx="531766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/>
          <p:cNvSpPr/>
          <p:nvPr/>
        </p:nvSpPr>
        <p:spPr>
          <a:xfrm>
            <a:off x="7427433" y="1662066"/>
            <a:ext cx="110750" cy="110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5123177" y="1662066"/>
            <a:ext cx="110750" cy="110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/>
          <p:cNvCxnSpPr/>
          <p:nvPr/>
        </p:nvCxnSpPr>
        <p:spPr>
          <a:xfrm>
            <a:off x="5178552" y="1700808"/>
            <a:ext cx="23042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788024" y="1700808"/>
            <a:ext cx="84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(1, 3)</a:t>
            </a:r>
            <a:endParaRPr lang="en-GB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141607" y="1700808"/>
            <a:ext cx="84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(5, 3)</a:t>
            </a:r>
            <a:endParaRPr lang="en-GB" sz="2400" b="1" dirty="0"/>
          </a:p>
        </p:txBody>
      </p:sp>
      <p:sp>
        <p:nvSpPr>
          <p:cNvPr id="51" name="Oval 50"/>
          <p:cNvSpPr/>
          <p:nvPr/>
        </p:nvSpPr>
        <p:spPr>
          <a:xfrm>
            <a:off x="6275305" y="1662066"/>
            <a:ext cx="110750" cy="1107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/>
          <p:cNvSpPr txBox="1"/>
          <p:nvPr/>
        </p:nvSpPr>
        <p:spPr>
          <a:xfrm>
            <a:off x="5940152" y="1700808"/>
            <a:ext cx="84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(3, 3)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666793" y="5694514"/>
            <a:ext cx="110750" cy="110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1666793" y="2251985"/>
            <a:ext cx="110750" cy="110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1677825" y="3980177"/>
            <a:ext cx="110750" cy="1107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/>
          <p:cNvSpPr txBox="1"/>
          <p:nvPr/>
        </p:nvSpPr>
        <p:spPr>
          <a:xfrm>
            <a:off x="1863406" y="2076120"/>
            <a:ext cx="1160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(-5, 2)</a:t>
            </a:r>
            <a:endParaRPr lang="en-GB" sz="2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863406" y="5530305"/>
            <a:ext cx="1160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(-5, -4)</a:t>
            </a:r>
            <a:endParaRPr lang="en-GB" sz="2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863406" y="3792027"/>
            <a:ext cx="1160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(-5, -1)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93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9" grpId="0"/>
      <p:bldP spid="50" grpId="0"/>
      <p:bldP spid="51" grpId="0" animBg="1"/>
      <p:bldP spid="52" grpId="0"/>
      <p:bldP spid="53" grpId="0" animBg="1"/>
      <p:bldP spid="54" grpId="0" animBg="1"/>
      <p:bldP spid="55" grpId="0" animBg="1"/>
      <p:bldP spid="58" grpId="0"/>
      <p:bldP spid="59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people.rit.edu/andpph/misc/graph-paper-v-7x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745" y="0"/>
            <a:ext cx="403860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people.rit.edu/andpph/misc/graph-paper-v-7x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80"/>
          <a:stretch/>
        </p:blipFill>
        <p:spPr bwMode="auto">
          <a:xfrm>
            <a:off x="4024745" y="5167747"/>
            <a:ext cx="4038600" cy="169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eople.rit.edu/andpph/misc/graph-paper-v-7x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80"/>
          <a:stretch/>
        </p:blipFill>
        <p:spPr bwMode="auto">
          <a:xfrm>
            <a:off x="0" y="5167747"/>
            <a:ext cx="4038600" cy="169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people.rit.edu/andpph/misc/graph-paper-v-7x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860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Connector 56"/>
          <p:cNvCxnSpPr/>
          <p:nvPr/>
        </p:nvCxnSpPr>
        <p:spPr>
          <a:xfrm>
            <a:off x="4556290" y="4581128"/>
            <a:ext cx="3454750" cy="5732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http://people.rit.edu/andpph/misc/graph-paper-v-7x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99"/>
          <a:stretch/>
        </p:blipFill>
        <p:spPr bwMode="auto">
          <a:xfrm>
            <a:off x="8049490" y="0"/>
            <a:ext cx="109451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people.rit.edu/andpph/misc/graph-paper-v-7x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99" b="67380"/>
          <a:stretch/>
        </p:blipFill>
        <p:spPr bwMode="auto">
          <a:xfrm>
            <a:off x="8049490" y="5167746"/>
            <a:ext cx="1094510" cy="16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4599710" y="548680"/>
            <a:ext cx="0" cy="57606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1560" y="3429000"/>
            <a:ext cx="8136904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67944" y="3429000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31640" y="3445746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-5</a:t>
            </a:r>
            <a:endParaRPr lang="en-GB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915908" y="344665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-4</a:t>
            </a:r>
            <a:endParaRPr lang="en-GB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491972" y="344665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-3</a:t>
            </a:r>
            <a:endParaRPr lang="en-GB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084624" y="344665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-2</a:t>
            </a:r>
            <a:endParaRPr lang="en-GB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46833" y="344665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-1</a:t>
            </a:r>
            <a:endParaRPr lang="en-GB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796228" y="344665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72292" y="344665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62211" y="344665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38275" y="344665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4</a:t>
            </a:r>
            <a:endParaRPr lang="en-GB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081163" y="344665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5</a:t>
            </a:r>
            <a:endParaRPr lang="en-GB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99874" y="344665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-6</a:t>
            </a:r>
            <a:endParaRPr lang="en-GB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23810" y="3445746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-7</a:t>
            </a:r>
            <a:endParaRPr lang="en-GB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673810" y="3442855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16698" y="3442855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34188" y="503980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-3</a:t>
            </a:r>
            <a:endParaRPr lang="en-GB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234188" y="4400110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-2</a:t>
            </a:r>
            <a:endParaRPr lang="en-GB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34188" y="388219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-1</a:t>
            </a:r>
            <a:endParaRPr lang="en-GB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234188" y="2698351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34188" y="2122287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34188" y="1546223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3</a:t>
            </a:r>
            <a:endParaRPr lang="en-GB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234188" y="97015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4</a:t>
            </a:r>
            <a:endParaRPr lang="en-GB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234188" y="409593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5</a:t>
            </a:r>
            <a:endParaRPr lang="en-GB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211960" y="87015"/>
            <a:ext cx="53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 smtClean="0"/>
              <a:t>y</a:t>
            </a:r>
            <a:endParaRPr lang="en-GB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248043" y="6145443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-5</a:t>
            </a:r>
            <a:endParaRPr lang="en-GB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248043" y="5578671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-4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604448" y="3212976"/>
                <a:ext cx="5317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448" y="3212976"/>
                <a:ext cx="531766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 flipV="1">
            <a:off x="5175774" y="576390"/>
            <a:ext cx="2307079" cy="22655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788024" y="2895327"/>
            <a:ext cx="84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(1, 1)</a:t>
            </a:r>
            <a:endParaRPr lang="en-GB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141607" y="44624"/>
            <a:ext cx="84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(5, 5)</a:t>
            </a:r>
            <a:endParaRPr lang="en-GB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724128" y="1167135"/>
            <a:ext cx="84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(3, 3)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7989642" y="5118450"/>
            <a:ext cx="110750" cy="110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4533258" y="4528531"/>
            <a:ext cx="110750" cy="110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/>
          <p:cNvSpPr txBox="1"/>
          <p:nvPr/>
        </p:nvSpPr>
        <p:spPr>
          <a:xfrm>
            <a:off x="3598049" y="4263479"/>
            <a:ext cx="1160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(0, -2)</a:t>
            </a:r>
            <a:endParaRPr lang="en-GB" sz="2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8108356" y="4965825"/>
            <a:ext cx="1160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(-6, -3)</a:t>
            </a:r>
            <a:endParaRPr lang="en-GB" sz="2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724128" y="4839543"/>
            <a:ext cx="1160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(3, -2.5)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120354" y="2814194"/>
            <a:ext cx="110750" cy="110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7427433" y="523793"/>
            <a:ext cx="110750" cy="110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175774" y="2869524"/>
            <a:ext cx="2320889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480030" y="548680"/>
            <a:ext cx="0" cy="2318111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34309" y="2823319"/>
            <a:ext cx="84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FF0000"/>
                </a:solidFill>
              </a:rPr>
              <a:t>4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87210" y="1546223"/>
            <a:ext cx="84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208997" y="2866791"/>
            <a:ext cx="1127221" cy="0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6300192" y="1675921"/>
            <a:ext cx="0" cy="1190871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300192" y="2031231"/>
            <a:ext cx="84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0B050"/>
                </a:solidFill>
              </a:rPr>
              <a:t>2</a:t>
            </a:r>
            <a:endParaRPr lang="en-GB" sz="2400" b="1" dirty="0">
              <a:solidFill>
                <a:srgbClr val="00B05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14229" y="2852936"/>
            <a:ext cx="84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6275305" y="1662066"/>
            <a:ext cx="110750" cy="1107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585855" y="4581128"/>
            <a:ext cx="3459162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034309" y="4149080"/>
            <a:ext cx="84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8041347" y="4499995"/>
            <a:ext cx="0" cy="61845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124786" y="4609459"/>
            <a:ext cx="84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1</a:t>
            </a:r>
            <a:endParaRPr lang="en-GB" sz="2400" b="1" dirty="0">
              <a:solidFill>
                <a:srgbClr val="FF0000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4562117" y="4581127"/>
            <a:ext cx="1774101" cy="1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314047" y="4609459"/>
            <a:ext cx="0" cy="247389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359922" y="4509120"/>
            <a:ext cx="84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0B050"/>
                </a:solidFill>
              </a:rPr>
              <a:t>½ </a:t>
            </a:r>
            <a:endParaRPr lang="en-GB" sz="2400" b="1" dirty="0">
              <a:solidFill>
                <a:srgbClr val="00B05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202098" y="4123599"/>
            <a:ext cx="84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00B050"/>
                </a:solidFill>
              </a:rPr>
              <a:t>3</a:t>
            </a:r>
            <a:endParaRPr lang="en-GB" sz="2400" b="1" dirty="0">
              <a:solidFill>
                <a:srgbClr val="00B05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275305" y="4830418"/>
            <a:ext cx="110750" cy="1107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24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2" grpId="0"/>
      <p:bldP spid="53" grpId="0" animBg="1"/>
      <p:bldP spid="54" grpId="0" animBg="1"/>
      <p:bldP spid="58" grpId="0"/>
      <p:bldP spid="59" grpId="0"/>
      <p:bldP spid="60" grpId="0"/>
      <p:bldP spid="56" grpId="0" animBg="1"/>
      <p:bldP spid="61" grpId="0" animBg="1"/>
      <p:bldP spid="43" grpId="0"/>
      <p:bldP spid="43" grpId="1"/>
      <p:bldP spid="62" grpId="0"/>
      <p:bldP spid="62" grpId="1"/>
      <p:bldP spid="65" grpId="0"/>
      <p:bldP spid="67" grpId="0"/>
      <p:bldP spid="51" grpId="0" animBg="1"/>
      <p:bldP spid="70" grpId="0"/>
      <p:bldP spid="70" grpId="1"/>
      <p:bldP spid="74" grpId="0"/>
      <p:bldP spid="74" grpId="1"/>
      <p:bldP spid="81" grpId="0"/>
      <p:bldP spid="82" grpId="0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people.rit.edu/andpph/misc/graph-paper-v-7x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745" y="0"/>
            <a:ext cx="403860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people.rit.edu/andpph/misc/graph-paper-v-7x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80"/>
          <a:stretch/>
        </p:blipFill>
        <p:spPr bwMode="auto">
          <a:xfrm>
            <a:off x="4024745" y="5167747"/>
            <a:ext cx="4038600" cy="169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eople.rit.edu/andpph/misc/graph-paper-v-7x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80"/>
          <a:stretch/>
        </p:blipFill>
        <p:spPr bwMode="auto">
          <a:xfrm>
            <a:off x="0" y="5167747"/>
            <a:ext cx="4038600" cy="169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people.rit.edu/andpph/misc/graph-paper-v-7x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860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Connector 56"/>
          <p:cNvCxnSpPr/>
          <p:nvPr/>
        </p:nvCxnSpPr>
        <p:spPr>
          <a:xfrm>
            <a:off x="4556290" y="4581128"/>
            <a:ext cx="3454750" cy="5732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http://people.rit.edu/andpph/misc/graph-paper-v-7x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99"/>
          <a:stretch/>
        </p:blipFill>
        <p:spPr bwMode="auto">
          <a:xfrm>
            <a:off x="8049490" y="0"/>
            <a:ext cx="109451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people.rit.edu/andpph/misc/graph-paper-v-7x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99" b="67380"/>
          <a:stretch/>
        </p:blipFill>
        <p:spPr bwMode="auto">
          <a:xfrm>
            <a:off x="8049490" y="5167746"/>
            <a:ext cx="1094510" cy="16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4599710" y="548680"/>
            <a:ext cx="0" cy="57606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1560" y="3429000"/>
            <a:ext cx="8136904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67944" y="3429000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31640" y="3445746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-5</a:t>
            </a:r>
            <a:endParaRPr lang="en-GB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915908" y="344665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-4</a:t>
            </a:r>
            <a:endParaRPr lang="en-GB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491972" y="344665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-3</a:t>
            </a:r>
            <a:endParaRPr lang="en-GB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084624" y="344665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-2</a:t>
            </a:r>
            <a:endParaRPr lang="en-GB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46833" y="344665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-1</a:t>
            </a:r>
            <a:endParaRPr lang="en-GB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796228" y="344665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72292" y="344665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62211" y="344665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38275" y="344665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4</a:t>
            </a:r>
            <a:endParaRPr lang="en-GB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081163" y="344665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5</a:t>
            </a:r>
            <a:endParaRPr lang="en-GB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99874" y="344665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-6</a:t>
            </a:r>
            <a:endParaRPr lang="en-GB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23810" y="3445746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-7</a:t>
            </a:r>
            <a:endParaRPr lang="en-GB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673810" y="3442855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16698" y="3442855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34188" y="503980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-3</a:t>
            </a:r>
            <a:endParaRPr lang="en-GB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234188" y="4400110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-2</a:t>
            </a:r>
            <a:endParaRPr lang="en-GB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34188" y="388219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-1</a:t>
            </a:r>
            <a:endParaRPr lang="en-GB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234188" y="2698351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34188" y="2122287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34188" y="1546223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3</a:t>
            </a:r>
            <a:endParaRPr lang="en-GB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234188" y="97015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4</a:t>
            </a:r>
            <a:endParaRPr lang="en-GB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234188" y="409593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5</a:t>
            </a:r>
            <a:endParaRPr lang="en-GB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211960" y="87015"/>
            <a:ext cx="53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 smtClean="0"/>
              <a:t>y</a:t>
            </a:r>
            <a:endParaRPr lang="en-GB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248043" y="6145443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-5</a:t>
            </a:r>
            <a:endParaRPr lang="en-GB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248043" y="5578671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-4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604448" y="3212976"/>
                <a:ext cx="5317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448" y="3212976"/>
                <a:ext cx="531766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 flipV="1">
            <a:off x="5175774" y="576390"/>
            <a:ext cx="2307079" cy="22655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788024" y="2895327"/>
            <a:ext cx="84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(1, 1)</a:t>
            </a:r>
            <a:endParaRPr lang="en-GB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141607" y="44624"/>
            <a:ext cx="84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(5, 5)</a:t>
            </a:r>
            <a:endParaRPr lang="en-GB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724128" y="1167135"/>
            <a:ext cx="84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(3, 3)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7989642" y="5118450"/>
            <a:ext cx="110750" cy="110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4533258" y="4528531"/>
            <a:ext cx="110750" cy="110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/>
          <p:cNvSpPr txBox="1"/>
          <p:nvPr/>
        </p:nvSpPr>
        <p:spPr>
          <a:xfrm>
            <a:off x="3598049" y="4263479"/>
            <a:ext cx="1160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(0, -2)</a:t>
            </a:r>
            <a:endParaRPr lang="en-GB" sz="2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8108356" y="4965825"/>
            <a:ext cx="1160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(6, -3)</a:t>
            </a:r>
            <a:endParaRPr lang="en-GB" sz="2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724128" y="4839543"/>
            <a:ext cx="1160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(3, -2.5)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120354" y="2814194"/>
            <a:ext cx="110750" cy="110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7427433" y="523793"/>
            <a:ext cx="110750" cy="110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6275305" y="1662066"/>
            <a:ext cx="110750" cy="1107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6275305" y="4830418"/>
            <a:ext cx="110750" cy="1107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223811" y="506289"/>
            <a:ext cx="3954404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What do you notice about the co-ordinates of the midpoints of the lines, compared to the co-ordinates of the points at each end of the line?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3701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Midpoint of a Line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To find the midpoint of a line:</a:t>
                </a:r>
              </a:p>
              <a:p>
                <a:pPr lvl="1"/>
                <a:r>
                  <a:rPr lang="en-GB" dirty="0" smtClean="0"/>
                  <a:t>Go halfway between the two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GB" dirty="0" smtClean="0"/>
                  <a:t> co-ordinates</a:t>
                </a:r>
              </a:p>
              <a:p>
                <a:pPr lvl="1"/>
                <a:r>
                  <a:rPr lang="en-GB" smtClean="0"/>
                  <a:t>Go halfway </a:t>
                </a:r>
                <a:r>
                  <a:rPr lang="en-GB" dirty="0" smtClean="0"/>
                  <a:t>between the two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GB" dirty="0" smtClean="0"/>
                  <a:t> co-ordinate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36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practice…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Complete the worksheet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14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Starter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Copy and complete the table below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72282"/>
              </p:ext>
            </p:extLst>
          </p:nvPr>
        </p:nvGraphicFramePr>
        <p:xfrm>
          <a:off x="1547664" y="2413600"/>
          <a:ext cx="6096000" cy="3535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Starting Point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Midpoint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End point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(2, 6)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(4,</a:t>
                      </a:r>
                      <a:r>
                        <a:rPr lang="en-GB" sz="2800" baseline="0" dirty="0" smtClean="0"/>
                        <a:t> 10)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(3, 7)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(7,</a:t>
                      </a:r>
                      <a:r>
                        <a:rPr lang="en-GB" sz="2800" baseline="0" dirty="0" smtClean="0"/>
                        <a:t> 1)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(-2,</a:t>
                      </a:r>
                      <a:r>
                        <a:rPr lang="en-GB" sz="2800" baseline="0" dirty="0" smtClean="0"/>
                        <a:t> -10)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(-8, 0)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(1, 5)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(3, 9)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(0, 0)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(9, 5)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63888" y="3356992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FF0000"/>
                </a:solidFill>
              </a:rPr>
              <a:t>(3, 8)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3888" y="3861048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FF0000"/>
                </a:solidFill>
              </a:rPr>
              <a:t>(5, </a:t>
            </a:r>
            <a:r>
              <a:rPr lang="en-GB" sz="2800" dirty="0">
                <a:solidFill>
                  <a:srgbClr val="FF0000"/>
                </a:solidFill>
              </a:rPr>
              <a:t>4</a:t>
            </a:r>
            <a:r>
              <a:rPr lang="en-GB" sz="2800" dirty="0" smtClean="0">
                <a:solidFill>
                  <a:srgbClr val="FF0000"/>
                </a:solidFill>
              </a:rPr>
              <a:t>)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3888" y="4417948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FF0000"/>
                </a:solidFill>
              </a:rPr>
              <a:t>(-5, -5)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2120" y="4920123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FF0000"/>
                </a:solidFill>
              </a:rPr>
              <a:t>(5, 13)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0222" y="5408011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FF0000"/>
                </a:solidFill>
              </a:rPr>
              <a:t>(-9, -5)</a:t>
            </a:r>
            <a:endParaRPr lang="en-GB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90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bart-simpson-generat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60350"/>
            <a:ext cx="8713788" cy="63373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>
                <a:solidFill>
                  <a:schemeClr val="bg1"/>
                </a:solidFill>
              </a:rPr>
              <a:t>Length of a Line Segment</a:t>
            </a:r>
            <a:endParaRPr lang="en-GB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Learning Objectives: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Able to find the midpoint of a line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Able to recall Pythagoras’ Theorem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Use it to calculate the length of a line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92280" y="126876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017CADA-0263-41E2-B295-0F26CA0EF66E}" type="datetime1">
              <a:rPr lang="en-GB" u="sng" smtClean="0">
                <a:solidFill>
                  <a:schemeClr val="bg1"/>
                </a:solidFill>
              </a:rPr>
              <a:pPr algn="r"/>
              <a:t>05/07/2012</a:t>
            </a:fld>
            <a:endParaRPr lang="en-GB" u="sng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5946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>
                <a:solidFill>
                  <a:schemeClr val="bg1"/>
                </a:solidFill>
              </a:rPr>
              <a:t>Grade C</a:t>
            </a:r>
            <a:endParaRPr lang="en-GB" u="sng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7544" y="2852936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7544" y="4018919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67544" y="5229200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94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people.rit.edu/andpph/misc/graph-paper-v-7x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745" y="0"/>
            <a:ext cx="403860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people.rit.edu/andpph/misc/graph-paper-v-7x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80"/>
          <a:stretch/>
        </p:blipFill>
        <p:spPr bwMode="auto">
          <a:xfrm>
            <a:off x="4024745" y="5167747"/>
            <a:ext cx="4038600" cy="169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people.rit.edu/andpph/misc/graph-paper-v-7x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80"/>
          <a:stretch/>
        </p:blipFill>
        <p:spPr bwMode="auto">
          <a:xfrm>
            <a:off x="0" y="5167747"/>
            <a:ext cx="4038600" cy="169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eople.rit.edu/andpph/misc/graph-paper-v-7x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860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people.rit.edu/andpph/misc/graph-paper-v-7x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99"/>
          <a:stretch/>
        </p:blipFill>
        <p:spPr bwMode="auto">
          <a:xfrm>
            <a:off x="8049490" y="0"/>
            <a:ext cx="109451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people.rit.edu/andpph/misc/graph-paper-v-7x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99" b="67380"/>
          <a:stretch/>
        </p:blipFill>
        <p:spPr bwMode="auto">
          <a:xfrm>
            <a:off x="8049490" y="5167746"/>
            <a:ext cx="1094510" cy="16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GB" dirty="0" smtClean="0"/>
              <a:t>Length of a Line Segment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93665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What could I use to measure the length of the line AB?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11560" y="4612335"/>
            <a:ext cx="8136904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67944" y="4612335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31640" y="4629081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-5</a:t>
            </a:r>
            <a:endParaRPr lang="en-GB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915908" y="462998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-4</a:t>
            </a:r>
            <a:endParaRPr lang="en-GB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491972" y="462998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-3</a:t>
            </a:r>
            <a:endParaRPr lang="en-GB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084624" y="462998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-2</a:t>
            </a:r>
            <a:endParaRPr lang="en-GB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646833" y="462998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-1</a:t>
            </a:r>
            <a:endParaRPr lang="en-GB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796228" y="462998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72292" y="462998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62211" y="462998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38275" y="462998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4</a:t>
            </a:r>
            <a:endParaRPr lang="en-GB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081163" y="462998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5</a:t>
            </a:r>
            <a:endParaRPr lang="en-GB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99874" y="4629989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-6</a:t>
            </a:r>
            <a:endParaRPr lang="en-GB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23810" y="4629081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-7</a:t>
            </a:r>
            <a:endParaRPr lang="en-GB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673810" y="4626190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16698" y="4626190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604448" y="4396311"/>
                <a:ext cx="5317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448" y="4396311"/>
                <a:ext cx="531766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V="1">
            <a:off x="4599710" y="2590800"/>
            <a:ext cx="0" cy="371852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34188" y="6169867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-3</a:t>
            </a:r>
            <a:endParaRPr lang="en-GB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256258" y="5530168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-2</a:t>
            </a:r>
            <a:endParaRPr lang="en-GB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234188" y="5012257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-1</a:t>
            </a:r>
            <a:endParaRPr lang="en-GB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34188" y="3861048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34188" y="328498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34188" y="2708920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3</a:t>
            </a:r>
            <a:endParaRPr lang="en-GB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211960" y="2175247"/>
            <a:ext cx="53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 smtClean="0"/>
              <a:t>y</a:t>
            </a:r>
            <a:endParaRPr lang="en-GB" sz="2400" b="1" dirty="0"/>
          </a:p>
        </p:txBody>
      </p:sp>
      <p:sp>
        <p:nvSpPr>
          <p:cNvPr id="42" name="Oval 41"/>
          <p:cNvSpPr/>
          <p:nvPr/>
        </p:nvSpPr>
        <p:spPr>
          <a:xfrm>
            <a:off x="5707495" y="3974576"/>
            <a:ext cx="88641" cy="886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8011751" y="2822493"/>
            <a:ext cx="88641" cy="886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5751815" y="2852936"/>
            <a:ext cx="2311530" cy="1152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217201" y="4060211"/>
            <a:ext cx="84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(2, 1)</a:t>
            </a:r>
            <a:endParaRPr lang="en-GB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685220" y="2359967"/>
            <a:ext cx="84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(6, 3)</a:t>
            </a:r>
            <a:endParaRPr lang="en-GB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339131" y="3654316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</a:t>
            </a:r>
            <a:endParaRPr lang="en-GB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8167127" y="2649524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B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5751815" y="4005064"/>
            <a:ext cx="23485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8049490" y="2852936"/>
            <a:ext cx="13855" cy="1141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538275" y="3933056"/>
            <a:ext cx="808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4</a:t>
            </a:r>
            <a:endParaRPr lang="en-GB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082573" y="3238817"/>
            <a:ext cx="808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89693" y="2708920"/>
            <a:ext cx="3290219" cy="41549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</a:t>
            </a:r>
            <a:r>
              <a:rPr lang="en-GB" sz="2400" baseline="30000" dirty="0" smtClean="0"/>
              <a:t>2</a:t>
            </a:r>
            <a:r>
              <a:rPr lang="en-GB" sz="2400" dirty="0" smtClean="0"/>
              <a:t> = a</a:t>
            </a:r>
            <a:r>
              <a:rPr lang="en-GB" sz="2400" baseline="30000" dirty="0" smtClean="0"/>
              <a:t>2</a:t>
            </a:r>
            <a:r>
              <a:rPr lang="en-GB" sz="2400" dirty="0" smtClean="0"/>
              <a:t> + b</a:t>
            </a:r>
            <a:r>
              <a:rPr lang="en-GB" sz="2400" baseline="30000" dirty="0" smtClean="0"/>
              <a:t>2</a:t>
            </a:r>
          </a:p>
          <a:p>
            <a:endParaRPr lang="en-GB" sz="2400" dirty="0"/>
          </a:p>
          <a:p>
            <a:r>
              <a:rPr lang="en-GB" sz="2400" dirty="0" smtClean="0"/>
              <a:t>c</a:t>
            </a:r>
            <a:r>
              <a:rPr lang="en-GB" sz="2400" baseline="30000" dirty="0" smtClean="0"/>
              <a:t>2</a:t>
            </a:r>
            <a:r>
              <a:rPr lang="en-GB" sz="2400" dirty="0" smtClean="0"/>
              <a:t> = 4</a:t>
            </a:r>
            <a:r>
              <a:rPr lang="en-GB" sz="2400" baseline="30000" dirty="0" smtClean="0"/>
              <a:t>2</a:t>
            </a:r>
            <a:r>
              <a:rPr lang="en-GB" sz="2400" dirty="0" smtClean="0"/>
              <a:t> + 2</a:t>
            </a:r>
            <a:r>
              <a:rPr lang="en-GB" sz="2400" baseline="30000" dirty="0" smtClean="0"/>
              <a:t>2</a:t>
            </a:r>
          </a:p>
          <a:p>
            <a:endParaRPr lang="en-GB" sz="2400" dirty="0"/>
          </a:p>
          <a:p>
            <a:r>
              <a:rPr lang="en-GB" sz="2400" dirty="0" smtClean="0"/>
              <a:t>c</a:t>
            </a:r>
            <a:r>
              <a:rPr lang="en-GB" sz="2400" baseline="30000" dirty="0" smtClean="0"/>
              <a:t>2</a:t>
            </a:r>
            <a:r>
              <a:rPr lang="en-GB" sz="2400" dirty="0" smtClean="0"/>
              <a:t> = 16 + 4</a:t>
            </a:r>
          </a:p>
          <a:p>
            <a:endParaRPr lang="en-GB" sz="2400" dirty="0"/>
          </a:p>
          <a:p>
            <a:r>
              <a:rPr lang="en-GB" sz="2400" dirty="0" smtClean="0"/>
              <a:t>c</a:t>
            </a:r>
            <a:r>
              <a:rPr lang="en-GB" sz="2400" baseline="30000" dirty="0" smtClean="0"/>
              <a:t>2</a:t>
            </a:r>
            <a:r>
              <a:rPr lang="en-GB" sz="2400" dirty="0" smtClean="0"/>
              <a:t> = 20</a:t>
            </a:r>
          </a:p>
          <a:p>
            <a:endParaRPr lang="en-GB" sz="2400" dirty="0"/>
          </a:p>
          <a:p>
            <a:r>
              <a:rPr lang="en-GB" sz="2400" dirty="0" smtClean="0"/>
              <a:t>c = √20</a:t>
            </a:r>
          </a:p>
          <a:p>
            <a:endParaRPr lang="en-GB" sz="2400" dirty="0"/>
          </a:p>
          <a:p>
            <a:r>
              <a:rPr lang="en-GB" sz="2400" dirty="0" smtClean="0"/>
              <a:t>c = 4.47 (2dp)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9508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932</Words>
  <Application>Microsoft Office PowerPoint</Application>
  <PresentationFormat>On-screen Show (4:3)</PresentationFormat>
  <Paragraphs>356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Midpoint of a Line</vt:lpstr>
      <vt:lpstr>PowerPoint Presentation</vt:lpstr>
      <vt:lpstr>PowerPoint Presentation</vt:lpstr>
      <vt:lpstr>PowerPoint Presentation</vt:lpstr>
      <vt:lpstr>Midpoint of a Line</vt:lpstr>
      <vt:lpstr>Some practice…</vt:lpstr>
      <vt:lpstr>Starter</vt:lpstr>
      <vt:lpstr>Length of a Line Segment</vt:lpstr>
      <vt:lpstr>Length of a Line Segment</vt:lpstr>
      <vt:lpstr>PowerPoint Presentation</vt:lpstr>
      <vt:lpstr>Length of a line segment</vt:lpstr>
      <vt:lpstr>PowerPoint Presentation</vt:lpstr>
      <vt:lpstr>PowerPoint Presentation</vt:lpstr>
      <vt:lpstr>Length of a line segment</vt:lpstr>
      <vt:lpstr>Your turn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Burke</dc:creator>
  <cp:lastModifiedBy>Ringwood School</cp:lastModifiedBy>
  <cp:revision>21</cp:revision>
  <dcterms:created xsi:type="dcterms:W3CDTF">2012-07-01T16:42:36Z</dcterms:created>
  <dcterms:modified xsi:type="dcterms:W3CDTF">2012-07-05T09:07:28Z</dcterms:modified>
</cp:coreProperties>
</file>