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6" r:id="rId3"/>
    <p:sldId id="258" r:id="rId4"/>
    <p:sldId id="259" r:id="rId5"/>
    <p:sldId id="260" r:id="rId6"/>
    <p:sldId id="295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7" r:id="rId17"/>
    <p:sldId id="278" r:id="rId18"/>
    <p:sldId id="270" r:id="rId19"/>
    <p:sldId id="271" r:id="rId20"/>
    <p:sldId id="272" r:id="rId21"/>
    <p:sldId id="273" r:id="rId22"/>
    <p:sldId id="280" r:id="rId23"/>
    <p:sldId id="274" r:id="rId24"/>
    <p:sldId id="279" r:id="rId25"/>
    <p:sldId id="275" r:id="rId26"/>
    <p:sldId id="276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61DAC-C932-42A2-9730-5B6276C0DC53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800A1-F18D-4D13-948C-E5C4B43484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7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Probably use this as a homework.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800A1-F18D-4D13-948C-E5C4B43484F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6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2162-A1E6-40B8-B17D-D58A417E125D}" type="datetimeFigureOut">
              <a:rPr lang="en-GB" smtClean="0"/>
              <a:pPr/>
              <a:t>14/01/2016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92D050"/>
                </a:solidFill>
              </a:rPr>
              <a:t>Year 8: </a:t>
            </a:r>
            <a:r>
              <a:rPr lang="en-GB" dirty="0" smtClean="0"/>
              <a:t>Probability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612" y="3645024"/>
            <a:ext cx="6984776" cy="1417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Dr J Frost (jfrost@tiffin.kingston.sch.uk) </a:t>
            </a:r>
            <a:endParaRPr lang="en-GB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TiffinSchoolLogo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2" y="111910"/>
            <a:ext cx="1008112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61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Last modified</a:t>
            </a:r>
            <a:r>
              <a:rPr lang="en-GB" smtClean="0"/>
              <a:t>: </a:t>
            </a:r>
            <a:r>
              <a:rPr lang="en-GB" smtClean="0"/>
              <a:t>14</a:t>
            </a:r>
            <a:r>
              <a:rPr lang="en-GB" baseline="30000" smtClean="0"/>
              <a:t>th</a:t>
            </a:r>
            <a:r>
              <a:rPr lang="en-GB" smtClean="0"/>
              <a:t> January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6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2D Sample Spaces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previously saw that a sample space was the </a:t>
            </a:r>
            <a:r>
              <a:rPr lang="en-GB" b="1" dirty="0" smtClean="0"/>
              <a:t>set of all possible outcomes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Sometimes it’s more convenient to present the outcomes in a </a:t>
            </a:r>
            <a:r>
              <a:rPr lang="en-GB" b="1" dirty="0" smtClean="0"/>
              <a:t>table</a:t>
            </a:r>
            <a:r>
              <a:rPr lang="en-GB" dirty="0" smtClean="0"/>
              <a:t>.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99992" y="2132856"/>
            <a:ext cx="0" cy="453650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162880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Q: If I throw a fair coin and fair die, what is the probability I see a prime number </a:t>
            </a:r>
            <a:r>
              <a:rPr lang="en-GB" sz="1600" b="1" u="sng" dirty="0" smtClean="0"/>
              <a:t>or</a:t>
            </a:r>
            <a:r>
              <a:rPr lang="en-GB" sz="1600" b="1" dirty="0" smtClean="0"/>
              <a:t> a tails?</a:t>
            </a:r>
            <a:endParaRPr lang="en-GB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2132856"/>
            <a:ext cx="41044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1D Sample Space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2132856"/>
            <a:ext cx="43204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2D Sample Space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2852936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{ H1, </a:t>
            </a:r>
            <a:r>
              <a:rPr lang="en-GB" b="1" u="sng" dirty="0" smtClean="0"/>
              <a:t>H2</a:t>
            </a:r>
            <a:r>
              <a:rPr lang="en-GB" dirty="0" smtClean="0"/>
              <a:t>, </a:t>
            </a:r>
            <a:r>
              <a:rPr lang="en-GB" b="1" u="sng" dirty="0" smtClean="0"/>
              <a:t>H3</a:t>
            </a:r>
            <a:r>
              <a:rPr lang="en-GB" dirty="0" smtClean="0"/>
              <a:t>, H4, </a:t>
            </a:r>
            <a:r>
              <a:rPr lang="en-GB" b="1" u="sng" dirty="0" smtClean="0"/>
              <a:t>H5</a:t>
            </a:r>
            <a:r>
              <a:rPr lang="en-GB" dirty="0" smtClean="0"/>
              <a:t>, H6, </a:t>
            </a:r>
            <a:r>
              <a:rPr lang="en-GB" b="1" u="sng" dirty="0" smtClean="0"/>
              <a:t>T1</a:t>
            </a:r>
            <a:r>
              <a:rPr lang="en-GB" b="1" dirty="0" smtClean="0"/>
              <a:t>, </a:t>
            </a:r>
            <a:r>
              <a:rPr lang="en-GB" b="1" u="sng" dirty="0" smtClean="0"/>
              <a:t>T2</a:t>
            </a:r>
            <a:r>
              <a:rPr lang="en-GB" b="1" dirty="0" smtClean="0"/>
              <a:t>, </a:t>
            </a:r>
            <a:r>
              <a:rPr lang="en-GB" b="1" u="sng" dirty="0" smtClean="0"/>
              <a:t>T3</a:t>
            </a:r>
            <a:r>
              <a:rPr lang="en-GB" b="1" dirty="0" smtClean="0"/>
              <a:t>, </a:t>
            </a:r>
            <a:r>
              <a:rPr lang="en-GB" b="1" u="sng" dirty="0" smtClean="0"/>
              <a:t>T4</a:t>
            </a:r>
            <a:r>
              <a:rPr lang="en-GB" b="1" dirty="0" smtClean="0"/>
              <a:t>, </a:t>
            </a:r>
            <a:r>
              <a:rPr lang="en-GB" b="1" u="sng" dirty="0" smtClean="0"/>
              <a:t>T5</a:t>
            </a:r>
            <a:r>
              <a:rPr lang="en-GB" b="1" dirty="0" smtClean="0"/>
              <a:t>, </a:t>
            </a:r>
            <a:r>
              <a:rPr lang="en-GB" b="1" u="sng" dirty="0" smtClean="0"/>
              <a:t>T6</a:t>
            </a:r>
            <a:r>
              <a:rPr lang="en-GB" dirty="0" smtClean="0"/>
              <a:t> }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P(prime or T) = 9/12 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64088" y="3429000"/>
          <a:ext cx="334391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730"/>
                <a:gridCol w="494030"/>
                <a:gridCol w="494030"/>
                <a:gridCol w="494030"/>
                <a:gridCol w="494030"/>
                <a:gridCol w="494030"/>
                <a:gridCol w="49403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H2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H3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H5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H6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T1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T2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T3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T4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T5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u="sng" dirty="0" smtClean="0"/>
                        <a:t>T6</a:t>
                      </a:r>
                      <a:endParaRPr lang="en-GB" b="1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72200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Die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540642" y="38203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Coin</a:t>
            </a: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5724128" y="486916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P(prime or T) = 9/12 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256490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Ensure you label your ‘axis’.</a:t>
            </a:r>
            <a:endParaRPr lang="en-GB" sz="1400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5796136" y="2872681"/>
            <a:ext cx="864096" cy="196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99992" y="2492896"/>
            <a:ext cx="4320480" cy="4176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952" y="1124744"/>
            <a:ext cx="8238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Suppose we roll two ‘fair’ dice, and add up the scores from the two dice.</a:t>
            </a:r>
          </a:p>
          <a:p>
            <a:r>
              <a:rPr lang="en-GB" sz="2000" dirty="0" smtClean="0"/>
              <a:t>What’s the probability that: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2000" dirty="0" smtClean="0"/>
              <a:t>My total is 10?	         3/36 = 1/12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2000" dirty="0" smtClean="0"/>
              <a:t>My total is at least 10?          6/36 = 1/6</a:t>
            </a:r>
          </a:p>
          <a:p>
            <a:pPr marL="342900" indent="-342900">
              <a:buFont typeface="+mj-lt"/>
              <a:buAutoNum type="alphaLcParenR"/>
            </a:pPr>
            <a:r>
              <a:rPr lang="en-GB" sz="2000" dirty="0" smtClean="0"/>
              <a:t>My total is at most 9?            5/6</a:t>
            </a:r>
            <a:endParaRPr lang="en-GB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27266"/>
              </p:ext>
            </p:extLst>
          </p:nvPr>
        </p:nvGraphicFramePr>
        <p:xfrm>
          <a:off x="668784" y="3284984"/>
          <a:ext cx="6095999" cy="2883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1987"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17056" y="278092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Second Dice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34132" y="458112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First Dice</a:t>
            </a:r>
            <a:endParaRPr lang="en-GB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693119" y="1712685"/>
            <a:ext cx="1444937" cy="348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3119" y="2089345"/>
            <a:ext cx="1444937" cy="348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3119" y="2406905"/>
            <a:ext cx="1444937" cy="348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3717032"/>
            <a:ext cx="86409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11760" y="3717032"/>
            <a:ext cx="86409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5856" y="3717032"/>
            <a:ext cx="86409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25156" y="3717032"/>
            <a:ext cx="86409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2076" y="3717032"/>
            <a:ext cx="86409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86749" y="3717032"/>
            <a:ext cx="86409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60247" y="4941168"/>
            <a:ext cx="2283961" cy="1249412"/>
            <a:chOff x="4160247" y="4941168"/>
            <a:chExt cx="2283961" cy="1249412"/>
          </a:xfrm>
        </p:grpSpPr>
        <p:sp>
          <p:nvSpPr>
            <p:cNvPr id="17" name="Rectangle 16"/>
            <p:cNvSpPr/>
            <p:nvPr/>
          </p:nvSpPr>
          <p:spPr>
            <a:xfrm>
              <a:off x="5886749" y="4941168"/>
              <a:ext cx="557459" cy="43204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07159" y="5326484"/>
              <a:ext cx="557459" cy="43204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60247" y="5758532"/>
              <a:ext cx="557459" cy="43204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948264" y="3136875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Three of the outcomes match the event “total is 10”. And there’s 36 outcomes in total.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948264" y="4941168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“At most 9” is like saying “NOT at least 10”. So we can subtract the probability from 1.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531888" y="4077072"/>
            <a:ext cx="5218957" cy="2160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2D Sample Spaces</a:t>
              </a:r>
              <a:endParaRPr lang="en-GB" sz="32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83568" y="7647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throwing 2 fair coins.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P(HH) = 1/4</a:t>
            </a:r>
          </a:p>
          <a:p>
            <a:r>
              <a:rPr lang="en-GB" dirty="0" smtClean="0"/>
              <a:t>P(H and T) = 1/2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75656" y="1484784"/>
          <a:ext cx="1293179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5918"/>
                <a:gridCol w="482918"/>
                <a:gridCol w="454343"/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TT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744833" y="178355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r>
              <a:rPr lang="en-GB" sz="1600" b="1" baseline="30000" dirty="0" smtClean="0"/>
              <a:t>st</a:t>
            </a:r>
            <a:r>
              <a:rPr lang="en-GB" sz="1600" b="1" dirty="0" smtClean="0"/>
              <a:t> Coin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11967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2</a:t>
            </a:r>
            <a:r>
              <a:rPr lang="en-GB" sz="1600" b="1" baseline="30000" dirty="0" smtClean="0"/>
              <a:t>nd</a:t>
            </a:r>
            <a:r>
              <a:rPr lang="en-GB" sz="1600" b="1" dirty="0" smtClean="0"/>
              <a:t> Coin</a:t>
            </a:r>
            <a:endParaRPr lang="en-GB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251520" y="76470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5730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throwing 2 fair die and adding.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4653136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P(total prime) = 15/36</a:t>
            </a:r>
          </a:p>
          <a:p>
            <a:r>
              <a:rPr lang="en-GB" sz="1600" dirty="0" smtClean="0"/>
              <a:t>P(total &lt; 4) = 1/12</a:t>
            </a:r>
          </a:p>
          <a:p>
            <a:r>
              <a:rPr lang="en-GB" sz="1600" dirty="0" smtClean="0"/>
              <a:t>P( total odd) = 1/2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744833" y="466387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Coin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407707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Coin</a:t>
            </a:r>
            <a:endParaRPr lang="en-GB" sz="16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27266"/>
              </p:ext>
            </p:extLst>
          </p:nvPr>
        </p:nvGraphicFramePr>
        <p:xfrm>
          <a:off x="611560" y="4149080"/>
          <a:ext cx="2634299" cy="239405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2105"/>
                <a:gridCol w="332105"/>
                <a:gridCol w="332105"/>
                <a:gridCol w="332105"/>
                <a:gridCol w="435293"/>
                <a:gridCol w="435293"/>
                <a:gridCol w="435293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+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</a:tr>
              <a:tr h="3080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</a:tr>
              <a:tr h="3328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</a:tr>
              <a:tr h="35761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/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11</a:t>
                      </a:r>
                      <a:endParaRPr lang="en-GB" sz="1600" dirty="0"/>
                    </a:p>
                  </a:txBody>
                  <a:tcPr/>
                </a:tc>
              </a:tr>
              <a:tr h="19353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11960" y="7647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throwing 2 fair die and multiplying.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1772816"/>
            <a:ext cx="2267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P(product 6) = 1/9</a:t>
            </a:r>
          </a:p>
          <a:p>
            <a:r>
              <a:rPr lang="en-GB" sz="1600" dirty="0" smtClean="0"/>
              <a:t>P(product &lt;= 6) = 7/18</a:t>
            </a:r>
          </a:p>
          <a:p>
            <a:r>
              <a:rPr lang="en-GB" sz="1600" dirty="0" smtClean="0"/>
              <a:t>P(product &gt;= 7) = 11/18</a:t>
            </a:r>
          </a:p>
          <a:p>
            <a:r>
              <a:rPr lang="en-GB" sz="1600" dirty="0" smtClean="0"/>
              <a:t>P(product odd) = 1/4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273225" y="178355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Coin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11967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Coin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3779912" y="76470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27266"/>
              </p:ext>
            </p:extLst>
          </p:nvPr>
        </p:nvGraphicFramePr>
        <p:xfrm>
          <a:off x="3995936" y="1196752"/>
          <a:ext cx="2840675" cy="239405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2105"/>
                <a:gridCol w="332105"/>
                <a:gridCol w="435293"/>
                <a:gridCol w="435293"/>
                <a:gridCol w="435293"/>
                <a:gridCol w="435293"/>
                <a:gridCol w="435293"/>
              </a:tblGrid>
              <a:tr h="3600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</a:tr>
              <a:tr h="3080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</a:tr>
              <a:tr h="3328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</a:t>
                      </a:r>
                      <a:endParaRPr lang="en-GB" sz="1600" dirty="0"/>
                    </a:p>
                  </a:txBody>
                  <a:tcPr/>
                </a:tc>
              </a:tr>
              <a:tr h="35761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18</a:t>
                      </a:r>
                      <a:endParaRPr lang="en-GB" sz="16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24</a:t>
                      </a:r>
                      <a:endParaRPr lang="en-GB" sz="1600" dirty="0"/>
                    </a:p>
                  </a:txBody>
                  <a:tcPr/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30</a:t>
                      </a:r>
                      <a:endParaRPr lang="en-GB" sz="1600" dirty="0"/>
                    </a:p>
                  </a:txBody>
                  <a:tcPr/>
                </a:tc>
              </a:tr>
              <a:tr h="19353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36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27266"/>
              </p:ext>
            </p:extLst>
          </p:nvPr>
        </p:nvGraphicFramePr>
        <p:xfrm>
          <a:off x="6300192" y="4509120"/>
          <a:ext cx="2178178" cy="138821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2105"/>
                <a:gridCol w="463868"/>
                <a:gridCol w="457518"/>
                <a:gridCol w="452882"/>
                <a:gridCol w="471805"/>
              </a:tblGrid>
              <a:tr h="3600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</a:t>
                      </a:r>
                      <a:endParaRPr lang="en-GB" sz="1600" dirty="0"/>
                    </a:p>
                  </a:txBody>
                  <a:tcPr/>
                </a:tc>
              </a:tr>
              <a:tr h="30809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AD</a:t>
                      </a:r>
                      <a:endParaRPr lang="en-GB" sz="1600" dirty="0"/>
                    </a:p>
                  </a:txBody>
                  <a:tcPr/>
                </a:tc>
              </a:tr>
              <a:tr h="3328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BD</a:t>
                      </a:r>
                      <a:endParaRPr lang="en-GB" sz="1600" dirty="0"/>
                    </a:p>
                  </a:txBody>
                  <a:tcPr/>
                </a:tc>
              </a:tr>
              <a:tr h="35761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CD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475656" y="386104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2</a:t>
            </a:r>
            <a:r>
              <a:rPr lang="en-GB" sz="1600" b="1" baseline="30000" dirty="0" smtClean="0"/>
              <a:t>nd</a:t>
            </a:r>
            <a:r>
              <a:rPr lang="en-GB" sz="1600" b="1" dirty="0" smtClean="0"/>
              <a:t> Die</a:t>
            </a:r>
            <a:endParaRPr lang="en-GB" sz="16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19263" y="523994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r>
              <a:rPr lang="en-GB" sz="1600" b="1" baseline="30000" dirty="0" smtClean="0"/>
              <a:t>st</a:t>
            </a:r>
            <a:r>
              <a:rPr lang="en-GB" sz="1600" b="1" dirty="0" smtClean="0"/>
              <a:t> Die</a:t>
            </a:r>
            <a:endParaRPr lang="en-GB" sz="16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337121" y="214359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r>
              <a:rPr lang="en-GB" sz="1600" b="1" baseline="30000" dirty="0" smtClean="0"/>
              <a:t>st</a:t>
            </a:r>
            <a:r>
              <a:rPr lang="en-GB" sz="1600" b="1" dirty="0" smtClean="0"/>
              <a:t> Die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5497362" y="5023918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r>
              <a:rPr lang="en-GB" sz="1600" b="1" baseline="30000" dirty="0" smtClean="0"/>
              <a:t>st</a:t>
            </a:r>
            <a:r>
              <a:rPr lang="en-GB" sz="1600" b="1" dirty="0" smtClean="0"/>
              <a:t> Spinner</a:t>
            </a:r>
            <a:endParaRPr lang="en-GB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76256" y="42210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2</a:t>
            </a:r>
            <a:r>
              <a:rPr lang="en-GB" sz="1600" b="1" baseline="30000" dirty="0" smtClean="0"/>
              <a:t>nd</a:t>
            </a:r>
            <a:r>
              <a:rPr lang="en-GB" sz="1600" b="1" dirty="0" smtClean="0"/>
              <a:t> Spinner</a:t>
            </a:r>
            <a:endParaRPr lang="en-GB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5004048" y="371703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364088" y="3717032"/>
            <a:ext cx="377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After spinning two spinners, one A, B, C and one A, B, C, D.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56176" y="5877272"/>
                <a:ext cx="2088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P(both vowels) = 1/12</a:t>
                </a:r>
              </a:p>
              <a:p>
                <a:r>
                  <a:rPr lang="en-GB" sz="1600" dirty="0" smtClean="0"/>
                  <a:t>P(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GB" sz="1600" dirty="0" smtClean="0"/>
                  <a:t> vowel) = 1/2</a:t>
                </a:r>
              </a:p>
              <a:p>
                <a:r>
                  <a:rPr lang="en-GB" sz="1600" dirty="0" smtClean="0"/>
                  <a:t>P(B and C) = 1/6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877272"/>
                <a:ext cx="2088232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754"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87624" y="1196752"/>
            <a:ext cx="1584177" cy="144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3365" y="2740726"/>
            <a:ext cx="1224136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79712" y="3021496"/>
            <a:ext cx="1224136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07904" y="1196752"/>
            <a:ext cx="3096344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3528" y="3861048"/>
            <a:ext cx="2928555" cy="2722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40152" y="4293096"/>
            <a:ext cx="2592288" cy="1656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88024" y="4653136"/>
            <a:ext cx="720080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9992" y="4941168"/>
            <a:ext cx="720080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75813" y="5188997"/>
            <a:ext cx="720080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68344" y="5949280"/>
            <a:ext cx="720080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80312" y="6206196"/>
            <a:ext cx="720080" cy="228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00353" y="6444938"/>
            <a:ext cx="720080" cy="228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172400" y="1772816"/>
            <a:ext cx="720080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423920" y="2060848"/>
            <a:ext cx="612576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423920" y="2276872"/>
            <a:ext cx="612576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23920" y="2564904"/>
            <a:ext cx="612576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0" y="3501008"/>
            <a:ext cx="3563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499992" y="3789040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99992" y="4365104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652120" y="4365104"/>
            <a:ext cx="0" cy="249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48264" y="3501008"/>
            <a:ext cx="2195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563888" y="764704"/>
            <a:ext cx="0" cy="249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20" y="357301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3528" y="1884459"/>
            <a:ext cx="8424936" cy="7076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Events and Mutually Exclusive Events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83671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Examples of events:</a:t>
            </a:r>
          </a:p>
          <a:p>
            <a:r>
              <a:rPr lang="en-GB" dirty="0" smtClean="0"/>
              <a:t>Throwing a 6, throwing an odd number, tossing a heads, a randomly chosen person having a height above 1.5m.</a:t>
            </a:r>
          </a:p>
          <a:p>
            <a:endParaRPr lang="en-GB" dirty="0" smtClean="0"/>
          </a:p>
          <a:p>
            <a:r>
              <a:rPr lang="en-GB" dirty="0" smtClean="0"/>
              <a:t>An event in probability is </a:t>
            </a:r>
            <a:r>
              <a:rPr lang="en-GB" b="1" dirty="0" smtClean="0"/>
              <a:t>a description of one </a:t>
            </a:r>
            <a:r>
              <a:rPr lang="en-GB" b="1" u="sng" dirty="0" smtClean="0"/>
              <a:t>or more</a:t>
            </a:r>
            <a:r>
              <a:rPr lang="en-GB" b="1" dirty="0" smtClean="0"/>
              <a:t> outcomes</a:t>
            </a:r>
            <a:r>
              <a:rPr lang="en-GB" dirty="0" smtClean="0"/>
              <a:t>.</a:t>
            </a:r>
          </a:p>
          <a:p>
            <a:r>
              <a:rPr lang="en-GB" sz="1600" dirty="0" smtClean="0"/>
              <a:t>(More formally, it is any subset of the sample space)</a:t>
            </a:r>
          </a:p>
          <a:p>
            <a:endParaRPr lang="en-GB" dirty="0" smtClean="0"/>
          </a:p>
          <a:p>
            <a:r>
              <a:rPr lang="en-GB" dirty="0" smtClean="0"/>
              <a:t>We often represent an event using a single capital letter, e.g. P(</a:t>
            </a:r>
            <a:r>
              <a:rPr lang="en-GB" b="1" dirty="0" smtClean="0"/>
              <a:t>A</a:t>
            </a:r>
            <a:r>
              <a:rPr lang="en-GB" dirty="0" smtClean="0"/>
              <a:t>) = 2/3.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356992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3645024"/>
            <a:ext cx="8352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two events A and B are </a:t>
            </a:r>
            <a:r>
              <a:rPr lang="en-GB" b="1" dirty="0" smtClean="0"/>
              <a:t>mutually exclusive</a:t>
            </a:r>
            <a:r>
              <a:rPr lang="en-GB" dirty="0" smtClean="0"/>
              <a:t>, then </a:t>
            </a:r>
            <a:r>
              <a:rPr lang="en-GB" b="1" dirty="0" smtClean="0"/>
              <a:t>they can’t happen at the same time</a:t>
            </a:r>
            <a:r>
              <a:rPr lang="en-GB" dirty="0" smtClean="0"/>
              <a:t>, and:</a:t>
            </a:r>
          </a:p>
          <a:p>
            <a:endParaRPr lang="en-GB" dirty="0" smtClean="0"/>
          </a:p>
          <a:p>
            <a:pPr algn="ctr"/>
            <a:r>
              <a:rPr lang="en-GB" sz="2400" dirty="0" smtClean="0"/>
              <a:t>P(A </a:t>
            </a:r>
            <a:r>
              <a:rPr lang="en-GB" sz="2400" b="1" u="sng" dirty="0" smtClean="0"/>
              <a:t>or</a:t>
            </a:r>
            <a:r>
              <a:rPr lang="en-GB" sz="2400" dirty="0" smtClean="0"/>
              <a:t> B) = P(A) + P(B)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2771800" y="1988840"/>
            <a:ext cx="3816424" cy="256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4509120"/>
            <a:ext cx="201622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73986" y="3608107"/>
            <a:ext cx="335845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5661248"/>
            <a:ext cx="7200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You may recall from the end of Year 7, when we covered Set Theory, that A </a:t>
            </a:r>
            <a:r>
              <a:rPr lang="en-GB" sz="1600" dirty="0" smtClean="0">
                <a:latin typeface="Cambria Math"/>
                <a:ea typeface="Cambria Math"/>
              </a:rPr>
              <a:t>∪</a:t>
            </a:r>
            <a:r>
              <a:rPr lang="en-GB" sz="1600" dirty="0" smtClean="0"/>
              <a:t> B meant “you are in set A, </a:t>
            </a:r>
            <a:r>
              <a:rPr lang="en-GB" sz="1600" b="1" u="sng" dirty="0" smtClean="0"/>
              <a:t>or</a:t>
            </a:r>
            <a:r>
              <a:rPr lang="en-GB" sz="1600" dirty="0" smtClean="0"/>
              <a:t> in set B”. Since events are just </a:t>
            </a:r>
            <a:r>
              <a:rPr lang="en-GB" sz="1600" b="1" u="sng" dirty="0" smtClean="0"/>
              <a:t>sets</a:t>
            </a:r>
            <a:r>
              <a:rPr lang="en-GB" sz="1600" dirty="0" smtClean="0"/>
              <a:t> of outcomes, we can formally write P(A or B) as P(A </a:t>
            </a:r>
            <a:r>
              <a:rPr lang="en-GB" sz="1600" dirty="0" smtClean="0">
                <a:latin typeface="Cambria Math"/>
                <a:ea typeface="Cambria Math"/>
              </a:rPr>
              <a:t>∪</a:t>
            </a:r>
            <a:r>
              <a:rPr lang="en-GB" sz="1600" dirty="0" smtClean="0"/>
              <a:t> B).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Events not happening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83671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A’ means that A does not happen.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1268760"/>
            <a:ext cx="309634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P(A’) = 1 – P(A)</a:t>
            </a:r>
            <a:endParaRPr lang="en-GB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2768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Quick practice: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887682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and B are mutually exclusive events and P(A) = 0.3,    P(B) = 0.2</a:t>
            </a:r>
          </a:p>
          <a:p>
            <a:r>
              <a:rPr lang="en-GB" b="1" dirty="0" smtClean="0"/>
              <a:t>P(A or B) = 0.5, </a:t>
            </a:r>
          </a:p>
          <a:p>
            <a:r>
              <a:rPr lang="en-GB" b="1" dirty="0" smtClean="0"/>
              <a:t>P(A’) = 0.7,   </a:t>
            </a:r>
          </a:p>
          <a:p>
            <a:r>
              <a:rPr lang="en-GB" b="1" dirty="0" smtClean="0"/>
              <a:t>P(B’) = 0.8</a:t>
            </a:r>
          </a:p>
          <a:p>
            <a:endParaRPr lang="en-GB" b="1" dirty="0" smtClean="0"/>
          </a:p>
          <a:p>
            <a:r>
              <a:rPr lang="en-GB" dirty="0" smtClean="0"/>
              <a:t>C and D are mutually exclusive events and P(C’) = 0.6, P(D) = 0.1</a:t>
            </a:r>
          </a:p>
          <a:p>
            <a:r>
              <a:rPr lang="en-GB" b="1" dirty="0" smtClean="0"/>
              <a:t>P(C or D) = 0.5</a:t>
            </a:r>
          </a:p>
          <a:p>
            <a:endParaRPr lang="en-GB" b="1" dirty="0" smtClean="0"/>
          </a:p>
          <a:p>
            <a:r>
              <a:rPr lang="en-GB" dirty="0" smtClean="0"/>
              <a:t>E, F and G are mutually exclusive events and P(E or F) = 0.6 and P(F or G) = 0.7 and P(E or F or G) = 1</a:t>
            </a:r>
          </a:p>
          <a:p>
            <a:r>
              <a:rPr lang="en-GB" b="1" dirty="0" smtClean="0"/>
              <a:t>P(F) = 0.3</a:t>
            </a:r>
          </a:p>
          <a:p>
            <a:r>
              <a:rPr lang="en-GB" b="1" dirty="0" smtClean="0"/>
              <a:t>P(E) = 0.3</a:t>
            </a:r>
          </a:p>
          <a:p>
            <a:r>
              <a:rPr lang="en-GB" b="1" dirty="0" smtClean="0"/>
              <a:t>P(G) = 0.4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979712" y="3212976"/>
            <a:ext cx="432048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7664" y="3501008"/>
            <a:ext cx="432048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7664" y="3789040"/>
            <a:ext cx="432048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9712" y="4581128"/>
            <a:ext cx="432048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5656" y="5661248"/>
            <a:ext cx="432048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75656" y="5949280"/>
            <a:ext cx="432048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47664" y="6237312"/>
            <a:ext cx="432048" cy="2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536" y="292494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95536" y="429309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95536" y="508518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211960" y="1268760"/>
            <a:ext cx="15841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6687632" y="4303638"/>
            <a:ext cx="1034614" cy="504107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  <a:gd name="connsiteX0" fmla="*/ 0 w 1380214"/>
              <a:gd name="connsiteY0" fmla="*/ 139700 h 495410"/>
              <a:gd name="connsiteX1" fmla="*/ 1380214 w 1380214"/>
              <a:gd name="connsiteY1" fmla="*/ 495410 h 495410"/>
              <a:gd name="connsiteX2" fmla="*/ 977900 w 1380214"/>
              <a:gd name="connsiteY2" fmla="*/ 0 h 495410"/>
              <a:gd name="connsiteX3" fmla="*/ 0 w 1380214"/>
              <a:gd name="connsiteY3" fmla="*/ 139700 h 495410"/>
              <a:gd name="connsiteX0" fmla="*/ 0 w 2080984"/>
              <a:gd name="connsiteY0" fmla="*/ 0 h 630801"/>
              <a:gd name="connsiteX1" fmla="*/ 2080984 w 2080984"/>
              <a:gd name="connsiteY1" fmla="*/ 630801 h 630801"/>
              <a:gd name="connsiteX2" fmla="*/ 1678670 w 2080984"/>
              <a:gd name="connsiteY2" fmla="*/ 135391 h 630801"/>
              <a:gd name="connsiteX3" fmla="*/ 0 w 2080984"/>
              <a:gd name="connsiteY3" fmla="*/ 0 h 630801"/>
              <a:gd name="connsiteX0" fmla="*/ 0 w 1678670"/>
              <a:gd name="connsiteY0" fmla="*/ 0 h 480253"/>
              <a:gd name="connsiteX1" fmla="*/ 353968 w 1678670"/>
              <a:gd name="connsiteY1" fmla="*/ 480253 h 480253"/>
              <a:gd name="connsiteX2" fmla="*/ 1678670 w 1678670"/>
              <a:gd name="connsiteY2" fmla="*/ 135391 h 480253"/>
              <a:gd name="connsiteX3" fmla="*/ 0 w 1678670"/>
              <a:gd name="connsiteY3" fmla="*/ 0 h 480253"/>
              <a:gd name="connsiteX0" fmla="*/ 0 w 986906"/>
              <a:gd name="connsiteY0" fmla="*/ 0 h 480253"/>
              <a:gd name="connsiteX1" fmla="*/ 353968 w 986906"/>
              <a:gd name="connsiteY1" fmla="*/ 480253 h 480253"/>
              <a:gd name="connsiteX2" fmla="*/ 986906 w 986906"/>
              <a:gd name="connsiteY2" fmla="*/ 47927 h 480253"/>
              <a:gd name="connsiteX3" fmla="*/ 0 w 986906"/>
              <a:gd name="connsiteY3" fmla="*/ 0 h 480253"/>
              <a:gd name="connsiteX0" fmla="*/ 0 w 1034614"/>
              <a:gd name="connsiteY0" fmla="*/ 0 h 504107"/>
              <a:gd name="connsiteX1" fmla="*/ 401676 w 1034614"/>
              <a:gd name="connsiteY1" fmla="*/ 504107 h 504107"/>
              <a:gd name="connsiteX2" fmla="*/ 1034614 w 1034614"/>
              <a:gd name="connsiteY2" fmla="*/ 71781 h 504107"/>
              <a:gd name="connsiteX3" fmla="*/ 0 w 1034614"/>
              <a:gd name="connsiteY3" fmla="*/ 0 h 50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614" h="504107">
                <a:moveTo>
                  <a:pt x="0" y="0"/>
                </a:moveTo>
                <a:lnTo>
                  <a:pt x="401676" y="504107"/>
                </a:lnTo>
                <a:lnTo>
                  <a:pt x="1034614" y="717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55576" y="1052736"/>
            <a:ext cx="33843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bag consists of red, blue and green balls. The probability of picking a red ball is 1/3 and a blue ball 1/4. What is the probability of picking a green ball?</a:t>
            </a:r>
          </a:p>
          <a:p>
            <a:endParaRPr lang="en-GB" dirty="0" smtClean="0"/>
          </a:p>
          <a:p>
            <a:endParaRPr lang="en-GB" dirty="0" smtClean="0"/>
          </a:p>
          <a:p>
            <a:pPr algn="ctr"/>
            <a:r>
              <a:rPr lang="en-GB" sz="2400" b="1" dirty="0" smtClean="0"/>
              <a:t>P(R) = 5/12</a:t>
            </a:r>
            <a:endParaRPr lang="en-GB" sz="24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99992" y="836712"/>
            <a:ext cx="0" cy="482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84168" y="2348880"/>
          <a:ext cx="176180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4193"/>
                <a:gridCol w="333693"/>
                <a:gridCol w="524193"/>
                <a:gridCol w="37973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8064" y="105273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unfair spinner is spun. The probability of getting A, B, C and D is indicated in the table below.</a:t>
            </a:r>
          </a:p>
          <a:p>
            <a:r>
              <a:rPr lang="en-GB" dirty="0" smtClean="0"/>
              <a:t>Determine x.</a:t>
            </a:r>
            <a:endParaRPr lang="en-GB" dirty="0"/>
          </a:p>
        </p:txBody>
      </p:sp>
      <p:sp>
        <p:nvSpPr>
          <p:cNvPr id="10" name="Can 9"/>
          <p:cNvSpPr/>
          <p:nvPr/>
        </p:nvSpPr>
        <p:spPr>
          <a:xfrm>
            <a:off x="6660418" y="4525764"/>
            <a:ext cx="152586" cy="34339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5720618" y="3696568"/>
            <a:ext cx="1028700" cy="762000"/>
          </a:xfrm>
          <a:custGeom>
            <a:avLst/>
            <a:gdLst>
              <a:gd name="connsiteX0" fmla="*/ 0 w 1028700"/>
              <a:gd name="connsiteY0" fmla="*/ 762000 h 762000"/>
              <a:gd name="connsiteX1" fmla="*/ 901700 w 1028700"/>
              <a:gd name="connsiteY1" fmla="*/ 0 h 762000"/>
              <a:gd name="connsiteX2" fmla="*/ 1028700 w 1028700"/>
              <a:gd name="connsiteY2" fmla="*/ 762000 h 762000"/>
              <a:gd name="connsiteX3" fmla="*/ 0 w 10287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762000">
                <a:moveTo>
                  <a:pt x="0" y="762000"/>
                </a:moveTo>
                <a:lnTo>
                  <a:pt x="901700" y="0"/>
                </a:lnTo>
                <a:lnTo>
                  <a:pt x="1028700" y="762000"/>
                </a:lnTo>
                <a:lnTo>
                  <a:pt x="0" y="762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6622318" y="3696568"/>
            <a:ext cx="1101824" cy="694308"/>
          </a:xfrm>
          <a:custGeom>
            <a:avLst/>
            <a:gdLst>
              <a:gd name="connsiteX0" fmla="*/ 0 w 901700"/>
              <a:gd name="connsiteY0" fmla="*/ 0 h 1257300"/>
              <a:gd name="connsiteX1" fmla="*/ 114300 w 901700"/>
              <a:gd name="connsiteY1" fmla="*/ 762000 h 1257300"/>
              <a:gd name="connsiteX2" fmla="*/ 901700 w 901700"/>
              <a:gd name="connsiteY2" fmla="*/ 1257300 h 1257300"/>
              <a:gd name="connsiteX3" fmla="*/ 0 w 901700"/>
              <a:gd name="connsiteY3" fmla="*/ 0 h 1257300"/>
              <a:gd name="connsiteX0" fmla="*/ 0 w 977900"/>
              <a:gd name="connsiteY0" fmla="*/ 0 h 1054100"/>
              <a:gd name="connsiteX1" fmla="*/ 114300 w 977900"/>
              <a:gd name="connsiteY1" fmla="*/ 762000 h 1054100"/>
              <a:gd name="connsiteX2" fmla="*/ 977900 w 977900"/>
              <a:gd name="connsiteY2" fmla="*/ 1054100 h 1054100"/>
              <a:gd name="connsiteX3" fmla="*/ 0 w 977900"/>
              <a:gd name="connsiteY3" fmla="*/ 0 h 1054100"/>
              <a:gd name="connsiteX0" fmla="*/ 0 w 1101824"/>
              <a:gd name="connsiteY0" fmla="*/ 0 h 762000"/>
              <a:gd name="connsiteX1" fmla="*/ 114300 w 1101824"/>
              <a:gd name="connsiteY1" fmla="*/ 762000 h 762000"/>
              <a:gd name="connsiteX2" fmla="*/ 1101824 w 1101824"/>
              <a:gd name="connsiteY2" fmla="*/ 694308 h 762000"/>
              <a:gd name="connsiteX3" fmla="*/ 0 w 1101824"/>
              <a:gd name="connsiteY3" fmla="*/ 0 h 762000"/>
              <a:gd name="connsiteX0" fmla="*/ 0 w 1101824"/>
              <a:gd name="connsiteY0" fmla="*/ 0 h 694308"/>
              <a:gd name="connsiteX1" fmla="*/ 122251 w 1101824"/>
              <a:gd name="connsiteY1" fmla="*/ 626828 h 694308"/>
              <a:gd name="connsiteX2" fmla="*/ 1101824 w 1101824"/>
              <a:gd name="connsiteY2" fmla="*/ 694308 h 694308"/>
              <a:gd name="connsiteX3" fmla="*/ 0 w 1101824"/>
              <a:gd name="connsiteY3" fmla="*/ 0 h 69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824" h="694308">
                <a:moveTo>
                  <a:pt x="0" y="0"/>
                </a:moveTo>
                <a:lnTo>
                  <a:pt x="122251" y="626828"/>
                </a:lnTo>
                <a:lnTo>
                  <a:pt x="1101824" y="694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707918" y="4318868"/>
            <a:ext cx="1380214" cy="495410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  <a:gd name="connsiteX0" fmla="*/ 0 w 1380214"/>
              <a:gd name="connsiteY0" fmla="*/ 139700 h 495410"/>
              <a:gd name="connsiteX1" fmla="*/ 1380214 w 1380214"/>
              <a:gd name="connsiteY1" fmla="*/ 495410 h 495410"/>
              <a:gd name="connsiteX2" fmla="*/ 977900 w 1380214"/>
              <a:gd name="connsiteY2" fmla="*/ 0 h 495410"/>
              <a:gd name="connsiteX3" fmla="*/ 0 w 1380214"/>
              <a:gd name="connsiteY3" fmla="*/ 139700 h 49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14" h="495410">
                <a:moveTo>
                  <a:pt x="0" y="139700"/>
                </a:moveTo>
                <a:lnTo>
                  <a:pt x="1380214" y="495410"/>
                </a:lnTo>
                <a:lnTo>
                  <a:pt x="977900" y="0"/>
                </a:lnTo>
                <a:lnTo>
                  <a:pt x="0" y="1397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>
            <a:off x="6660232" y="3429000"/>
            <a:ext cx="152772" cy="90981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8281672">
            <a:off x="6301764" y="39256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477391">
            <a:off x="6874088" y="39359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8154758">
            <a:off x="7019964" y="43670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2759553">
            <a:off x="6481461" y="43290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6136" y="530120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x = 0.25</a:t>
            </a:r>
            <a:endParaRPr lang="en-GB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2555776" y="2996952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76256" y="5373216"/>
            <a:ext cx="6480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751344"/>
            <a:ext cx="41764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600" dirty="0" smtClean="0"/>
              <a:t>In the following questions, all events are mutually exclusive.</a:t>
            </a:r>
          </a:p>
          <a:p>
            <a:pPr lvl="1"/>
            <a:r>
              <a:rPr lang="en-GB" sz="1600" dirty="0" smtClean="0"/>
              <a:t>P(A) = 0.6,  P(C) = 0.2</a:t>
            </a:r>
            <a:br>
              <a:rPr lang="en-GB" sz="1600" dirty="0" smtClean="0"/>
            </a:br>
            <a:r>
              <a:rPr lang="en-GB" sz="1600" b="1" dirty="0" smtClean="0"/>
              <a:t>P(A’) = 0.4,     P(C’) = 0.8</a:t>
            </a:r>
            <a:br>
              <a:rPr lang="en-GB" sz="1600" b="1" dirty="0" smtClean="0"/>
            </a:br>
            <a:r>
              <a:rPr lang="en-GB" sz="1600" b="1" dirty="0" smtClean="0"/>
              <a:t>P(A or C) = 0.8</a:t>
            </a: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  <a:p>
            <a:pPr lvl="1"/>
            <a:r>
              <a:rPr lang="en-GB" sz="1600" dirty="0" smtClean="0"/>
              <a:t>P(A) = 0.1, P(B’) = 0.8, P(C’) = 0.7</a:t>
            </a:r>
            <a:br>
              <a:rPr lang="en-GB" sz="1600" dirty="0" smtClean="0"/>
            </a:br>
            <a:r>
              <a:rPr lang="en-GB" sz="1600" b="1" dirty="0" smtClean="0"/>
              <a:t>P(A or B or C) = 0.1 + 0.2 + 0.3 = 0.6</a:t>
            </a: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  <a:p>
            <a:pPr lvl="1"/>
            <a:r>
              <a:rPr lang="en-GB" sz="1600" dirty="0" smtClean="0"/>
              <a:t>P(A or B) = 0.3,  P(B or C) = 0.9,  </a:t>
            </a:r>
            <a:br>
              <a:rPr lang="en-GB" sz="1600" dirty="0" smtClean="0"/>
            </a:br>
            <a:r>
              <a:rPr lang="en-GB" sz="1600" dirty="0" smtClean="0"/>
              <a:t>P(A or B or C) = 1</a:t>
            </a:r>
            <a:br>
              <a:rPr lang="en-GB" sz="1600" dirty="0" smtClean="0"/>
            </a:br>
            <a:r>
              <a:rPr lang="en-GB" sz="1600" b="1" dirty="0" smtClean="0"/>
              <a:t>P(A) = 0.1</a:t>
            </a:r>
            <a:br>
              <a:rPr lang="en-GB" sz="1600" b="1" dirty="0" smtClean="0"/>
            </a:br>
            <a:r>
              <a:rPr lang="en-GB" sz="1600" b="1" dirty="0" smtClean="0"/>
              <a:t>P(B) = 0.2</a:t>
            </a:r>
            <a:br>
              <a:rPr lang="en-GB" sz="1600" b="1" dirty="0" smtClean="0"/>
            </a:br>
            <a:r>
              <a:rPr lang="en-GB" sz="1600" b="1" dirty="0" smtClean="0"/>
              <a:t>P(C) = 0.7</a:t>
            </a: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  <a:p>
            <a:pPr lvl="1"/>
            <a:r>
              <a:rPr lang="en-GB" sz="1600" dirty="0" smtClean="0"/>
              <a:t>P(A or B or C or D) = 1. P(A or B or C) = 0.6 </a:t>
            </a:r>
            <a:br>
              <a:rPr lang="en-GB" sz="1600" dirty="0" smtClean="0"/>
            </a:br>
            <a:r>
              <a:rPr lang="en-GB" sz="1600" dirty="0" smtClean="0"/>
              <a:t>and P(B or C or D) = 0.6 and P(B or D) = 0.45</a:t>
            </a:r>
            <a:br>
              <a:rPr lang="en-GB" sz="1600" dirty="0" smtClean="0"/>
            </a:br>
            <a:r>
              <a:rPr lang="en-GB" sz="1600" b="1" dirty="0" smtClean="0"/>
              <a:t>P(A) = 0.4,   P(B)= 0.05</a:t>
            </a:r>
            <a:br>
              <a:rPr lang="en-GB" sz="1600" b="1" dirty="0" smtClean="0"/>
            </a:br>
            <a:r>
              <a:rPr lang="en-GB" sz="1600" b="1" dirty="0" smtClean="0"/>
              <a:t>P(C) = 0.15,   P(D) = 0.4</a:t>
            </a:r>
            <a:endParaRPr lang="en-GB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5 (on your sheet)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292080" y="764704"/>
            <a:ext cx="3024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All Tiffin students are either good at maths, English or music, but not at more than one subject. The probability that a student is good at maths is 1/5. The probability they are </a:t>
            </a:r>
            <a:r>
              <a:rPr lang="en-GB" sz="1600" dirty="0" err="1" smtClean="0"/>
              <a:t>are</a:t>
            </a:r>
            <a:r>
              <a:rPr lang="en-GB" sz="1600" dirty="0" smtClean="0"/>
              <a:t> good at English is 1/3. What is the probability that they are good at music?</a:t>
            </a:r>
          </a:p>
          <a:p>
            <a:endParaRPr lang="en-GB" sz="1600" dirty="0" smtClean="0"/>
          </a:p>
          <a:p>
            <a:r>
              <a:rPr lang="en-GB" sz="1600" b="1" dirty="0" smtClean="0"/>
              <a:t>P(Music) = 7/15</a:t>
            </a:r>
          </a:p>
          <a:p>
            <a:endParaRPr lang="en-GB" sz="1600" b="1" dirty="0" smtClean="0"/>
          </a:p>
          <a:p>
            <a:r>
              <a:rPr lang="en-GB" sz="1600" dirty="0" smtClean="0"/>
              <a:t>The probability that Alice passes an exam is 0.3. The probability that Bob passes the same exam s 0.4. The probability that either pass is 0.65. Are the two events mutually exclusive? Give a reason.</a:t>
            </a:r>
            <a:br>
              <a:rPr lang="en-GB" sz="1600" dirty="0" smtClean="0"/>
            </a:br>
            <a:endParaRPr lang="en-GB" sz="1600" dirty="0" smtClean="0"/>
          </a:p>
          <a:p>
            <a:r>
              <a:rPr lang="en-GB" sz="1600" b="1" dirty="0" smtClean="0"/>
              <a:t>No, because 0.3 + 0.4 = 0.7 is not 0.65.</a:t>
            </a:r>
            <a:endParaRPr lang="en-GB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76470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60032" y="76470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860032" y="350100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7544" y="134076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7544" y="227687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67544" y="299695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67544" y="443711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817279" y="1501011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5816" y="1484784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95736" y="1772816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55776" y="2492896"/>
            <a:ext cx="1728192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3688" y="3429000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63688" y="3717032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3688" y="4005064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63688" y="5157192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63688" y="5445224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9792" y="5157192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43808" y="5445224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00192" y="2996952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92080" y="5157192"/>
            <a:ext cx="295232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836712"/>
            <a:ext cx="40324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The following tables indicate the probabilities for spinning different sides, A, B, C and D, of an unfair spinner. Work out </a:t>
            </a:r>
            <a:r>
              <a:rPr lang="en-GB" sz="1600" i="1" dirty="0" smtClean="0"/>
              <a:t>x</a:t>
            </a:r>
            <a:r>
              <a:rPr lang="en-GB" sz="1600" dirty="0" smtClean="0"/>
              <a:t> in each case.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	</a:t>
            </a:r>
            <a:r>
              <a:rPr lang="en-GB" sz="1600" b="1" dirty="0" smtClean="0"/>
              <a:t>x = 0.3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	</a:t>
            </a:r>
            <a:r>
              <a:rPr lang="en-GB" sz="1600" b="1" dirty="0" smtClean="0"/>
              <a:t>x = 0.1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	</a:t>
            </a:r>
            <a:r>
              <a:rPr lang="en-GB" sz="1600" b="1" dirty="0" smtClean="0"/>
              <a:t>x = 0.1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	</a:t>
            </a:r>
            <a:r>
              <a:rPr lang="en-GB" sz="1600" b="1" dirty="0" smtClean="0"/>
              <a:t>x = 0.15</a:t>
            </a:r>
            <a:endParaRPr lang="en-GB" sz="1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5 (on your sheet)</a:t>
              </a:r>
              <a:endParaRPr lang="en-GB" sz="3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99592" y="1772816"/>
          <a:ext cx="19442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3"/>
                <a:gridCol w="486093"/>
                <a:gridCol w="429874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9592" y="2924944"/>
          <a:ext cx="20004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3"/>
                <a:gridCol w="486093"/>
                <a:gridCol w="486093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0.2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99592" y="4077072"/>
          <a:ext cx="20004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3"/>
                <a:gridCol w="486093"/>
                <a:gridCol w="486093"/>
                <a:gridCol w="50405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4x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99592" y="5157192"/>
          <a:ext cx="14976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93"/>
                <a:gridCol w="9734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4x + 0.25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92080" y="764704"/>
            <a:ext cx="374441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 am going on holiday to one destination this year, either France, Spain or America. I’m 3 times as likely to go to France as I am to Spain but half as likely to go to America than Spain. What is the probability that I don’t go to Spain?</a:t>
            </a:r>
          </a:p>
          <a:p>
            <a:endParaRPr lang="en-GB" sz="1400" dirty="0" smtClean="0"/>
          </a:p>
          <a:p>
            <a:r>
              <a:rPr lang="en-GB" sz="1400" b="1" dirty="0" smtClean="0"/>
              <a:t>Probabilities of could be expressed as:</a:t>
            </a:r>
          </a:p>
          <a:p>
            <a:endParaRPr lang="en-GB" sz="1400" b="1" dirty="0" smtClean="0"/>
          </a:p>
          <a:p>
            <a:endParaRPr lang="en-GB" sz="1400" b="1" dirty="0" smtClean="0"/>
          </a:p>
          <a:p>
            <a:endParaRPr lang="en-GB" sz="1400" b="1" dirty="0" smtClean="0"/>
          </a:p>
          <a:p>
            <a:r>
              <a:rPr lang="en-GB" sz="1400" b="1" dirty="0" smtClean="0"/>
              <a:t>So 4.5x = 1, so x = 2/9</a:t>
            </a:r>
          </a:p>
          <a:p>
            <a:r>
              <a:rPr lang="en-GB" sz="1400" b="1" dirty="0" smtClean="0"/>
              <a:t>So P(not Spain) = 7/9</a:t>
            </a:r>
          </a:p>
          <a:p>
            <a:endParaRPr lang="en-GB" sz="1400" dirty="0" smtClean="0"/>
          </a:p>
          <a:p>
            <a:r>
              <a:rPr lang="en-GB" sz="1400" dirty="0" smtClean="0"/>
              <a:t>P(A or B or C) = 1.</a:t>
            </a:r>
            <a:br>
              <a:rPr lang="en-GB" sz="1400" dirty="0" smtClean="0"/>
            </a:br>
            <a:r>
              <a:rPr lang="en-GB" sz="1400" dirty="0" smtClean="0"/>
              <a:t>P(A or B) = 4x – 0.1  and P(B or C) = 4x. Determine expressions for P(A), P(B) and P(C), and hence determine the range of values for x.</a:t>
            </a:r>
          </a:p>
          <a:p>
            <a:endParaRPr lang="en-GB" sz="1400" dirty="0" smtClean="0"/>
          </a:p>
          <a:p>
            <a:r>
              <a:rPr lang="en-GB" sz="1400" b="1" dirty="0" smtClean="0"/>
              <a:t>P(C) = 1 – P(A or B) = 1 – (4x – 0.1) = 1.1 – 4x</a:t>
            </a:r>
          </a:p>
          <a:p>
            <a:r>
              <a:rPr lang="en-GB" sz="1400" b="1" dirty="0" smtClean="0"/>
              <a:t>P(A) = 1 – P(B or C) = 1 – 4x</a:t>
            </a:r>
          </a:p>
          <a:p>
            <a:r>
              <a:rPr lang="en-GB" sz="1400" b="1" dirty="0" smtClean="0"/>
              <a:t>P(B) = (4x – 0.1) + (4x) – 1 = 8x – 1.1</a:t>
            </a:r>
          </a:p>
          <a:p>
            <a:endParaRPr lang="en-GB" sz="1400" b="1" dirty="0" smtClean="0"/>
          </a:p>
          <a:p>
            <a:r>
              <a:rPr lang="en-GB" sz="1400" b="1" dirty="0" smtClean="0"/>
              <a:t>Since probabilities must be between 0 and 1, from P(A), x must be between 0 and 0.25. From P(B), x must be between 0.1375 and 0.2625. From P(C), x must be between 0.025 and 0.275. Combining these together, we find that</a:t>
            </a:r>
          </a:p>
          <a:p>
            <a:r>
              <a:rPr lang="en-GB" sz="1400" b="1" dirty="0" smtClean="0"/>
              <a:t>0.1375 </a:t>
            </a:r>
            <a:r>
              <a:rPr lang="en-GB" sz="1400" b="1" dirty="0" smtClean="0">
                <a:latin typeface="Cambria Math"/>
                <a:ea typeface="Cambria Math"/>
              </a:rPr>
              <a:t>≤</a:t>
            </a:r>
            <a:r>
              <a:rPr lang="en-GB" sz="1400" b="1" dirty="0" smtClean="0"/>
              <a:t> x </a:t>
            </a:r>
            <a:r>
              <a:rPr lang="en-GB" sz="1400" b="1" dirty="0" smtClean="0">
                <a:latin typeface="Cambria Math"/>
                <a:ea typeface="Cambria Math"/>
              </a:rPr>
              <a:t>≤</a:t>
            </a:r>
            <a:r>
              <a:rPr lang="en-GB" sz="1400" b="1" dirty="0" smtClean="0"/>
              <a:t> 0.25 </a:t>
            </a:r>
          </a:p>
          <a:p>
            <a:endParaRPr lang="en-GB" sz="1400" b="1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96136" y="2348880"/>
          <a:ext cx="2366773" cy="576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352"/>
                <a:gridCol w="678180"/>
                <a:gridCol w="908241"/>
              </a:tblGrid>
              <a:tr h="288032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France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Spain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America</a:t>
                      </a:r>
                      <a:endParaRPr lang="en-GB" sz="1200" b="1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3x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x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0.5x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7504" y="908720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88024" y="83671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788024" y="357301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Wingdings" pitchFamily="2" charset="2"/>
              </a:rPr>
              <a:t>N</a:t>
            </a:r>
            <a:endParaRPr lang="en-GB" dirty="0">
              <a:latin typeface="Wingdings" pitchFamily="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2564904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5696" y="3789040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35696" y="4797152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35696" y="6021288"/>
            <a:ext cx="450465" cy="271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64088" y="2060848"/>
            <a:ext cx="2952328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64087" y="4509119"/>
            <a:ext cx="3612935" cy="2265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8680"/>
            <a:ext cx="4355976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rtlCol="0">
            <a:spAutoFit/>
          </a:bodyPr>
          <a:lstStyle/>
          <a:p>
            <a:r>
              <a:rPr lang="en-GB" sz="2000" b="1" dirty="0" smtClean="0"/>
              <a:t>1. We might just know!</a:t>
            </a:r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8680"/>
            <a:ext cx="4788024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rtlCol="0">
            <a:spAutoFit/>
          </a:bodyPr>
          <a:lstStyle/>
          <a:p>
            <a:r>
              <a:rPr lang="en-GB" sz="2000" b="1" dirty="0" smtClean="0"/>
              <a:t>2. We can do an experiment and count outcomes</a:t>
            </a:r>
            <a:endParaRPr lang="en-GB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55976" y="1268760"/>
            <a:ext cx="0" cy="5589240"/>
          </a:xfrm>
          <a:prstGeom prst="line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" name="Group 6"/>
          <p:cNvGrpSpPr/>
          <p:nvPr/>
        </p:nvGrpSpPr>
        <p:grpSpPr>
          <a:xfrm>
            <a:off x="209280" y="1916832"/>
            <a:ext cx="936104" cy="936104"/>
            <a:chOff x="323529" y="3933057"/>
            <a:chExt cx="936104" cy="936104"/>
          </a:xfrm>
        </p:grpSpPr>
        <p:sp>
          <p:nvSpPr>
            <p:cNvPr id="8" name="Rectangle 7"/>
            <p:cNvSpPr/>
            <p:nvPr/>
          </p:nvSpPr>
          <p:spPr>
            <a:xfrm>
              <a:off x="323529" y="3933057"/>
              <a:ext cx="936104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67544" y="4077073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719573" y="4329101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971600" y="458064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31640" y="1916832"/>
                <a:ext cx="2520280" cy="159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For a </a:t>
                </a:r>
                <a:r>
                  <a:rPr lang="en-GB" b="1" dirty="0" smtClean="0"/>
                  <a:t>fair</a:t>
                </a:r>
                <a:r>
                  <a:rPr lang="en-GB" dirty="0" smtClean="0"/>
                  <a:t> die, we </a:t>
                </a:r>
                <a:r>
                  <a:rPr lang="en-GB" b="1" u="sng" dirty="0" smtClean="0"/>
                  <a:t>know</a:t>
                </a:r>
                <a:r>
                  <a:rPr lang="en-GB" dirty="0" smtClean="0"/>
                  <a:t> that the probability of each outcome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GB" dirty="0" smtClean="0"/>
                  <a:t>, by definition of it being a fair die.</a:t>
                </a:r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16832"/>
                <a:ext cx="2520280" cy="159319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32" t="-1908" b="-4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09280" y="4468470"/>
            <a:ext cx="270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known as a: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3295" y="4837802"/>
            <a:ext cx="3498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Theoretical Probability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53295" y="5211332"/>
            <a:ext cx="349862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When we </a:t>
            </a:r>
            <a:r>
              <a:rPr lang="en-GB" u="sng" dirty="0" smtClean="0"/>
              <a:t>know</a:t>
            </a:r>
            <a:r>
              <a:rPr lang="en-GB" dirty="0" smtClean="0"/>
              <a:t> the underlying probability of an event.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1628800"/>
            <a:ext cx="429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could throw the dice </a:t>
            </a:r>
            <a:r>
              <a:rPr lang="en-GB" b="1" dirty="0" smtClean="0"/>
              <a:t>100 times </a:t>
            </a:r>
            <a:r>
              <a:rPr lang="en-GB" dirty="0" smtClean="0"/>
              <a:t>for example, and count how many times we see each outcome.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3858"/>
              </p:ext>
            </p:extLst>
          </p:nvPr>
        </p:nvGraphicFramePr>
        <p:xfrm>
          <a:off x="4572003" y="2924944"/>
          <a:ext cx="4077265" cy="7416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104265"/>
                <a:gridCol w="467043"/>
                <a:gridCol w="467043"/>
                <a:gridCol w="467043"/>
                <a:gridCol w="467043"/>
                <a:gridCol w="467043"/>
                <a:gridCol w="63778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50092" y="4468469"/>
            <a:ext cx="313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known as an: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694107" y="4837801"/>
            <a:ext cx="41983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Experimental 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94107" y="5211332"/>
                <a:ext cx="4198373" cy="149848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Also known as the </a:t>
                </a:r>
                <a:r>
                  <a:rPr lang="en-GB" b="1" dirty="0" smtClean="0"/>
                  <a:t>relative frequency</a:t>
                </a:r>
                <a:r>
                  <a:rPr lang="en-GB" dirty="0" smtClean="0"/>
                  <a:t> , it is a probability based on observing counts.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𝑒𝑣𝑒𝑛𝑡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𝑜𝑢𝑡𝑐𝑜𝑚𝑒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07" y="5211332"/>
                <a:ext cx="4198373" cy="149848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66" t="-1200" r="-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206023"/>
                  </p:ext>
                </p:extLst>
              </p:nvPr>
            </p:nvGraphicFramePr>
            <p:xfrm>
              <a:off x="4572000" y="3662654"/>
              <a:ext cx="4077265" cy="438722"/>
            </p:xfrm>
            <a:graphic>
              <a:graphicData uri="http://schemas.openxmlformats.org/drawingml/2006/table">
                <a:tbl>
                  <a:tblPr firstCol="1" bandRow="1">
                    <a:tableStyleId>{00A15C55-8517-42AA-B614-E9B94910E393}</a:tableStyleId>
                  </a:tblPr>
                  <a:tblGrid>
                    <a:gridCol w="1104265"/>
                    <a:gridCol w="467043"/>
                    <a:gridCol w="467043"/>
                    <a:gridCol w="467043"/>
                    <a:gridCol w="467043"/>
                    <a:gridCol w="467043"/>
                    <a:gridCol w="63778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R.F.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623206023"/>
                  </p:ext>
                </p:extLst>
              </p:nvPr>
            </p:nvGraphicFramePr>
            <p:xfrm>
              <a:off x="4572000" y="3662654"/>
              <a:ext cx="4077265" cy="438722"/>
            </p:xfrm>
            <a:graphic>
              <a:graphicData uri="http://schemas.openxmlformats.org/drawingml/2006/table">
                <a:tbl>
                  <a:tblPr firstCol="1" bandRow="1">
                    <a:tableStyleId>{00A15C55-8517-42AA-B614-E9B94910E393}</a:tableStyleId>
                  </a:tblPr>
                  <a:tblGrid>
                    <a:gridCol w="1104265"/>
                    <a:gridCol w="467043"/>
                    <a:gridCol w="467043"/>
                    <a:gridCol w="467043"/>
                    <a:gridCol w="467043"/>
                    <a:gridCol w="467043"/>
                    <a:gridCol w="637785"/>
                  </a:tblGrid>
                  <a:tr h="43872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R.F.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35065" t="-6944" r="-53376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9474" t="-6944" r="-44078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3766" t="-6944" r="-33506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33766" t="-6944" r="-23506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42105" t="-6944" r="-13815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37143" t="-6944" b="-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ectangle 21"/>
          <p:cNvSpPr/>
          <p:nvPr/>
        </p:nvSpPr>
        <p:spPr>
          <a:xfrm>
            <a:off x="5639436" y="3645024"/>
            <a:ext cx="2965011" cy="449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528" y="5229200"/>
            <a:ext cx="352839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How can we find the probability of an event?</a:t>
              </a:r>
              <a:endParaRPr lang="en-GB" sz="3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716016" y="5229199"/>
            <a:ext cx="4149688" cy="145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30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1196752"/>
                <a:ext cx="7920880" cy="135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Question 1: </a:t>
                </a:r>
                <a:r>
                  <a:rPr lang="en-GB" sz="2400" dirty="0" smtClean="0"/>
                  <a:t>If we flipped a (not necessarily fair) coin 10 times and saw 6 Heads,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sz="2400" dirty="0" smtClean="0"/>
                  <a:t> is the true probability of getting a Head?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20880" cy="13556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54" t="-3587" r="-77" b="-8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988" y="4005064"/>
            <a:ext cx="77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Question 2: </a:t>
            </a:r>
            <a:r>
              <a:rPr lang="en-GB" sz="2400" dirty="0" smtClean="0"/>
              <a:t>What can we do to make the experimental probability be as close as possible to the true (theoretical) probability of Heads? 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016" y="2641692"/>
            <a:ext cx="770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No. </a:t>
            </a:r>
            <a:r>
              <a:rPr lang="en-GB" dirty="0" smtClean="0"/>
              <a:t>It might for example be a fair coin: If we throw a fair coin 10 times we wouldn’t necessarily see 5 heads. In fact we could have seen 6 heads! So the relative frequency/experimental probability only provides a “sensible guess” for the true probability of Heads, based on what we’ve observed.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36588" y="5205393"/>
            <a:ext cx="7676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Flip the coin lots of times. </a:t>
            </a:r>
            <a:r>
              <a:rPr lang="en-GB" dirty="0" smtClean="0"/>
              <a:t>I we threw a coin just twice for example and saw 0 Heads, it’s hard to know how unfair our coin is. But if we threw it say 1000 times and saw 200 heads, then we’d have a much more accurate probability. </a:t>
            </a:r>
          </a:p>
          <a:p>
            <a:r>
              <a:rPr lang="en-GB" b="1" dirty="0" smtClean="0"/>
              <a:t>The law of large events </a:t>
            </a:r>
            <a:r>
              <a:rPr lang="en-GB" dirty="0" smtClean="0"/>
              <a:t>states that as the number of trials becomes large, the experimental probability becomes closer to the true probability. 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04788" y="2641691"/>
            <a:ext cx="771162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4788" y="5205393"/>
            <a:ext cx="7711628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0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Check your understanding</a:t>
              </a:r>
              <a:endParaRPr lang="en-GB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3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3568" y="2144812"/>
            <a:ext cx="77768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3568" y="2144812"/>
            <a:ext cx="0" cy="390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460432" y="2144812"/>
            <a:ext cx="0" cy="390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95168" y="2144812"/>
            <a:ext cx="0" cy="390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534878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0</a:t>
            </a:r>
            <a:endParaRPr lang="en-GB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983100" y="2636911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0.5</a:t>
            </a:r>
            <a:endParaRPr lang="en-GB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7848364" y="2636910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1</a:t>
            </a:r>
            <a:endParaRPr lang="en-GB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365104"/>
            <a:ext cx="1512168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Getting a Heads on the flip of a coin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521878" y="4503603"/>
            <a:ext cx="15121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Scoring 101% on a test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4365104"/>
            <a:ext cx="15121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Going to sleep tonight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60232" y="4642103"/>
            <a:ext cx="15121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Winning the UK Lottery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75159" y="5592205"/>
            <a:ext cx="15121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Being left-handed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798580" y="5453705"/>
            <a:ext cx="1933659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 Tiffin student travelling to school by bus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8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Recap: Probability Scale</a:t>
              </a:r>
              <a:endParaRPr lang="en-GB" sz="3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4253 -0.4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-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-0.28368 -0.4347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29531 -0.4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-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21965E-6 L -0.68889 -0.3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4" y="-18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89017E-6 L -0.12761 -0.6242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-31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2012 L 0.02691 -0.5928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0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toggle.com/wp-content/uploads/2010/12/excel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3538364" cy="35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Excel Demo!</a:t>
              </a:r>
              <a:endParaRPr lang="en-GB" sz="32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6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/>
          <p:cNvSpPr/>
          <p:nvPr/>
        </p:nvSpPr>
        <p:spPr>
          <a:xfrm>
            <a:off x="5181786" y="2578636"/>
            <a:ext cx="152586" cy="34339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23528" y="1196752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 spinner has the letters A, B and C on it. I spin the spinner 50 times, and see A 12 times. What is the experimental probability for P(A)?</a:t>
            </a:r>
            <a:endParaRPr lang="en-GB" sz="2400" dirty="0"/>
          </a:p>
        </p:txBody>
      </p:sp>
      <p:sp>
        <p:nvSpPr>
          <p:cNvPr id="3" name="Freeform 2"/>
          <p:cNvSpPr/>
          <p:nvPr/>
        </p:nvSpPr>
        <p:spPr>
          <a:xfrm>
            <a:off x="4241986" y="1749440"/>
            <a:ext cx="1028700" cy="762000"/>
          </a:xfrm>
          <a:custGeom>
            <a:avLst/>
            <a:gdLst>
              <a:gd name="connsiteX0" fmla="*/ 0 w 1028700"/>
              <a:gd name="connsiteY0" fmla="*/ 762000 h 762000"/>
              <a:gd name="connsiteX1" fmla="*/ 901700 w 1028700"/>
              <a:gd name="connsiteY1" fmla="*/ 0 h 762000"/>
              <a:gd name="connsiteX2" fmla="*/ 1028700 w 1028700"/>
              <a:gd name="connsiteY2" fmla="*/ 762000 h 762000"/>
              <a:gd name="connsiteX3" fmla="*/ 0 w 10287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762000">
                <a:moveTo>
                  <a:pt x="0" y="762000"/>
                </a:moveTo>
                <a:lnTo>
                  <a:pt x="901700" y="0"/>
                </a:lnTo>
                <a:lnTo>
                  <a:pt x="1028700" y="762000"/>
                </a:lnTo>
                <a:lnTo>
                  <a:pt x="0" y="762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5143686" y="1749440"/>
            <a:ext cx="977900" cy="1054100"/>
          </a:xfrm>
          <a:custGeom>
            <a:avLst/>
            <a:gdLst>
              <a:gd name="connsiteX0" fmla="*/ 0 w 901700"/>
              <a:gd name="connsiteY0" fmla="*/ 0 h 1257300"/>
              <a:gd name="connsiteX1" fmla="*/ 114300 w 901700"/>
              <a:gd name="connsiteY1" fmla="*/ 762000 h 1257300"/>
              <a:gd name="connsiteX2" fmla="*/ 901700 w 901700"/>
              <a:gd name="connsiteY2" fmla="*/ 1257300 h 1257300"/>
              <a:gd name="connsiteX3" fmla="*/ 0 w 901700"/>
              <a:gd name="connsiteY3" fmla="*/ 0 h 1257300"/>
              <a:gd name="connsiteX0" fmla="*/ 0 w 977900"/>
              <a:gd name="connsiteY0" fmla="*/ 0 h 1054100"/>
              <a:gd name="connsiteX1" fmla="*/ 114300 w 977900"/>
              <a:gd name="connsiteY1" fmla="*/ 762000 h 1054100"/>
              <a:gd name="connsiteX2" fmla="*/ 977900 w 977900"/>
              <a:gd name="connsiteY2" fmla="*/ 1054100 h 1054100"/>
              <a:gd name="connsiteX3" fmla="*/ 0 w 9779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054100">
                <a:moveTo>
                  <a:pt x="0" y="0"/>
                </a:moveTo>
                <a:lnTo>
                  <a:pt x="114300" y="762000"/>
                </a:lnTo>
                <a:lnTo>
                  <a:pt x="977900" y="105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4229286" y="2371740"/>
            <a:ext cx="1905000" cy="431800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431800">
                <a:moveTo>
                  <a:pt x="0" y="139700"/>
                </a:moveTo>
                <a:lnTo>
                  <a:pt x="1905000" y="431800"/>
                </a:lnTo>
                <a:lnTo>
                  <a:pt x="977900" y="0"/>
                </a:lnTo>
                <a:lnTo>
                  <a:pt x="0" y="1397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>
            <a:off x="5181600" y="1481872"/>
            <a:ext cx="152772" cy="90981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00192" y="1749440"/>
                <a:ext cx="2664296" cy="62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/>
                          </a:rPr>
                          <m:t>𝟏𝟐</m:t>
                        </m:r>
                      </m:num>
                      <m:den>
                        <m:r>
                          <a:rPr lang="en-GB" sz="2400" b="1" i="1" smtClean="0">
                            <a:latin typeface="Cambria Math"/>
                          </a:rPr>
                          <m:t>𝟓𝟎</m:t>
                        </m:r>
                      </m:den>
                    </m:f>
                    <m:r>
                      <a:rPr lang="en-GB" sz="2400" b="1" i="1" smtClean="0">
                        <a:latin typeface="Cambria Math"/>
                      </a:rPr>
                      <m:t>=</m:t>
                    </m:r>
                    <m:r>
                      <a:rPr lang="en-GB" sz="2400" b="1" i="1" smtClean="0">
                        <a:latin typeface="Cambria Math"/>
                      </a:rPr>
                      <m:t>𝟎</m:t>
                    </m:r>
                    <m:r>
                      <a:rPr lang="en-GB" sz="2400" b="1" i="1" smtClean="0">
                        <a:latin typeface="Cambria Math"/>
                      </a:rPr>
                      <m:t>.</m:t>
                    </m:r>
                    <m:r>
                      <a:rPr lang="en-GB" sz="2400" b="1" i="1" smtClean="0">
                        <a:latin typeface="Cambria Math"/>
                      </a:rPr>
                      <m:t>𝟐𝟒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49440"/>
                <a:ext cx="2664296" cy="62587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3425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80992" y="4221088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probability of getting a 6 on an unfair die is 0.3. I throw the die 200 times. How many sixes might you expect to get?</a:t>
            </a:r>
            <a:endParaRPr lang="en-GB" sz="2400" dirty="0"/>
          </a:p>
        </p:txBody>
      </p:sp>
      <p:grpSp>
        <p:nvGrpSpPr>
          <p:cNvPr id="5" name="Group 15"/>
          <p:cNvGrpSpPr/>
          <p:nvPr/>
        </p:nvGrpSpPr>
        <p:grpSpPr>
          <a:xfrm>
            <a:off x="3491880" y="4293096"/>
            <a:ext cx="936104" cy="936104"/>
            <a:chOff x="323529" y="3933057"/>
            <a:chExt cx="936104" cy="936104"/>
          </a:xfrm>
        </p:grpSpPr>
        <p:sp>
          <p:nvSpPr>
            <p:cNvPr id="17" name="Rectangle 16"/>
            <p:cNvSpPr/>
            <p:nvPr/>
          </p:nvSpPr>
          <p:spPr>
            <a:xfrm>
              <a:off x="323529" y="3933057"/>
              <a:ext cx="936104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67544" y="4077073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719573" y="4329101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971600" y="458064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512" y="4577959"/>
                <a:ext cx="2952328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Answer: </a:t>
                </a:r>
              </a:p>
              <a:p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/>
                      </a:rPr>
                      <m:t>𝟐𝟎𝟎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𝟔𝟎</m:t>
                    </m:r>
                    <m:r>
                      <a:rPr lang="en-GB" sz="24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400" b="1" dirty="0" smtClean="0"/>
                  <a:t>times</a:t>
                </a:r>
                <a:endParaRPr lang="en-GB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577959"/>
                <a:ext cx="2952328" cy="119180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093" t="-4103" b="-1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0" y="378904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8628" y="5028615"/>
            <a:ext cx="2123132" cy="76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1656194"/>
            <a:ext cx="1512168" cy="76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Estimating counts and probabilities</a:t>
              </a:r>
              <a:endParaRPr lang="en-GB" sz="32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4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Estimating counts and probabilities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bullionbypost.co.uk/media/uploads/images/2012/05/16/1_coin_thi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1727677" cy="17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95736" y="980728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Royal Mint (who makes British coins) claims that the probability of throwing a Heads is 0.4.</a:t>
            </a:r>
          </a:p>
          <a:p>
            <a:endParaRPr lang="en-GB" sz="2400" dirty="0" smtClean="0"/>
          </a:p>
          <a:p>
            <a:r>
              <a:rPr lang="en-GB" sz="2400" dirty="0" smtClean="0"/>
              <a:t>Athi throws the coin 200 times and sees 83 Heads. He claims that the manufacturer is wrong.</a:t>
            </a:r>
          </a:p>
          <a:p>
            <a:r>
              <a:rPr lang="en-GB" sz="2400" dirty="0" smtClean="0"/>
              <a:t>Do you agree? Why? 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39752" y="4365104"/>
                <a:ext cx="6336704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No. In 200 throws, we’d expect to see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200×0.4=80</m:t>
                    </m:r>
                  </m:oMath>
                </a14:m>
                <a:r>
                  <a:rPr lang="en-GB" sz="2400" dirty="0" smtClean="0"/>
                  <a:t> heads. 83 is close to 80, so it’s likely the manufacturer is correct.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365104"/>
                <a:ext cx="6336704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342" t="-2985" r="-1246" b="-9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339752" y="4365103"/>
            <a:ext cx="6336704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64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55576" y="98072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table below shows the probabilities for spinning an A, B and C on a spinner. If I spin the spinner 150 times, estimate the number of Cs I will see.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6626324" y="2890044"/>
            <a:ext cx="152586" cy="34339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5686524" y="2060848"/>
            <a:ext cx="1028700" cy="762000"/>
          </a:xfrm>
          <a:custGeom>
            <a:avLst/>
            <a:gdLst>
              <a:gd name="connsiteX0" fmla="*/ 0 w 1028700"/>
              <a:gd name="connsiteY0" fmla="*/ 762000 h 762000"/>
              <a:gd name="connsiteX1" fmla="*/ 901700 w 1028700"/>
              <a:gd name="connsiteY1" fmla="*/ 0 h 762000"/>
              <a:gd name="connsiteX2" fmla="*/ 1028700 w 1028700"/>
              <a:gd name="connsiteY2" fmla="*/ 762000 h 762000"/>
              <a:gd name="connsiteX3" fmla="*/ 0 w 10287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762000">
                <a:moveTo>
                  <a:pt x="0" y="762000"/>
                </a:moveTo>
                <a:lnTo>
                  <a:pt x="901700" y="0"/>
                </a:lnTo>
                <a:lnTo>
                  <a:pt x="1028700" y="762000"/>
                </a:lnTo>
                <a:lnTo>
                  <a:pt x="0" y="762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6588224" y="2060848"/>
            <a:ext cx="977900" cy="1054100"/>
          </a:xfrm>
          <a:custGeom>
            <a:avLst/>
            <a:gdLst>
              <a:gd name="connsiteX0" fmla="*/ 0 w 901700"/>
              <a:gd name="connsiteY0" fmla="*/ 0 h 1257300"/>
              <a:gd name="connsiteX1" fmla="*/ 114300 w 901700"/>
              <a:gd name="connsiteY1" fmla="*/ 762000 h 1257300"/>
              <a:gd name="connsiteX2" fmla="*/ 901700 w 901700"/>
              <a:gd name="connsiteY2" fmla="*/ 1257300 h 1257300"/>
              <a:gd name="connsiteX3" fmla="*/ 0 w 901700"/>
              <a:gd name="connsiteY3" fmla="*/ 0 h 1257300"/>
              <a:gd name="connsiteX0" fmla="*/ 0 w 977900"/>
              <a:gd name="connsiteY0" fmla="*/ 0 h 1054100"/>
              <a:gd name="connsiteX1" fmla="*/ 114300 w 977900"/>
              <a:gd name="connsiteY1" fmla="*/ 762000 h 1054100"/>
              <a:gd name="connsiteX2" fmla="*/ 977900 w 977900"/>
              <a:gd name="connsiteY2" fmla="*/ 1054100 h 1054100"/>
              <a:gd name="connsiteX3" fmla="*/ 0 w 9779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054100">
                <a:moveTo>
                  <a:pt x="0" y="0"/>
                </a:moveTo>
                <a:lnTo>
                  <a:pt x="114300" y="762000"/>
                </a:lnTo>
                <a:lnTo>
                  <a:pt x="977900" y="105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5673824" y="2683148"/>
            <a:ext cx="1905000" cy="431800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431800">
                <a:moveTo>
                  <a:pt x="0" y="139700"/>
                </a:moveTo>
                <a:lnTo>
                  <a:pt x="1905000" y="431800"/>
                </a:lnTo>
                <a:lnTo>
                  <a:pt x="977900" y="0"/>
                </a:lnTo>
                <a:lnTo>
                  <a:pt x="0" y="1397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>
            <a:off x="6626138" y="1793280"/>
            <a:ext cx="152772" cy="90981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3858"/>
              </p:ext>
            </p:extLst>
          </p:nvPr>
        </p:nvGraphicFramePr>
        <p:xfrm>
          <a:off x="1619672" y="2060848"/>
          <a:ext cx="3240360" cy="7416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269111"/>
                <a:gridCol w="640080"/>
                <a:gridCol w="640080"/>
                <a:gridCol w="69108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Probability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292494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P(C) = 1 – 0.12 – 0.34 = 0.54</a:t>
            </a:r>
          </a:p>
          <a:p>
            <a:r>
              <a:rPr lang="en-GB" b="1" dirty="0" smtClean="0"/>
              <a:t>Estimate Cs seen = 0.54 x 150 = 81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1043608" y="2924944"/>
            <a:ext cx="3456384" cy="76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9103478">
            <a:off x="6228184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3777335">
            <a:off x="6798545" y="24805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1307297">
            <a:off x="6469403" y="26613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400506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3858"/>
              </p:ext>
            </p:extLst>
          </p:nvPr>
        </p:nvGraphicFramePr>
        <p:xfrm>
          <a:off x="1619672" y="5013176"/>
          <a:ext cx="3240360" cy="7416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269111"/>
                <a:gridCol w="640080"/>
                <a:gridCol w="640080"/>
                <a:gridCol w="69108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5576" y="4221088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spin another spinner 120 times and see the following counts: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is the relative frequency of B?</a:t>
            </a:r>
          </a:p>
          <a:p>
            <a:r>
              <a:rPr lang="en-GB" b="1" dirty="0" smtClean="0"/>
              <a:t>45/120 = 0.375</a:t>
            </a:r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827584" y="6237312"/>
            <a:ext cx="345638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520" y="105273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79512" y="422108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23" name="Can 22"/>
          <p:cNvSpPr/>
          <p:nvPr/>
        </p:nvSpPr>
        <p:spPr>
          <a:xfrm>
            <a:off x="6660418" y="5677892"/>
            <a:ext cx="152586" cy="34339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5720618" y="4848696"/>
            <a:ext cx="1028700" cy="762000"/>
          </a:xfrm>
          <a:custGeom>
            <a:avLst/>
            <a:gdLst>
              <a:gd name="connsiteX0" fmla="*/ 0 w 1028700"/>
              <a:gd name="connsiteY0" fmla="*/ 762000 h 762000"/>
              <a:gd name="connsiteX1" fmla="*/ 901700 w 1028700"/>
              <a:gd name="connsiteY1" fmla="*/ 0 h 762000"/>
              <a:gd name="connsiteX2" fmla="*/ 1028700 w 1028700"/>
              <a:gd name="connsiteY2" fmla="*/ 762000 h 762000"/>
              <a:gd name="connsiteX3" fmla="*/ 0 w 10287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762000">
                <a:moveTo>
                  <a:pt x="0" y="762000"/>
                </a:moveTo>
                <a:lnTo>
                  <a:pt x="901700" y="0"/>
                </a:lnTo>
                <a:lnTo>
                  <a:pt x="1028700" y="762000"/>
                </a:lnTo>
                <a:lnTo>
                  <a:pt x="0" y="762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6622318" y="4848696"/>
            <a:ext cx="977900" cy="1054100"/>
          </a:xfrm>
          <a:custGeom>
            <a:avLst/>
            <a:gdLst>
              <a:gd name="connsiteX0" fmla="*/ 0 w 901700"/>
              <a:gd name="connsiteY0" fmla="*/ 0 h 1257300"/>
              <a:gd name="connsiteX1" fmla="*/ 114300 w 901700"/>
              <a:gd name="connsiteY1" fmla="*/ 762000 h 1257300"/>
              <a:gd name="connsiteX2" fmla="*/ 901700 w 901700"/>
              <a:gd name="connsiteY2" fmla="*/ 1257300 h 1257300"/>
              <a:gd name="connsiteX3" fmla="*/ 0 w 901700"/>
              <a:gd name="connsiteY3" fmla="*/ 0 h 1257300"/>
              <a:gd name="connsiteX0" fmla="*/ 0 w 977900"/>
              <a:gd name="connsiteY0" fmla="*/ 0 h 1054100"/>
              <a:gd name="connsiteX1" fmla="*/ 114300 w 977900"/>
              <a:gd name="connsiteY1" fmla="*/ 762000 h 1054100"/>
              <a:gd name="connsiteX2" fmla="*/ 977900 w 977900"/>
              <a:gd name="connsiteY2" fmla="*/ 1054100 h 1054100"/>
              <a:gd name="connsiteX3" fmla="*/ 0 w 9779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1054100">
                <a:moveTo>
                  <a:pt x="0" y="0"/>
                </a:moveTo>
                <a:lnTo>
                  <a:pt x="114300" y="762000"/>
                </a:lnTo>
                <a:lnTo>
                  <a:pt x="977900" y="1054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5707918" y="5470996"/>
            <a:ext cx="1905000" cy="431800"/>
          </a:xfrm>
          <a:custGeom>
            <a:avLst/>
            <a:gdLst>
              <a:gd name="connsiteX0" fmla="*/ 0 w 1803400"/>
              <a:gd name="connsiteY0" fmla="*/ 0 h 508000"/>
              <a:gd name="connsiteX1" fmla="*/ 1803400 w 1803400"/>
              <a:gd name="connsiteY1" fmla="*/ 508000 h 508000"/>
              <a:gd name="connsiteX2" fmla="*/ 1016000 w 1803400"/>
              <a:gd name="connsiteY2" fmla="*/ 0 h 508000"/>
              <a:gd name="connsiteX3" fmla="*/ 0 w 1803400"/>
              <a:gd name="connsiteY3" fmla="*/ 0 h 508000"/>
              <a:gd name="connsiteX0" fmla="*/ 0 w 1905000"/>
              <a:gd name="connsiteY0" fmla="*/ 0 h 292100"/>
              <a:gd name="connsiteX1" fmla="*/ 1905000 w 1905000"/>
              <a:gd name="connsiteY1" fmla="*/ 292100 h 292100"/>
              <a:gd name="connsiteX2" fmla="*/ 1016000 w 1905000"/>
              <a:gd name="connsiteY2" fmla="*/ 0 h 292100"/>
              <a:gd name="connsiteX3" fmla="*/ 0 w 1905000"/>
              <a:gd name="connsiteY3" fmla="*/ 0 h 292100"/>
              <a:gd name="connsiteX0" fmla="*/ 0 w 1905000"/>
              <a:gd name="connsiteY0" fmla="*/ 139700 h 431800"/>
              <a:gd name="connsiteX1" fmla="*/ 1905000 w 1905000"/>
              <a:gd name="connsiteY1" fmla="*/ 431800 h 431800"/>
              <a:gd name="connsiteX2" fmla="*/ 977900 w 1905000"/>
              <a:gd name="connsiteY2" fmla="*/ 0 h 431800"/>
              <a:gd name="connsiteX3" fmla="*/ 0 w 1905000"/>
              <a:gd name="connsiteY3" fmla="*/ 1397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431800">
                <a:moveTo>
                  <a:pt x="0" y="139700"/>
                </a:moveTo>
                <a:lnTo>
                  <a:pt x="1905000" y="431800"/>
                </a:lnTo>
                <a:lnTo>
                  <a:pt x="977900" y="0"/>
                </a:lnTo>
                <a:lnTo>
                  <a:pt x="0" y="1397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6660232" y="4581128"/>
            <a:ext cx="152772" cy="90981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 rot="19103478">
            <a:off x="6262278" y="5064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3777335">
            <a:off x="6832639" y="52683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1307297">
            <a:off x="6503497" y="54492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Coin Activity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77438" y="1052736"/>
            <a:ext cx="864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251608" y="1011258"/>
            <a:ext cx="337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the </a:t>
            </a:r>
            <a:r>
              <a:rPr lang="en-GB" b="1" dirty="0" smtClean="0"/>
              <a:t>experimental probability </a:t>
            </a:r>
            <a:r>
              <a:rPr lang="en-GB" dirty="0" smtClean="0"/>
              <a:t>that you will win when a 1p coin is thrown. Repeat with a 2p coin.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2640" y="2102544"/>
            <a:ext cx="864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TASK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4733" y="2448442"/>
                <a:ext cx="416052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Measure the diameter of your coins:</a:t>
                </a:r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Focus on a single square on the grid. As the coin can move about inside the square such that you win, what area is covered by the centre of the coin</a:t>
                </a:r>
                <a:r>
                  <a:rPr lang="en-GB" dirty="0" smtClean="0"/>
                  <a:t>?</a:t>
                </a:r>
              </a:p>
              <a:p>
                <a:endParaRPr lang="en-GB" dirty="0"/>
              </a:p>
              <a:p>
                <a:r>
                  <a:rPr lang="en-GB" b="1" dirty="0" smtClean="0"/>
                  <a:t>1p: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𝟖</m:t>
                    </m:r>
                    <m:r>
                      <a:rPr lang="en-GB" b="1" i="1" smtClean="0">
                        <a:latin typeface="Cambria Math"/>
                      </a:rPr>
                      <m:t>.</m:t>
                    </m:r>
                    <m:r>
                      <a:rPr lang="en-GB" b="1" i="1" smtClean="0">
                        <a:latin typeface="Cambria Math"/>
                      </a:rPr>
                      <m:t>𝟖𝟐𝟎𝟗</m:t>
                    </m:r>
                    <m:r>
                      <a:rPr lang="en-GB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GB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 smtClean="0"/>
                  <a:t>         2p: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𝟓</m:t>
                    </m:r>
                    <m:r>
                      <a:rPr lang="en-GB" b="1" i="1" smtClean="0">
                        <a:latin typeface="Cambria Math"/>
                      </a:rPr>
                      <m:t>.</m:t>
                    </m:r>
                    <m:r>
                      <a:rPr lang="en-GB" b="1" i="1" smtClean="0">
                        <a:latin typeface="Cambria Math"/>
                      </a:rPr>
                      <m:t>𝟖𝟎𝟖𝟏</m:t>
                    </m:r>
                    <m:r>
                      <a:rPr lang="en-GB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GB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GB" b="1" dirty="0" smtClean="0"/>
              </a:p>
              <a:p>
                <a:r>
                  <a:rPr lang="en-GB" b="1" dirty="0" smtClean="0"/>
                  <a:t>5p: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𝟏𝟎</m:t>
                    </m:r>
                    <m:r>
                      <a:rPr lang="en-GB" b="1" i="1" smtClean="0">
                        <a:latin typeface="Cambria Math"/>
                      </a:rPr>
                      <m:t>.</m:t>
                    </m:r>
                    <m:r>
                      <a:rPr lang="en-GB" b="1" i="1" smtClean="0">
                        <a:latin typeface="Cambria Math"/>
                      </a:rPr>
                      <m:t>𝟐𝟒</m:t>
                    </m:r>
                    <m:r>
                      <a:rPr lang="en-GB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GB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3" y="2448442"/>
                <a:ext cx="4160529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1171" t="-825" r="-1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24068"/>
              </p:ext>
            </p:extLst>
          </p:nvPr>
        </p:nvGraphicFramePr>
        <p:xfrm>
          <a:off x="709910" y="2901510"/>
          <a:ext cx="3876739" cy="74168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118299"/>
                <a:gridCol w="919480"/>
                <a:gridCol w="919480"/>
                <a:gridCol w="9194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2.03cm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2.59cm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1.80cm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7438" y="2564904"/>
            <a:ext cx="26353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42640" y="3796964"/>
            <a:ext cx="26353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14438" y="883280"/>
            <a:ext cx="26353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495170" y="815075"/>
                <a:ext cx="3469318" cy="5757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dirty="0" smtClean="0"/>
                  <a:t>Again focus on a single square. As the coin can move about inside the square such that the centre of the coin is within the confines of the square (but may overlap with a line), what area is covered by the centre of the coin?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=</m:t>
                      </m:r>
                      <m:r>
                        <a:rPr lang="en-GB" sz="1600" b="1" i="1" smtClean="0">
                          <a:latin typeface="Cambria Math"/>
                        </a:rPr>
                        <m:t>𝟐𝟓</m:t>
                      </m:r>
                      <m:r>
                        <a:rPr lang="en-GB" sz="1600" b="1" i="1" smtClean="0">
                          <a:latin typeface="Cambria Math"/>
                        </a:rPr>
                        <m:t>𝒄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600" b="1" dirty="0" smtClean="0"/>
              </a:p>
              <a:p>
                <a:endParaRPr lang="en-GB" sz="1600" dirty="0"/>
              </a:p>
              <a:p>
                <a:r>
                  <a:rPr lang="en-GB" sz="1600" dirty="0"/>
                  <a:t>Hence determine the theoretical probability of winning for each type of coin. Compare this with your experimental probabilities</a:t>
                </a:r>
                <a:r>
                  <a:rPr lang="en-GB" sz="1600" dirty="0" smtClean="0"/>
                  <a:t>.</a:t>
                </a:r>
              </a:p>
              <a:p>
                <a:endParaRPr lang="en-GB" sz="1600" dirty="0"/>
              </a:p>
              <a:p>
                <a:r>
                  <a:rPr lang="en-GB" sz="1600" b="1" dirty="0" smtClean="0"/>
                  <a:t>1p: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/>
                      </a:rPr>
                      <m:t>𝟎</m:t>
                    </m:r>
                    <m:r>
                      <a:rPr lang="en-GB" sz="1600" b="1" i="1" smtClean="0">
                        <a:latin typeface="Cambria Math"/>
                      </a:rPr>
                      <m:t>.</m:t>
                    </m:r>
                    <m:r>
                      <a:rPr lang="en-GB" sz="1600" b="1" i="1" smtClean="0">
                        <a:latin typeface="Cambria Math"/>
                      </a:rPr>
                      <m:t>𝟑𝟓𝟐𝟖𝟑𝟔</m:t>
                    </m:r>
                  </m:oMath>
                </a14:m>
                <a:r>
                  <a:rPr lang="en-GB" sz="1600" b="1" dirty="0" smtClean="0"/>
                  <a:t>      2p: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/>
                      </a:rPr>
                      <m:t>𝟎</m:t>
                    </m:r>
                    <m:r>
                      <a:rPr lang="en-GB" sz="1600" b="1" i="1" smtClean="0">
                        <a:latin typeface="Cambria Math"/>
                      </a:rPr>
                      <m:t>.</m:t>
                    </m:r>
                    <m:r>
                      <a:rPr lang="en-GB" sz="1600" b="1" i="1" smtClean="0">
                        <a:latin typeface="Cambria Math"/>
                      </a:rPr>
                      <m:t>𝟐𝟑𝟐𝟑𝟐𝟒</m:t>
                    </m:r>
                  </m:oMath>
                </a14:m>
                <a:endParaRPr lang="en-GB" sz="1600" b="1" dirty="0" smtClean="0"/>
              </a:p>
              <a:p>
                <a:r>
                  <a:rPr lang="en-GB" sz="1600" b="1" dirty="0" smtClean="0"/>
                  <a:t>5p: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/>
                      </a:rPr>
                      <m:t>𝟎</m:t>
                    </m:r>
                    <m:r>
                      <a:rPr lang="en-GB" sz="1600" b="1" i="1" smtClean="0">
                        <a:latin typeface="Cambria Math"/>
                      </a:rPr>
                      <m:t>.</m:t>
                    </m:r>
                    <m:r>
                      <a:rPr lang="en-GB" sz="1600" b="1" i="1" smtClean="0">
                        <a:latin typeface="Cambria Math"/>
                      </a:rPr>
                      <m:t>𝟒𝟎𝟗𝟔</m:t>
                    </m:r>
                  </m:oMath>
                </a14:m>
                <a:endParaRPr lang="en-GB" sz="1600" b="1" dirty="0" smtClean="0"/>
              </a:p>
              <a:p>
                <a:endParaRPr lang="en-GB" sz="1600" dirty="0"/>
              </a:p>
              <a:p>
                <a:r>
                  <a:rPr lang="en-GB" sz="1600" dirty="0"/>
                  <a:t>What is the probability of winning if you have a grid of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𝑤</m:t>
                    </m:r>
                    <m:r>
                      <a:rPr lang="en-GB" sz="1600" i="1">
                        <a:latin typeface="Cambria Math"/>
                      </a:rPr>
                      <m:t>×</m:t>
                    </m:r>
                    <m:r>
                      <a:rPr lang="en-GB" sz="1600" i="1">
                        <a:latin typeface="Cambria Math"/>
                      </a:rPr>
                      <m:t>𝑤</m:t>
                    </m:r>
                  </m:oMath>
                </a14:m>
                <a:r>
                  <a:rPr lang="en-GB" sz="1600" dirty="0"/>
                  <a:t> size squares and a coin of diameter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GB" sz="1600" dirty="0"/>
                  <a:t>? Give your probability as an expression in terms of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𝑤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GB" sz="1600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𝒘𝒊𝒏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 smtClean="0">
                                      <a:latin typeface="Cambria Math"/>
                                    </a:rPr>
                                    <m:t>𝒘</m:t>
                                  </m:r>
                                  <m:r>
                                    <a:rPr lang="en-GB" sz="16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sz="1600" b="1" i="1" smtClean="0"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70" y="815075"/>
                <a:ext cx="3469318" cy="5757089"/>
              </a:xfrm>
              <a:prstGeom prst="rect">
                <a:avLst/>
              </a:prstGeom>
              <a:blipFill rotWithShape="1">
                <a:blip r:embed="rId3"/>
                <a:stretch>
                  <a:fillRect l="-877" t="-318" r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92845" y="11489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See worksheet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8304" y="5924092"/>
            <a:ext cx="1296144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6700" y="3971065"/>
            <a:ext cx="3107747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03384" y="2355522"/>
            <a:ext cx="3107747" cy="358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486" y="5157192"/>
            <a:ext cx="3914453" cy="766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35696" y="3265714"/>
            <a:ext cx="2736303" cy="3628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14438" y="2767772"/>
            <a:ext cx="26353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123543" y="4787860"/>
            <a:ext cx="33034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6 (on your sheet)</a:t>
              </a:r>
              <a:endParaRPr lang="en-GB" sz="32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67544" y="908720"/>
            <a:ext cx="43924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 unfair die is rolled 80 times and the following counts are observed.</a:t>
            </a:r>
          </a:p>
          <a:p>
            <a:endParaRPr lang="en-GB" sz="1600" dirty="0" smtClean="0"/>
          </a:p>
          <a:p>
            <a:pPr marL="342900" indent="-342900">
              <a:buAutoNum type="alphaLcParenR"/>
            </a:pPr>
            <a:r>
              <a:rPr lang="en-GB" sz="1600" dirty="0" smtClean="0"/>
              <a:t>Determine the relative frequency of each outcome.</a:t>
            </a:r>
          </a:p>
          <a:p>
            <a:pPr marL="342900" indent="-342900">
              <a:buAutoNum type="alphaLcParenR"/>
            </a:pPr>
            <a:endParaRPr lang="en-GB" sz="1600" dirty="0" smtClean="0"/>
          </a:p>
          <a:p>
            <a:pPr marL="342900" indent="-342900">
              <a:buAutoNum type="alphaLcParenR"/>
            </a:pPr>
            <a:endParaRPr lang="en-GB" sz="1600" dirty="0" smtClean="0"/>
          </a:p>
          <a:p>
            <a:pPr marL="342900" indent="-342900">
              <a:buAutoNum type="alphaLcParenR"/>
            </a:pPr>
            <a:endParaRPr lang="en-GB" sz="1600" dirty="0" smtClean="0"/>
          </a:p>
          <a:p>
            <a:pPr marL="342900" indent="-342900">
              <a:buAutoNum type="alphaLcParenR"/>
            </a:pPr>
            <a:r>
              <a:rPr lang="en-GB" sz="1600" dirty="0" smtClean="0"/>
              <a:t>Dr Bob claims that the theoretical probability of rolling a 3 is 0.095. Is Dr Bob correct?</a:t>
            </a:r>
            <a:br>
              <a:rPr lang="en-GB" sz="1600" dirty="0" smtClean="0"/>
            </a:br>
            <a:r>
              <a:rPr lang="en-GB" sz="1600" b="1" dirty="0" smtClean="0"/>
              <a:t>He is probably correct, as the experimental probability/relative frequency is close to the theoretical probability.</a:t>
            </a:r>
          </a:p>
          <a:p>
            <a:pPr marL="342900" indent="-342900">
              <a:buAutoNum type="alphaLcParenR"/>
            </a:pPr>
            <a:endParaRPr lang="en-GB" sz="1600" b="1" dirty="0" smtClean="0"/>
          </a:p>
          <a:p>
            <a:r>
              <a:rPr lang="en-GB" sz="1600" dirty="0" smtClean="0"/>
              <a:t>An unfair coin has a probability of heads 0.68. I throw the coin 75 times. How many </a:t>
            </a:r>
            <a:r>
              <a:rPr lang="en-GB" sz="1600" b="1" dirty="0" smtClean="0"/>
              <a:t>tails</a:t>
            </a:r>
            <a:r>
              <a:rPr lang="en-GB" sz="1600" dirty="0" smtClean="0"/>
              <a:t> do I expect to see?</a:t>
            </a:r>
          </a:p>
          <a:p>
            <a:r>
              <a:rPr lang="en-GB" sz="1600" b="1" dirty="0" smtClean="0"/>
              <a:t>P(T) = 1 – 0.68 = 0.32</a:t>
            </a:r>
          </a:p>
          <a:p>
            <a:r>
              <a:rPr lang="en-GB" sz="1600" b="1" dirty="0" smtClean="0"/>
              <a:t>0.32 x 75 = 24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536" y="2204864"/>
          <a:ext cx="4416425" cy="578358"/>
        </p:xfrm>
        <a:graphic>
          <a:graphicData uri="http://schemas.openxmlformats.org/drawingml/2006/table">
            <a:tbl>
              <a:tblPr/>
              <a:tblGrid>
                <a:gridCol w="692785"/>
                <a:gridCol w="620395"/>
                <a:gridCol w="620395"/>
                <a:gridCol w="620395"/>
                <a:gridCol w="620395"/>
                <a:gridCol w="621030"/>
                <a:gridCol w="6210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Outcome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R.F.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0.25</a:t>
                      </a:r>
                      <a:endParaRPr lang="en-GB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0.125</a:t>
                      </a:r>
                      <a:endParaRPr lang="en-GB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en-GB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0.05</a:t>
                      </a:r>
                      <a:endParaRPr lang="en-GB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0.125</a:t>
                      </a:r>
                      <a:endParaRPr lang="en-GB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0.35</a:t>
                      </a:r>
                      <a:endParaRPr lang="en-GB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80112" y="836712"/>
            <a:ext cx="3240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Dr Laurie throws a fair die 600 times, and sees 90 ones.</a:t>
            </a:r>
          </a:p>
          <a:p>
            <a:endParaRPr lang="en-GB" sz="1600" dirty="0" smtClean="0"/>
          </a:p>
          <a:p>
            <a:pPr marL="342900" indent="-342900">
              <a:buAutoNum type="alphaLcParenR"/>
            </a:pPr>
            <a:r>
              <a:rPr lang="en-GB" sz="1600" dirty="0" smtClean="0"/>
              <a:t>Calculate the relative frequency of throwing a 1.</a:t>
            </a:r>
            <a:br>
              <a:rPr lang="en-GB" sz="1600" dirty="0" smtClean="0"/>
            </a:br>
            <a:r>
              <a:rPr lang="en-GB" sz="1600" b="1" dirty="0" smtClean="0"/>
              <a:t>90 / 600 = 0.15</a:t>
            </a:r>
          </a:p>
          <a:p>
            <a:pPr marL="342900" indent="-342900">
              <a:buAutoNum type="alphaLcParenR"/>
            </a:pPr>
            <a:r>
              <a:rPr lang="en-GB" sz="1600" dirty="0" smtClean="0"/>
              <a:t>Explain how Laurie can make the relative frequency closer to a sixth.</a:t>
            </a:r>
            <a:br>
              <a:rPr lang="en-GB" sz="1600" dirty="0" smtClean="0"/>
            </a:br>
            <a:r>
              <a:rPr lang="en-GB" sz="1600" b="1" dirty="0" smtClean="0"/>
              <a:t>Throw the die more times.</a:t>
            </a:r>
          </a:p>
          <a:p>
            <a:pPr marL="342900" indent="-342900">
              <a:buAutoNum type="alphaLcParenR"/>
            </a:pPr>
            <a:endParaRPr lang="en-GB" sz="1600" b="1" dirty="0" smtClean="0"/>
          </a:p>
          <a:p>
            <a:pPr lvl="0"/>
            <a:r>
              <a:rPr lang="en-GB" sz="1600" dirty="0" smtClean="0"/>
              <a:t>The table below shows the probabilities of winning different prizes in the </a:t>
            </a:r>
            <a:r>
              <a:rPr lang="en-GB" sz="1600" dirty="0" err="1" smtClean="0"/>
              <a:t>gameshow</a:t>
            </a:r>
            <a:r>
              <a:rPr lang="en-GB" sz="1600" dirty="0" smtClean="0"/>
              <a:t> “I’m a </a:t>
            </a:r>
            <a:r>
              <a:rPr lang="en-GB" sz="1600" dirty="0" err="1" smtClean="0"/>
              <a:t>Tiffinian</a:t>
            </a:r>
            <a:r>
              <a:rPr lang="en-GB" sz="1600" dirty="0" smtClean="0"/>
              <a:t>, Get Me </a:t>
            </a:r>
            <a:r>
              <a:rPr lang="en-GB" sz="1600" dirty="0" err="1" smtClean="0"/>
              <a:t>Outta</a:t>
            </a:r>
            <a:r>
              <a:rPr lang="en-GB" sz="1600" dirty="0" smtClean="0"/>
              <a:t> Here!”. 160 Tiffin students appear on the show. Estimate how many cuddly toys will be won.</a:t>
            </a:r>
          </a:p>
          <a:p>
            <a:pPr lvl="0"/>
            <a:endParaRPr lang="en-GB" sz="1600" dirty="0" smtClean="0"/>
          </a:p>
          <a:p>
            <a:pPr lvl="0"/>
            <a:endParaRPr lang="en-GB" sz="1600" dirty="0" smtClean="0"/>
          </a:p>
          <a:p>
            <a:pPr lvl="0"/>
            <a:endParaRPr lang="en-GB" sz="1600" dirty="0" smtClean="0"/>
          </a:p>
          <a:p>
            <a:pPr lvl="0"/>
            <a:endParaRPr lang="en-GB" sz="1600" dirty="0" smtClean="0"/>
          </a:p>
          <a:p>
            <a:pPr marL="342900" indent="-342900"/>
            <a:r>
              <a:rPr lang="en-GB" sz="1600" b="1" dirty="0" smtClean="0"/>
              <a:t>x = (1 – 0.37 – 0.18)/3 = 0.15</a:t>
            </a:r>
          </a:p>
          <a:p>
            <a:pPr marL="342900" indent="-342900"/>
            <a:r>
              <a:rPr lang="en-GB" sz="1600" b="1" dirty="0" smtClean="0"/>
              <a:t>0.15 x 160 = 24 cuddly toys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504" y="98072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7504" y="436510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148064" y="908720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148064" y="357301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355976" y="5301208"/>
          <a:ext cx="4608512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149"/>
                <a:gridCol w="972035"/>
                <a:gridCol w="1005904"/>
                <a:gridCol w="938312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Prize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Cockroach </a:t>
                      </a:r>
                      <a:r>
                        <a:rPr lang="en-GB" sz="1400" dirty="0" err="1" smtClean="0"/>
                        <a:t>Smoothie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Cuddly Toy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Maths Textbook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Skip Next</a:t>
                      </a:r>
                      <a:r>
                        <a:rPr lang="en-GB" sz="1400" baseline="0" dirty="0" smtClean="0"/>
                        <a:t> Landmark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Prob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0.37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2x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43608" y="2564904"/>
            <a:ext cx="3744416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7584" y="3429000"/>
            <a:ext cx="388843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9552" y="5085184"/>
            <a:ext cx="216024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2160" y="2132856"/>
            <a:ext cx="259228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2160" y="3068960"/>
            <a:ext cx="2592288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2120" y="6237312"/>
            <a:ext cx="25922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004048" y="836712"/>
            <a:ext cx="0" cy="4248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6 (on your sheet)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55576" y="908720"/>
            <a:ext cx="37444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 six-sided unfair die is thrown n times, and the relative frequencies of each outcome are 0.12, 0.2, 0.36, 0.08, 0.08 and 0.16 respectively. What is the minimum value of n?</a:t>
            </a:r>
          </a:p>
          <a:p>
            <a:endParaRPr lang="en-GB" sz="1600" b="1" dirty="0" smtClean="0"/>
          </a:p>
          <a:p>
            <a:r>
              <a:rPr lang="en-GB" sz="1600" b="1" dirty="0" smtClean="0"/>
              <a:t>All the relative frequencies are multiples of 0.04 = 1/25. Thus the die was known some multiple of 25 times, the minimum being 25.</a:t>
            </a:r>
          </a:p>
          <a:p>
            <a:endParaRPr lang="en-GB" sz="1600" b="1" dirty="0" smtClean="0"/>
          </a:p>
          <a:p>
            <a:r>
              <a:rPr lang="en-GB" sz="1600" dirty="0" smtClean="0"/>
              <a:t>A spin a spinner with sectors A, B and C 200 times. I see twice as many Bs as </a:t>
            </a:r>
            <a:r>
              <a:rPr lang="en-GB" sz="1600" dirty="0" err="1" smtClean="0"/>
              <a:t>As</a:t>
            </a:r>
            <a:r>
              <a:rPr lang="en-GB" sz="1600" dirty="0" smtClean="0"/>
              <a:t> and 40 more Cs than As. Calculate the relative frequency of spinning a C.</a:t>
            </a:r>
          </a:p>
          <a:p>
            <a:endParaRPr lang="en-GB" sz="1600" b="1" dirty="0" smtClean="0"/>
          </a:p>
          <a:p>
            <a:r>
              <a:rPr lang="en-GB" sz="1600" b="1" dirty="0" smtClean="0"/>
              <a:t>Counts are x, 2x and x + 40</a:t>
            </a:r>
          </a:p>
          <a:p>
            <a:r>
              <a:rPr lang="en-GB" sz="1600" b="1" dirty="0" smtClean="0"/>
              <a:t>Thus x + 2x + x + 40 = 200</a:t>
            </a:r>
          </a:p>
          <a:p>
            <a:r>
              <a:rPr lang="en-GB" sz="1600" b="1" dirty="0" smtClean="0"/>
              <a:t>4x + 40 = 200. Solving, x = 40.</a:t>
            </a:r>
          </a:p>
          <a:p>
            <a:r>
              <a:rPr lang="en-GB" sz="1600" b="1" dirty="0" smtClean="0"/>
              <a:t>Relative frequency = 80 / 200 = 0.4.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908720"/>
            <a:ext cx="37444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 throw a </a:t>
            </a:r>
            <a:r>
              <a:rPr lang="en-GB" sz="1400" b="1" dirty="0" smtClean="0"/>
              <a:t>fair</a:t>
            </a:r>
            <a:r>
              <a:rPr lang="en-GB" sz="1400" dirty="0" smtClean="0"/>
              <a:t> coin some number of times and the relative frequency of Heads is 0.45. I throw the coin a few more times and the relative frequency is now equal to the theoretical probability. What is the minimum number of times the coin was thrown?</a:t>
            </a:r>
          </a:p>
          <a:p>
            <a:endParaRPr lang="en-GB" sz="1400" dirty="0" smtClean="0"/>
          </a:p>
          <a:p>
            <a:r>
              <a:rPr lang="en-GB" sz="1400" b="1" dirty="0" smtClean="0"/>
              <a:t>If relative frequency is 0.45 = 9/20, the minimum number of times the coin was thrown is 20. If we threw two heads after this, the new relative frequency would be 11/22 = 0.5 (i.e. the theoretical probability)</a:t>
            </a:r>
          </a:p>
          <a:p>
            <a:r>
              <a:rPr lang="en-GB" sz="1400" b="1" dirty="0" smtClean="0"/>
              <a:t>Thus the minimum number of throws is 22.</a:t>
            </a:r>
          </a:p>
          <a:p>
            <a:endParaRPr lang="en-GB" sz="1400" dirty="0" smtClean="0"/>
          </a:p>
          <a:p>
            <a:r>
              <a:rPr lang="en-GB" sz="1400" dirty="0" smtClean="0"/>
              <a:t>I throw an unfair coin </a:t>
            </a:r>
            <a:r>
              <a:rPr lang="en-GB" sz="1400" i="1" dirty="0" smtClean="0"/>
              <a:t>n</a:t>
            </a:r>
            <a:r>
              <a:rPr lang="en-GB" sz="1400" dirty="0" smtClean="0"/>
              <a:t> times and the relative frequency of Heads is 0.35. I throw the coin 10 more times, all of which are Heads (just by luck), and the relative frequency rises to 0.48. Determine </a:t>
            </a:r>
            <a:r>
              <a:rPr lang="en-GB" sz="1400" i="1" dirty="0" smtClean="0"/>
              <a:t>n</a:t>
            </a:r>
            <a:r>
              <a:rPr lang="en-GB" sz="1400" dirty="0" smtClean="0"/>
              <a:t>.</a:t>
            </a:r>
            <a:br>
              <a:rPr lang="en-GB" sz="1400" dirty="0" smtClean="0"/>
            </a:br>
            <a:r>
              <a:rPr lang="en-GB" sz="1200" dirty="0" smtClean="0"/>
              <a:t>[Hint: Make the number of heads after the first  throws say , then form some equations]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400" b="1" dirty="0" smtClean="0"/>
              <a:t>k/n = 0.35, which we can write as k = 0.35n.</a:t>
            </a:r>
          </a:p>
          <a:p>
            <a:r>
              <a:rPr lang="en-GB" sz="1400" b="1" dirty="0" smtClean="0"/>
              <a:t>(k+10)/(n+10) = 0.48, which we can rewrite as </a:t>
            </a:r>
          </a:p>
          <a:p>
            <a:r>
              <a:rPr lang="en-GB" sz="1400" b="1" dirty="0" smtClean="0"/>
              <a:t>k = 0.48n – 5.2 (i.e. by making k the subject)</a:t>
            </a:r>
          </a:p>
          <a:p>
            <a:r>
              <a:rPr lang="en-GB" sz="1400" b="1" dirty="0" smtClean="0"/>
              <a:t>Thus 0.35n = 0.48n – 5.2. Solving, n = 40.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98072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3528" y="364502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716016" y="98072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716016" y="393305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27584" y="2312876"/>
            <a:ext cx="3528392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7584" y="4797152"/>
            <a:ext cx="3528392" cy="108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20072" y="2420888"/>
            <a:ext cx="3528392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0072" y="5561856"/>
            <a:ext cx="3528392" cy="963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72000" y="1268760"/>
            <a:ext cx="0" cy="4248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27584" y="522920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chemeClr val="bg1"/>
                </a:solidFill>
              </a:rPr>
              <a:t>REVISION!</a:t>
            </a:r>
            <a:endParaRPr lang="en-GB" sz="6000" b="1" dirty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Vote with the coloured cards in your diaries (use the front for blue)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2072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0.4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0.6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0.7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915816" y="5189714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1560" y="1340768"/>
                <a:ext cx="79208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 </a:t>
                </a:r>
                <a:r>
                  <a:rPr lang="en-GB" sz="2800" dirty="0" smtClean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bg1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 </a:t>
                </a:r>
                <a:r>
                  <a:rPr lang="en-GB" sz="2800" dirty="0" smtClean="0">
                    <a:solidFill>
                      <a:schemeClr val="bg1"/>
                    </a:solidFill>
                  </a:rPr>
                  <a:t>are mutually exclusive events.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𝑜𝑟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=0.7</m:t>
                    </m:r>
                  </m:oMath>
                </a14:m>
                <a:r>
                  <a:rPr lang="en-GB" sz="2800" dirty="0" smtClean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=0.3</m:t>
                    </m:r>
                  </m:oMath>
                </a14:m>
                <a:endParaRPr lang="en-GB" sz="28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GB" sz="2800" dirty="0" smtClean="0">
                    <a:solidFill>
                      <a:schemeClr val="bg1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800" dirty="0" smtClean="0">
                    <a:solidFill>
                      <a:schemeClr val="bg1"/>
                    </a:solidFill>
                  </a:rPr>
                  <a:t>?</a:t>
                </a:r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40768"/>
                <a:ext cx="7920880" cy="1384995"/>
              </a:xfrm>
              <a:prstGeom prst="rect">
                <a:avLst/>
              </a:prstGeom>
              <a:blipFill rotWithShape="1">
                <a:blip r:embed="rId6"/>
                <a:stretch>
                  <a:fillRect t="-3965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82877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932040" y="522920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 throw a coin 3 times. How many possible outcomes are there?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389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299" y="109770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Probability of winning the UK lottery: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52581" y="2033810"/>
            <a:ext cx="338437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1 in 14,000,000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653747" y="2033810"/>
            <a:ext cx="3384376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u="sng" dirty="0" smtClean="0"/>
              <a:t>___1___</a:t>
            </a:r>
          </a:p>
          <a:p>
            <a:pPr algn="ctr"/>
            <a:r>
              <a:rPr lang="en-GB" sz="3200" dirty="0" smtClean="0"/>
              <a:t>14000000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37638" y="4149080"/>
            <a:ext cx="338437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0.000000714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61072" y="4149080"/>
            <a:ext cx="338437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0.0000714%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1299" y="272682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Odds Form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30273" y="317301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Fractional Form</a:t>
            </a:r>
            <a:endParaRPr lang="en-GB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3418" y="476305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Decimal Form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09212" y="476305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Percentage Form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44769" y="549019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Which is best in this case?</a:t>
            </a:r>
            <a:endParaRPr lang="en-GB" sz="2800" dirty="0"/>
          </a:p>
        </p:txBody>
      </p:sp>
      <p:sp>
        <p:nvSpPr>
          <p:cNvPr id="12" name="Rectangle 11"/>
          <p:cNvSpPr/>
          <p:nvPr/>
        </p:nvSpPr>
        <p:spPr>
          <a:xfrm>
            <a:off x="652580" y="2033809"/>
            <a:ext cx="338437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4009" y="2033808"/>
            <a:ext cx="3401439" cy="1077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418" y="4144956"/>
            <a:ext cx="3398596" cy="58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4008" y="4149080"/>
            <a:ext cx="3401439" cy="58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How to write probabilities</a:t>
              </a:r>
              <a:endParaRPr lang="en-GB" sz="32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915816" y="5204229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 throw two dice and add the scores. What’s the probability my sum is less than 4?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0695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876256" y="522920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The table shows the probabilities of each outcome of an unfair 4-sided spinner. If I spin the spinner 150 times, how many times do I expect to see D on average?</a:t>
            </a:r>
            <a:endParaRPr lang="en-GB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05135"/>
              </p:ext>
            </p:extLst>
          </p:nvPr>
        </p:nvGraphicFramePr>
        <p:xfrm>
          <a:off x="1619672" y="3356992"/>
          <a:ext cx="6096000" cy="741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0745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0.182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0.192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0.202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0.212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915816" y="525362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Bob buys a very expensive ‘perfectly fair’ die for use in his casino. He throws it 120 times and sees 23 ones. What’s the relative frequency of throwing a one?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5387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𝑌𝑒𝑠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𝑁𝑜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𝑃𝑟𝑜𝑏𝑎𝑏𝑙𝑦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𝑃𝑟𝑜𝑏𝑎𝑏𝑙𝑦</m:t>
                      </m:r>
                    </m:oMath>
                  </m:oMathPara>
                </a14:m>
                <a:endParaRPr lang="en-GB" sz="28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𝑁𝑜𝑡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932040" y="522920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Bob buys a very expensive ‘perfectly fair’ die for use in his casino. He throws it 120 times and sees 23 ones. 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Is the manufacturer’s claim that the die is fair correct?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3046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229200"/>
            <a:ext cx="2160240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2699792" y="5229200"/>
            <a:ext cx="2088232" cy="1296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4788024" y="5229200"/>
            <a:ext cx="1944216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6660232" y="5229200"/>
            <a:ext cx="194421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908720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Look at the following table showing the number of 100 boys and girls in a school doing geography and history for GCSE. No student is allowed to do both.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13250"/>
              </p:ext>
            </p:extLst>
          </p:nvPr>
        </p:nvGraphicFramePr>
        <p:xfrm>
          <a:off x="1510129" y="2708920"/>
          <a:ext cx="6196838" cy="1828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4000"/>
                <a:gridCol w="162483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Geography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History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Girls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5281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55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791580" y="5229201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328498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What is the probability that a randomly chosen student is a girl?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68796"/>
              </p:ext>
            </p:extLst>
          </p:nvPr>
        </p:nvGraphicFramePr>
        <p:xfrm>
          <a:off x="1473581" y="620688"/>
          <a:ext cx="6196838" cy="1828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4000"/>
                <a:gridCol w="162483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Geography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History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Girls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06546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932040" y="522920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328498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What is the probability that a randomly chosen student is a boy who studies geography?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90061"/>
              </p:ext>
            </p:extLst>
          </p:nvPr>
        </p:nvGraphicFramePr>
        <p:xfrm>
          <a:off x="1473581" y="620688"/>
          <a:ext cx="6196838" cy="1828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4000"/>
                <a:gridCol w="162483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Geography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History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Girls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1676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732240" y="5233258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328498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Given a boy is chosen, what is the probability they chose geography?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98347"/>
              </p:ext>
            </p:extLst>
          </p:nvPr>
        </p:nvGraphicFramePr>
        <p:xfrm>
          <a:off x="1473581" y="620688"/>
          <a:ext cx="6196838" cy="1828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4000"/>
                <a:gridCol w="162483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Geography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History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Girls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76495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791580" y="5208287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328498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Given a someone who chose geography is chosen at random, what is the probability that they are a boy?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27136"/>
              </p:ext>
            </p:extLst>
          </p:nvPr>
        </p:nvGraphicFramePr>
        <p:xfrm>
          <a:off x="1473581" y="620688"/>
          <a:ext cx="6196838" cy="1828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24000"/>
                <a:gridCol w="162483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Geography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History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Boys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Girls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100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5724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𝑌𝑜𝑢</m:t>
                      </m:r>
                      <m:r>
                        <a:rPr lang="en-GB" sz="2800" b="0" i="1" smtClean="0">
                          <a:latin typeface="Cambria Math"/>
                        </a:rPr>
                        <m:t> </m:t>
                      </m:r>
                      <m:r>
                        <a:rPr lang="en-GB" sz="2800" b="0" i="1" smtClean="0">
                          <a:latin typeface="Cambria Math"/>
                        </a:rPr>
                        <m:t>𝑐𝑎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28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𝑡𝑒𝑙𝑙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932040" y="522920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 throw an unfair die some number of times. I calculate the experimental probabilities of each outcome to be 0.04, 0.36, 0.12, 0.2, 0, 0.28.</a:t>
            </a:r>
          </a:p>
          <a:p>
            <a:pPr algn="ctr"/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What’s the minimum number of times I threw the die?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7798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50" y="144814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P(</a:t>
            </a:r>
            <a:r>
              <a:rPr lang="en-GB" sz="4800" b="1" dirty="0" smtClean="0"/>
              <a:t>event</a:t>
            </a:r>
            <a:r>
              <a:rPr lang="en-GB" sz="4800" dirty="0" smtClean="0"/>
              <a:t>) = </a:t>
            </a:r>
            <a:endParaRPr lang="en-GB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318970" y="1215457"/>
            <a:ext cx="55081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u="sng" dirty="0" smtClean="0"/>
              <a:t>outcomes matching event</a:t>
            </a:r>
          </a:p>
          <a:p>
            <a:pPr algn="ctr"/>
            <a:r>
              <a:rPr lang="en-GB" sz="3800" dirty="0" smtClean="0"/>
              <a:t>total outcomes</a:t>
            </a:r>
            <a:endParaRPr lang="en-GB" sz="3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70892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0247" y="3233515"/>
            <a:ext cx="814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Probability of picking a Jack from a pack of cards?</a:t>
            </a:r>
            <a:endParaRPr lang="en-GB" sz="2800" dirty="0"/>
          </a:p>
        </p:txBody>
      </p:sp>
      <p:pic>
        <p:nvPicPr>
          <p:cNvPr id="6" name="Picture 2" descr="http://upload.wikimedia.org/wikipedia/commons/a/aa/Poker-sm-234-J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1714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1840" y="4581128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P(Jack) = 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4181018"/>
            <a:ext cx="122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_4_</a:t>
            </a:r>
          </a:p>
          <a:p>
            <a:pPr algn="ctr"/>
            <a:r>
              <a:rPr lang="en-GB" sz="4800" dirty="0" smtClean="0"/>
              <a:t>52</a:t>
            </a:r>
            <a:endParaRPr lang="en-GB" sz="4800" dirty="0"/>
          </a:p>
        </p:txBody>
      </p:sp>
      <p:sp>
        <p:nvSpPr>
          <p:cNvPr id="9" name="Rectangle 8"/>
          <p:cNvSpPr/>
          <p:nvPr/>
        </p:nvSpPr>
        <p:spPr>
          <a:xfrm>
            <a:off x="3096883" y="4398892"/>
            <a:ext cx="1763149" cy="1118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6380" y="4400114"/>
            <a:ext cx="1221882" cy="1123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2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Calculating a probability</a:t>
              </a:r>
              <a:endParaRPr lang="en-GB" sz="32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2160240" cy="1296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29200"/>
                <a:ext cx="2088232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1944216" cy="12961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𝑌𝑜𝑢</m:t>
                      </m:r>
                      <m:r>
                        <a:rPr lang="en-GB" sz="2800" b="0" i="1" smtClean="0">
                          <a:latin typeface="Cambria Math"/>
                        </a:rPr>
                        <m:t> </m:t>
                      </m:r>
                      <m:r>
                        <a:rPr lang="en-GB" sz="2800" b="0" i="1" smtClean="0">
                          <a:latin typeface="Cambria Math"/>
                        </a:rPr>
                        <m:t>𝑐𝑎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28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𝑡𝑒𝑙𝑙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229200"/>
                <a:ext cx="1944216" cy="12961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39552" y="476672"/>
            <a:ext cx="8064896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915816" y="5229200"/>
            <a:ext cx="1656184" cy="3600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11560" y="134076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I throw an unfair die some number of times. I calculate the experimental probabilities of each outcome to be 0.15, 0.2, 0.05, 0.3, 0, 0.3.</a:t>
            </a:r>
          </a:p>
          <a:p>
            <a:pPr algn="ctr"/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What’s the minimum number of times I threw the die?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0498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Activity 1 (fill in on your exercise pack)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76470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out all the possible outcomes given each description, underline or circle the outcomes that match, and hence work out the probability.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7272807" cy="472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736304"/>
                <a:gridCol w="2523411"/>
                <a:gridCol w="1581044"/>
              </a:tblGrid>
              <a:tr h="288032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Event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Outcomes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Probability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1</a:t>
                      </a:r>
                      <a:endParaRPr lang="en-GB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Getting</a:t>
                      </a:r>
                      <a:r>
                        <a:rPr lang="en-GB" sz="1300" baseline="0" dirty="0" smtClean="0"/>
                        <a:t> one heads and one tails on the throw of two coins.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HH, </a:t>
                      </a:r>
                      <a:r>
                        <a:rPr lang="en-GB" sz="1300" b="1" u="sng" dirty="0" smtClean="0"/>
                        <a:t>HT</a:t>
                      </a:r>
                      <a:r>
                        <a:rPr lang="en-GB" sz="1300" dirty="0" smtClean="0"/>
                        <a:t>, </a:t>
                      </a:r>
                      <a:r>
                        <a:rPr lang="en-GB" sz="1300" b="1" u="sng" dirty="0" smtClean="0"/>
                        <a:t>TH</a:t>
                      </a:r>
                      <a:r>
                        <a:rPr lang="en-GB" sz="1300" dirty="0" smtClean="0"/>
                        <a:t>, TT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1/2</a:t>
                      </a:r>
                      <a:endParaRPr lang="en-GB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2</a:t>
                      </a:r>
                      <a:endParaRPr lang="en-GB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Getting</a:t>
                      </a:r>
                      <a:r>
                        <a:rPr lang="en-GB" sz="1300" baseline="0" dirty="0" smtClean="0"/>
                        <a:t> two tails after two throws.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 smtClean="0"/>
                        <a:t>HH, </a:t>
                      </a:r>
                      <a:r>
                        <a:rPr lang="en-GB" sz="1300" b="0" u="none" dirty="0" smtClean="0"/>
                        <a:t>HT, TH</a:t>
                      </a:r>
                      <a:r>
                        <a:rPr lang="en-GB" sz="1300" dirty="0" smtClean="0"/>
                        <a:t>, </a:t>
                      </a:r>
                      <a:r>
                        <a:rPr lang="en-GB" sz="1300" b="1" u="sng" dirty="0" smtClean="0"/>
                        <a:t>TT</a:t>
                      </a:r>
                    </a:p>
                    <a:p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1/4</a:t>
                      </a:r>
                      <a:endParaRPr lang="en-GB" sz="1300" dirty="0"/>
                    </a:p>
                  </a:txBody>
                  <a:tcPr/>
                </a:tc>
              </a:tr>
              <a:tr h="666968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3</a:t>
                      </a:r>
                      <a:endParaRPr lang="en-GB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Getting at least 2 heads after 3 throws.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b="1" u="sng" dirty="0" smtClean="0"/>
                        <a:t>HHH</a:t>
                      </a:r>
                      <a:r>
                        <a:rPr lang="en-GB" sz="1300" dirty="0" smtClean="0"/>
                        <a:t>, </a:t>
                      </a:r>
                      <a:r>
                        <a:rPr lang="en-GB" sz="1300" b="1" u="sng" dirty="0" smtClean="0"/>
                        <a:t>HHT</a:t>
                      </a:r>
                      <a:r>
                        <a:rPr lang="en-GB" sz="1300" dirty="0" smtClean="0"/>
                        <a:t>, </a:t>
                      </a:r>
                      <a:r>
                        <a:rPr lang="en-GB" sz="1300" b="1" u="sng" dirty="0" smtClean="0"/>
                        <a:t>HTH</a:t>
                      </a:r>
                      <a:r>
                        <a:rPr lang="en-GB" sz="1300" dirty="0" smtClean="0"/>
                        <a:t>, HTT, </a:t>
                      </a:r>
                    </a:p>
                    <a:p>
                      <a:r>
                        <a:rPr lang="en-GB" sz="1300" b="1" u="sng" dirty="0" smtClean="0"/>
                        <a:t>THH</a:t>
                      </a:r>
                      <a:r>
                        <a:rPr lang="en-GB" sz="1300" dirty="0" smtClean="0"/>
                        <a:t>, THT, TTH, TTT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1/2</a:t>
                      </a:r>
                      <a:endParaRPr lang="en-GB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4</a:t>
                      </a:r>
                      <a:endParaRPr lang="en-GB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Getting exactly 2 heads after 3</a:t>
                      </a:r>
                      <a:r>
                        <a:rPr lang="en-GB" sz="1300" baseline="0" dirty="0" smtClean="0"/>
                        <a:t> throws.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dirty="0" smtClean="0"/>
                        <a:t>HHH</a:t>
                      </a:r>
                      <a:r>
                        <a:rPr lang="en-GB" sz="1300" dirty="0" smtClean="0"/>
                        <a:t>, </a:t>
                      </a:r>
                      <a:r>
                        <a:rPr lang="en-GB" sz="1300" b="1" u="sng" dirty="0" smtClean="0"/>
                        <a:t>HHT</a:t>
                      </a:r>
                      <a:r>
                        <a:rPr lang="en-GB" sz="1300" dirty="0" smtClean="0"/>
                        <a:t>, </a:t>
                      </a:r>
                      <a:r>
                        <a:rPr lang="en-GB" sz="1300" b="1" u="sng" dirty="0" smtClean="0"/>
                        <a:t>HTH</a:t>
                      </a:r>
                      <a:r>
                        <a:rPr lang="en-GB" sz="1300" dirty="0" smtClean="0"/>
                        <a:t>, HTT,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u="sng" dirty="0" smtClean="0"/>
                        <a:t>THH</a:t>
                      </a:r>
                      <a:r>
                        <a:rPr lang="en-GB" sz="1300" dirty="0" smtClean="0"/>
                        <a:t>, THT, TTH, 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3/8</a:t>
                      </a:r>
                      <a:endParaRPr lang="en-GB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5</a:t>
                      </a:r>
                      <a:endParaRPr lang="en-GB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Rolling</a:t>
                      </a:r>
                      <a:r>
                        <a:rPr lang="en-GB" sz="1300" baseline="0" dirty="0" smtClean="0"/>
                        <a:t> a prime number and throwing a head.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1H, </a:t>
                      </a:r>
                      <a:r>
                        <a:rPr lang="en-GB" sz="1300" b="1" u="sng" dirty="0" smtClean="0"/>
                        <a:t>2H</a:t>
                      </a:r>
                      <a:r>
                        <a:rPr lang="en-GB" sz="1300" dirty="0" smtClean="0"/>
                        <a:t>, </a:t>
                      </a:r>
                      <a:r>
                        <a:rPr lang="en-GB" sz="1300" b="1" u="sng" dirty="0" smtClean="0"/>
                        <a:t>3H</a:t>
                      </a:r>
                      <a:r>
                        <a:rPr lang="en-GB" sz="1300" dirty="0" smtClean="0"/>
                        <a:t>, 4H, </a:t>
                      </a:r>
                      <a:r>
                        <a:rPr lang="en-GB" sz="1300" b="1" u="sng" dirty="0" smtClean="0"/>
                        <a:t>5H</a:t>
                      </a:r>
                      <a:r>
                        <a:rPr lang="en-GB" sz="1300" dirty="0" smtClean="0"/>
                        <a:t>, 6H, </a:t>
                      </a:r>
                    </a:p>
                    <a:p>
                      <a:r>
                        <a:rPr lang="en-GB" sz="1300" dirty="0" smtClean="0"/>
                        <a:t>1T,</a:t>
                      </a:r>
                      <a:r>
                        <a:rPr lang="en-GB" sz="1300" baseline="0" dirty="0" smtClean="0"/>
                        <a:t> 2T, 3T, 4T, 5T, 6T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1/4</a:t>
                      </a:r>
                      <a:endParaRPr lang="en-GB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6</a:t>
                      </a:r>
                      <a:endParaRPr lang="en-GB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In three throws of a</a:t>
                      </a:r>
                      <a:r>
                        <a:rPr lang="en-GB" sz="1300" baseline="0" dirty="0" smtClean="0"/>
                        <a:t> coin, a heads never follows a tails.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u="sng" dirty="0" smtClean="0"/>
                        <a:t>HHH</a:t>
                      </a:r>
                      <a:r>
                        <a:rPr lang="en-GB" sz="1300" b="0" u="none" dirty="0" smtClean="0"/>
                        <a:t>, </a:t>
                      </a:r>
                      <a:r>
                        <a:rPr lang="en-GB" sz="1300" b="1" u="sng" dirty="0" smtClean="0"/>
                        <a:t>HHT</a:t>
                      </a:r>
                      <a:r>
                        <a:rPr lang="en-GB" sz="1300" b="0" u="none" dirty="0" smtClean="0"/>
                        <a:t>, HTH, </a:t>
                      </a:r>
                      <a:r>
                        <a:rPr lang="en-GB" sz="1300" b="1" u="sng" dirty="0" smtClean="0"/>
                        <a:t>HTT</a:t>
                      </a:r>
                      <a:r>
                        <a:rPr lang="en-GB" sz="1300" b="0" u="none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dirty="0" smtClean="0"/>
                        <a:t>THH, THT, TTH, </a:t>
                      </a:r>
                      <a:r>
                        <a:rPr lang="en-GB" sz="1300" b="1" u="sng" dirty="0" smtClean="0"/>
                        <a:t>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1/2</a:t>
                      </a:r>
                      <a:endParaRPr lang="en-GB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7</a:t>
                      </a:r>
                      <a:endParaRPr lang="en-GB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For a randomly</a:t>
                      </a:r>
                      <a:r>
                        <a:rPr lang="en-GB" sz="1300" baseline="0" dirty="0" smtClean="0"/>
                        <a:t> chosen meal with possible starters </a:t>
                      </a:r>
                      <a:r>
                        <a:rPr lang="en-GB" sz="1300" b="1" u="sng" baseline="0" dirty="0" err="1" smtClean="0"/>
                        <a:t>A</a:t>
                      </a:r>
                      <a:r>
                        <a:rPr lang="en-GB" sz="1300" baseline="0" dirty="0" err="1" smtClean="0"/>
                        <a:t>vacado</a:t>
                      </a:r>
                      <a:r>
                        <a:rPr lang="en-GB" sz="1300" baseline="0" dirty="0" smtClean="0"/>
                        <a:t>, </a:t>
                      </a:r>
                      <a:r>
                        <a:rPr lang="en-GB" sz="1300" b="1" u="sng" baseline="0" dirty="0" smtClean="0"/>
                        <a:t>B</a:t>
                      </a:r>
                      <a:r>
                        <a:rPr lang="en-GB" sz="1300" baseline="0" dirty="0" smtClean="0"/>
                        <a:t>eans and </a:t>
                      </a:r>
                      <a:r>
                        <a:rPr lang="en-GB" sz="1300" b="1" u="sng" baseline="0" dirty="0" smtClean="0"/>
                        <a:t>C</a:t>
                      </a:r>
                      <a:r>
                        <a:rPr lang="en-GB" sz="1300" baseline="0" dirty="0" smtClean="0"/>
                        <a:t>auliflower, and possible main courses </a:t>
                      </a:r>
                      <a:r>
                        <a:rPr lang="en-GB" sz="1300" b="1" u="sng" baseline="0" dirty="0" smtClean="0"/>
                        <a:t>D</a:t>
                      </a:r>
                      <a:r>
                        <a:rPr lang="en-GB" sz="1300" baseline="0" dirty="0" smtClean="0"/>
                        <a:t>og, </a:t>
                      </a:r>
                      <a:r>
                        <a:rPr lang="en-GB" sz="1300" b="1" u="sng" baseline="0" dirty="0" err="1" smtClean="0"/>
                        <a:t>E</a:t>
                      </a:r>
                      <a:r>
                        <a:rPr lang="en-GB" sz="1300" baseline="0" dirty="0" err="1" smtClean="0"/>
                        <a:t>scalopes</a:t>
                      </a:r>
                      <a:r>
                        <a:rPr lang="en-GB" sz="1300" baseline="0" dirty="0" smtClean="0"/>
                        <a:t> or </a:t>
                      </a:r>
                      <a:r>
                        <a:rPr lang="en-GB" sz="1300" b="1" u="sng" baseline="0" dirty="0" smtClean="0"/>
                        <a:t>F</a:t>
                      </a:r>
                      <a:r>
                        <a:rPr lang="en-GB" sz="1300" baseline="0" dirty="0" smtClean="0"/>
                        <a:t>ish, ending up with neither </a:t>
                      </a:r>
                      <a:r>
                        <a:rPr lang="en-GB" sz="1300" baseline="0" dirty="0" err="1" smtClean="0"/>
                        <a:t>Avacado</a:t>
                      </a:r>
                      <a:r>
                        <a:rPr lang="en-GB" sz="1300" baseline="0" dirty="0" smtClean="0"/>
                        <a:t> nor Dog.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dirty="0" smtClean="0"/>
                        <a:t>AD, AE, AF,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dirty="0" smtClean="0"/>
                        <a:t>BD, </a:t>
                      </a:r>
                      <a:r>
                        <a:rPr lang="en-GB" sz="1300" b="1" u="sng" dirty="0" smtClean="0"/>
                        <a:t>BE</a:t>
                      </a:r>
                      <a:r>
                        <a:rPr lang="en-GB" sz="1300" b="0" u="none" dirty="0" smtClean="0"/>
                        <a:t>, </a:t>
                      </a:r>
                      <a:r>
                        <a:rPr lang="en-GB" sz="1300" b="1" u="sng" dirty="0" smtClean="0"/>
                        <a:t>BF</a:t>
                      </a:r>
                      <a:r>
                        <a:rPr lang="en-GB" sz="1300" b="0" u="none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dirty="0" smtClean="0"/>
                        <a:t>CD, </a:t>
                      </a:r>
                      <a:r>
                        <a:rPr lang="en-GB" sz="1300" b="1" u="sng" dirty="0" smtClean="0"/>
                        <a:t>CE</a:t>
                      </a:r>
                      <a:r>
                        <a:rPr lang="en-GB" sz="1300" b="0" u="none" dirty="0" smtClean="0"/>
                        <a:t>, </a:t>
                      </a:r>
                      <a:r>
                        <a:rPr lang="en-GB" sz="1300" b="1" u="sng" dirty="0" smtClean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4/9</a:t>
                      </a:r>
                      <a:endParaRPr lang="en-GB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7744" y="1412776"/>
            <a:ext cx="60486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The set of all possible outcomes is known as the </a:t>
            </a:r>
            <a:r>
              <a:rPr lang="en-GB" b="1" dirty="0" smtClean="0"/>
              <a:t>sample space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07904" y="2636913"/>
            <a:ext cx="252028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8184" y="2636912"/>
            <a:ext cx="158417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7904" y="3140969"/>
            <a:ext cx="252028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8184" y="3140968"/>
            <a:ext cx="158417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7904" y="3789041"/>
            <a:ext cx="252028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8184" y="3789040"/>
            <a:ext cx="158417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7904" y="4293097"/>
            <a:ext cx="252028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8184" y="4293096"/>
            <a:ext cx="158417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4797153"/>
            <a:ext cx="252028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28184" y="4797152"/>
            <a:ext cx="158417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301209"/>
            <a:ext cx="2520280" cy="1234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8184" y="5301208"/>
            <a:ext cx="1584176" cy="1234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6871"/>
            <a:ext cx="7544381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Puzzle!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621" y="3070759"/>
                <a:ext cx="3168352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21" y="3070759"/>
                <a:ext cx="3168352" cy="13644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3528" y="70833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 on in pairs.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155168" y="2996952"/>
            <a:ext cx="2766933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? Matching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2155167" y="3944736"/>
            <a:ext cx="273671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? Total outcomes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605" y="521562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Hint</a:t>
            </a:r>
            <a:r>
              <a:rPr lang="en-GB" dirty="0" smtClean="0"/>
              <a:t>: Can you use the ‘choose’ function?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609733" y="4797152"/>
            <a:ext cx="864096" cy="41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4128" y="282963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Hint</a:t>
            </a:r>
            <a:r>
              <a:rPr lang="en-GB" dirty="0" smtClean="0"/>
              <a:t>: It might be easier to count those which are not symmetrical!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5148064" y="3291300"/>
            <a:ext cx="576064" cy="19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0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1412776"/>
          <a:ext cx="8424936" cy="45683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0549"/>
                <a:gridCol w="3057998"/>
                <a:gridCol w="1447997"/>
                <a:gridCol w="1440160"/>
                <a:gridCol w="2088232"/>
              </a:tblGrid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Event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Num matching outcomes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Num total outcomes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Probability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249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1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Drawing a Jack from a pack of cards.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4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52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P(J) = 4/52 = 1/13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249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2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Drawing a club from a pack of cards.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52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P(Club)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= 13/52 = 1/4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373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3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Drawing a card which is either a club or is an even number.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52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P(even or club) = 7/13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249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4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Throwing two sixes on a die in a row.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36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P(66) = 1/36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498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5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Throwing an even number on a die followed by an odd number.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36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P(even-odd)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= 1/4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373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6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Throwing three square numbers on a die in a row.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216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P(three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square) = 1/27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373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7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Seeing exactly two heads in four throws of a coin. 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P(two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Heads) = 3/8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498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8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Seeing the word ‘BOB’ when arranging two plastic Bs and an O on a sign.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P(BOB) = 1/3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498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Wingdings" pitchFamily="2" charset="2"/>
                        </a:rPr>
                        <a:t>N</a:t>
                      </a:r>
                      <a:endParaRPr lang="en-GB" sz="1300" dirty="0">
                        <a:latin typeface="Wingdings" pitchFamily="2" charset="2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Seeing the word </a:t>
                      </a:r>
                      <a:r>
                        <a:rPr lang="en-GB" sz="1300" dirty="0" smtClean="0"/>
                        <a:t>LOLLY </a:t>
                      </a:r>
                      <a:r>
                        <a:rPr lang="en-GB" sz="1300" dirty="0"/>
                        <a:t>when arranging a letter </a:t>
                      </a:r>
                      <a:r>
                        <a:rPr lang="en-GB" sz="1300" dirty="0" smtClean="0"/>
                        <a:t>O, Y and three </a:t>
                      </a:r>
                      <a:r>
                        <a:rPr lang="en-GB" sz="1300" dirty="0"/>
                        <a:t>letter Ls on a sign.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120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P(LOLLY)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= 1/20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287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latin typeface="Wingdings" pitchFamily="2" charset="2"/>
                        </a:rPr>
                        <a:t>NN</a:t>
                      </a:r>
                      <a:endParaRPr lang="en-GB" sz="1300" dirty="0">
                        <a:latin typeface="Wingdings" pitchFamily="2" charset="2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After shuffling a pack of cards, the cards in each suit are all together.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4! x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(13!)</a:t>
                      </a:r>
                      <a:r>
                        <a:rPr lang="en-GB" sz="1300" baseline="300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300" baseline="30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52!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Calibri"/>
                          <a:ea typeface="Calibri"/>
                          <a:cs typeface="Times New Roman"/>
                        </a:rPr>
                        <a:t>Roughly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1 in 2 billion </a:t>
                      </a:r>
                      <a:r>
                        <a:rPr lang="en-GB" sz="13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billion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3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billion</a:t>
                      </a:r>
                      <a:r>
                        <a:rPr lang="en-GB" sz="1300" baseline="0" dirty="0" smtClean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Activity 2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23528" y="69269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Sometimes we can reason how many outcomes there will be without the need to list them. 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132856"/>
            <a:ext cx="14401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2132856"/>
            <a:ext cx="14401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0232" y="2132856"/>
            <a:ext cx="20882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912" y="2420888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0072" y="2420888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60232" y="2420888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79912" y="2852936"/>
            <a:ext cx="14401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0072" y="2852936"/>
            <a:ext cx="14401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2852936"/>
            <a:ext cx="208823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9912" y="3140968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0072" y="3140968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60232" y="3140968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79912" y="3573016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20072" y="3573016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60232" y="3573016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79912" y="4077072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20072" y="4077072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60232" y="4077072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79912" y="4509120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20072" y="4509120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60232" y="4509120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79912" y="5013176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20072" y="5013176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60232" y="5013176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79912" y="5517232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20072" y="5517232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60232" y="5517232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Recap: Combinatorics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Combinatorics is the ‘number of ways of arranging something’.</a:t>
            </a:r>
          </a:p>
          <a:p>
            <a:r>
              <a:rPr lang="en-GB" dirty="0" smtClean="0"/>
              <a:t>We could consider how many things could do in each ‘slot’, then multiply these numbers together.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00808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198884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many 5 letter English words could there theoretically be?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2411760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275856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139952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004048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868144" y="249289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31409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26     x     26     x      26    x     26      x     26    =  26</a:t>
            </a:r>
            <a:r>
              <a:rPr lang="en-GB" b="1" baseline="30000" dirty="0" smtClean="0"/>
              <a:t>5</a:t>
            </a:r>
            <a:r>
              <a:rPr lang="en-GB" b="1" dirty="0" smtClean="0"/>
              <a:t>   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539552" y="1988840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57301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many 5 letter English words with distinct letters could there be?</a:t>
            </a:r>
            <a:endParaRPr lang="en-GB" sz="2000" dirty="0"/>
          </a:p>
        </p:txBody>
      </p:sp>
      <p:sp>
        <p:nvSpPr>
          <p:cNvPr id="16" name="Rectangle 15"/>
          <p:cNvSpPr/>
          <p:nvPr/>
        </p:nvSpPr>
        <p:spPr>
          <a:xfrm>
            <a:off x="2411760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275856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139952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004048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868144" y="4077072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411760" y="47251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26     x     25     x      24    x     23      x     22    =  7893600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539552" y="3573016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22920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How many ways of arranging the letters in </a:t>
            </a:r>
            <a:r>
              <a:rPr lang="en-GB" sz="2000" b="1" dirty="0" smtClean="0"/>
              <a:t>SHELF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24" name="Rectangle 23"/>
          <p:cNvSpPr/>
          <p:nvPr/>
        </p:nvSpPr>
        <p:spPr>
          <a:xfrm>
            <a:off x="2411760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275856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139952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004048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868144" y="57332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411760" y="638132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b="1" dirty="0" smtClean="0"/>
              <a:t>5     x       4     x        3    x        2      x      1    =  5!  (“5 factorial”)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539552" y="5229200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411760" y="3140969"/>
            <a:ext cx="60486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11760" y="4725144"/>
            <a:ext cx="60486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11760" y="6381328"/>
            <a:ext cx="604867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1340768"/>
          <a:ext cx="8424936" cy="492801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0549"/>
                <a:gridCol w="3057998"/>
                <a:gridCol w="1447997"/>
                <a:gridCol w="1440160"/>
                <a:gridCol w="2088232"/>
              </a:tblGrid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/>
                        <a:t>Event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Num matching outcomes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Num total outcomes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Probability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249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1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number randomly picked being even.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Calibri"/>
                          <a:ea typeface="Calibri"/>
                          <a:cs typeface="Times New Roman"/>
                        </a:rPr>
                        <a:t>P(Even)  =</a:t>
                      </a:r>
                      <a:r>
                        <a:rPr lang="en-GB" sz="1600" baseline="0" dirty="0" smtClean="0">
                          <a:latin typeface="Calibri"/>
                          <a:ea typeface="Calibri"/>
                          <a:cs typeface="Times New Roman"/>
                        </a:rPr>
                        <a:t> 2/4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249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2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four numbers, when randomly placed in a line, reads 1-2-3-4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4! = 24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Calibri"/>
                          <a:ea typeface="Calibri"/>
                          <a:cs typeface="Times New Roman"/>
                        </a:rPr>
                        <a:t>P(1,</a:t>
                      </a:r>
                      <a:r>
                        <a:rPr lang="en-GB" sz="1600" baseline="0" dirty="0" smtClean="0">
                          <a:latin typeface="Calibri"/>
                          <a:ea typeface="Calibri"/>
                          <a:cs typeface="Times New Roman"/>
                        </a:rPr>
                        <a:t> 2, 3, 4) = 1/24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373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3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numbers, when placed in a line, contain a two and a three.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Calibri"/>
                          <a:ea typeface="Calibri"/>
                          <a:cs typeface="Times New Roman"/>
                        </a:rPr>
                        <a:t>P(2 with 3) = 1/6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249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4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numbers, when placed in a line, form a descending sequence.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Calibri"/>
                          <a:ea typeface="Calibri"/>
                          <a:cs typeface="Times New Roman"/>
                        </a:rPr>
                        <a:t>P(Descending) = 1/8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498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5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numbers, when placed in a line, give a sum of 5. 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Calibri"/>
                          <a:ea typeface="Calibri"/>
                          <a:cs typeface="Times New Roman"/>
                        </a:rPr>
                        <a:t>P(Sum</a:t>
                      </a:r>
                      <a:r>
                        <a:rPr lang="en-GB" sz="1600" baseline="0" dirty="0" smtClean="0">
                          <a:latin typeface="Calibri"/>
                          <a:ea typeface="Calibri"/>
                          <a:cs typeface="Times New Roman"/>
                        </a:rPr>
                        <a:t> of 5) = 1/3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373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/>
                        <a:t>6</a:t>
                      </a:r>
                      <a:endParaRPr lang="en-GB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you pick a number out a bag, look at the value then put it back, then pick a number again, both numbers are 1.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Calibri"/>
                          <a:ea typeface="Calibri"/>
                          <a:cs typeface="Times New Roman"/>
                        </a:rPr>
                        <a:t>P(1, 1) = 1/16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  <a:tr h="373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smtClean="0">
                          <a:latin typeface="Wingdings" pitchFamily="2" charset="2"/>
                        </a:rPr>
                        <a:t>N</a:t>
                      </a:r>
                      <a:endParaRPr lang="en-GB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you pick a number from a bag, put the number back, and do this 4 times in total, the values of your numbers form a ‘run’ of 1 to 4 in any order (e.g. 1234, 4231, ...).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Calibri"/>
                          <a:ea typeface="Calibri"/>
                          <a:cs typeface="Times New Roman"/>
                        </a:rPr>
                        <a:t>4! = 24</a:t>
                      </a:r>
                      <a:endParaRPr lang="en-GB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GB" sz="1600" baseline="30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GB" sz="1600" dirty="0">
                          <a:latin typeface="Calibri"/>
                          <a:ea typeface="Calibri"/>
                          <a:cs typeface="Times New Roman"/>
                        </a:rPr>
                        <a:t> = 256</a:t>
                      </a:r>
                      <a:endParaRPr lang="en-GB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latin typeface="Calibri"/>
                          <a:ea typeface="Calibri"/>
                          <a:cs typeface="Times New Roman"/>
                        </a:rPr>
                        <a:t>P(run) = 3/32</a:t>
                      </a:r>
                      <a:endParaRPr lang="en-GB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65" marR="58465" marT="0" marB="0"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Activity 3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779912" y="1844824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20072" y="1844824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60232" y="1844824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79912" y="2348880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20072" y="2348880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60232" y="2348880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79912" y="2852936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20072" y="2852936"/>
            <a:ext cx="14401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60232" y="2852936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79912" y="3284984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20072" y="3284984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60232" y="3284984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79912" y="3789040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20072" y="3789040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60232" y="3789040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79912" y="4293096"/>
            <a:ext cx="144016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20072" y="4293096"/>
            <a:ext cx="144016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60232" y="4293096"/>
            <a:ext cx="208823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79912" y="5013176"/>
            <a:ext cx="1440160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072" y="5013176"/>
            <a:ext cx="1440160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60232" y="5013176"/>
            <a:ext cx="2088232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3528" y="69269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this activity, it may be helpful to have four cards, numbered 1 to 4.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3956</Words>
  <Application>Microsoft Office PowerPoint</Application>
  <PresentationFormat>On-screen Show (4:3)</PresentationFormat>
  <Paragraphs>1125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Wingdings</vt:lpstr>
      <vt:lpstr>Office Theme</vt:lpstr>
      <vt:lpstr>Year 8: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Oxford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8: Probability</dc:title>
  <dc:creator>jamf</dc:creator>
  <cp:lastModifiedBy>J FROST (JAF)</cp:lastModifiedBy>
  <cp:revision>32</cp:revision>
  <dcterms:created xsi:type="dcterms:W3CDTF">2013-12-28T17:38:59Z</dcterms:created>
  <dcterms:modified xsi:type="dcterms:W3CDTF">2016-01-14T09:26:22Z</dcterms:modified>
</cp:coreProperties>
</file>