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96" y="-4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E997-73AA-4571-9CFA-B95235441289}" type="datetimeFigureOut">
              <a:rPr lang="en-GB" smtClean="0"/>
              <a:t>30/01/2014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16BC4-E326-4D9A-9F73-81032CA8DF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8037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E997-73AA-4571-9CFA-B95235441289}" type="datetimeFigureOut">
              <a:rPr lang="en-GB" smtClean="0"/>
              <a:t>30/01/2014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16BC4-E326-4D9A-9F73-81032CA8DF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5947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E997-73AA-4571-9CFA-B95235441289}" type="datetimeFigureOut">
              <a:rPr lang="en-GB" smtClean="0"/>
              <a:t>30/01/2014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16BC4-E326-4D9A-9F73-81032CA8DF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0278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E997-73AA-4571-9CFA-B95235441289}" type="datetimeFigureOut">
              <a:rPr lang="en-GB" smtClean="0"/>
              <a:t>30/01/2014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16BC4-E326-4D9A-9F73-81032CA8DF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927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E997-73AA-4571-9CFA-B95235441289}" type="datetimeFigureOut">
              <a:rPr lang="en-GB" smtClean="0"/>
              <a:t>30/01/2014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16BC4-E326-4D9A-9F73-81032CA8DF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49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E997-73AA-4571-9CFA-B95235441289}" type="datetimeFigureOut">
              <a:rPr lang="en-GB" smtClean="0"/>
              <a:t>30/01/2014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16BC4-E326-4D9A-9F73-81032CA8DF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701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E997-73AA-4571-9CFA-B95235441289}" type="datetimeFigureOut">
              <a:rPr lang="en-GB" smtClean="0"/>
              <a:t>30/01/2014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16BC4-E326-4D9A-9F73-81032CA8DF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4041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E997-73AA-4571-9CFA-B95235441289}" type="datetimeFigureOut">
              <a:rPr lang="en-GB" smtClean="0"/>
              <a:t>30/01/2014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16BC4-E326-4D9A-9F73-81032CA8DF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717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E997-73AA-4571-9CFA-B95235441289}" type="datetimeFigureOut">
              <a:rPr lang="en-GB" smtClean="0"/>
              <a:t>30/01/2014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16BC4-E326-4D9A-9F73-81032CA8DF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8882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E997-73AA-4571-9CFA-B95235441289}" type="datetimeFigureOut">
              <a:rPr lang="en-GB" smtClean="0"/>
              <a:t>30/01/2014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16BC4-E326-4D9A-9F73-81032CA8DF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1566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E997-73AA-4571-9CFA-B95235441289}" type="datetimeFigureOut">
              <a:rPr lang="en-GB" smtClean="0"/>
              <a:t>30/01/2014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16BC4-E326-4D9A-9F73-81032CA8DF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814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FE997-73AA-4571-9CFA-B95235441289}" type="datetimeFigureOut">
              <a:rPr lang="en-GB" smtClean="0"/>
              <a:t>30/01/2014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16BC4-E326-4D9A-9F73-81032CA8DF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1441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92D050"/>
                </a:solidFill>
              </a:rPr>
              <a:t>Year 8: </a:t>
            </a:r>
            <a:r>
              <a:rPr lang="en-GB" dirty="0" smtClean="0"/>
              <a:t>Probability Robot Activity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9612" y="3645024"/>
            <a:ext cx="6984776" cy="1417712"/>
          </a:xfrm>
        </p:spPr>
        <p:txBody>
          <a:bodyPr>
            <a:normAutofit/>
          </a:bodyPr>
          <a:lstStyle/>
          <a:p>
            <a:r>
              <a:rPr lang="en-GB" sz="2800" dirty="0" smtClean="0"/>
              <a:t>Dr J Frost (jfrost@tiffin.kingston.sch.uk) </a:t>
            </a:r>
            <a:endParaRPr lang="en-GB" sz="28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E:\TiffinSchoolLogoSmal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12" y="111910"/>
            <a:ext cx="1008112" cy="101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504" y="6461720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Last modified: </a:t>
            </a:r>
            <a:r>
              <a:rPr lang="en-GB" dirty="0" smtClean="0"/>
              <a:t>30</a:t>
            </a:r>
            <a:r>
              <a:rPr lang="en-GB" baseline="30000" dirty="0" smtClean="0"/>
              <a:t>th</a:t>
            </a:r>
            <a:r>
              <a:rPr lang="en-GB" dirty="0" smtClean="0"/>
              <a:t> January 2014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444208" y="5805264"/>
            <a:ext cx="2448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Associated resources: Laminated cards. Answer input sheet.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493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Line 5"/>
          <p:cNvSpPr>
            <a:spLocks noChangeShapeType="1"/>
          </p:cNvSpPr>
          <p:nvPr/>
        </p:nvSpPr>
        <p:spPr bwMode="auto">
          <a:xfrm flipH="1">
            <a:off x="250825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46" name="Line 6"/>
          <p:cNvSpPr>
            <a:spLocks noChangeShapeType="1"/>
          </p:cNvSpPr>
          <p:nvPr/>
        </p:nvSpPr>
        <p:spPr bwMode="auto">
          <a:xfrm>
            <a:off x="97155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47" name="Line 7"/>
          <p:cNvSpPr>
            <a:spLocks noChangeShapeType="1"/>
          </p:cNvSpPr>
          <p:nvPr/>
        </p:nvSpPr>
        <p:spPr bwMode="auto">
          <a:xfrm>
            <a:off x="1692275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>
            <a:off x="2411413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49" name="Line 9"/>
          <p:cNvSpPr>
            <a:spLocks noChangeShapeType="1"/>
          </p:cNvSpPr>
          <p:nvPr/>
        </p:nvSpPr>
        <p:spPr bwMode="auto">
          <a:xfrm>
            <a:off x="3132138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>
            <a:off x="0" y="270827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51" name="Line 11"/>
          <p:cNvSpPr>
            <a:spLocks noChangeShapeType="1"/>
          </p:cNvSpPr>
          <p:nvPr/>
        </p:nvSpPr>
        <p:spPr bwMode="auto">
          <a:xfrm>
            <a:off x="5292725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52" name="Line 12"/>
          <p:cNvSpPr>
            <a:spLocks noChangeShapeType="1"/>
          </p:cNvSpPr>
          <p:nvPr/>
        </p:nvSpPr>
        <p:spPr bwMode="auto">
          <a:xfrm>
            <a:off x="6011863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53" name="Line 13"/>
          <p:cNvSpPr>
            <a:spLocks noChangeShapeType="1"/>
          </p:cNvSpPr>
          <p:nvPr/>
        </p:nvSpPr>
        <p:spPr bwMode="auto">
          <a:xfrm>
            <a:off x="6732588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54" name="Line 14"/>
          <p:cNvSpPr>
            <a:spLocks noChangeShapeType="1"/>
          </p:cNvSpPr>
          <p:nvPr/>
        </p:nvSpPr>
        <p:spPr bwMode="auto">
          <a:xfrm>
            <a:off x="7451725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55" name="Line 15"/>
          <p:cNvSpPr>
            <a:spLocks noChangeShapeType="1"/>
          </p:cNvSpPr>
          <p:nvPr/>
        </p:nvSpPr>
        <p:spPr bwMode="auto">
          <a:xfrm>
            <a:off x="817245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56" name="Line 16"/>
          <p:cNvSpPr>
            <a:spLocks noChangeShapeType="1"/>
          </p:cNvSpPr>
          <p:nvPr/>
        </p:nvSpPr>
        <p:spPr bwMode="auto">
          <a:xfrm>
            <a:off x="8893175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57" name="Line 17"/>
          <p:cNvSpPr>
            <a:spLocks noChangeShapeType="1"/>
          </p:cNvSpPr>
          <p:nvPr/>
        </p:nvSpPr>
        <p:spPr bwMode="auto">
          <a:xfrm>
            <a:off x="0" y="54927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58" name="Line 18"/>
          <p:cNvSpPr>
            <a:spLocks noChangeShapeType="1"/>
          </p:cNvSpPr>
          <p:nvPr/>
        </p:nvSpPr>
        <p:spPr bwMode="auto">
          <a:xfrm>
            <a:off x="0" y="1268413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59" name="Line 19"/>
          <p:cNvSpPr>
            <a:spLocks noChangeShapeType="1"/>
          </p:cNvSpPr>
          <p:nvPr/>
        </p:nvSpPr>
        <p:spPr bwMode="auto">
          <a:xfrm>
            <a:off x="0" y="1989138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61" name="Line 21"/>
          <p:cNvSpPr>
            <a:spLocks noChangeShapeType="1"/>
          </p:cNvSpPr>
          <p:nvPr/>
        </p:nvSpPr>
        <p:spPr bwMode="auto">
          <a:xfrm>
            <a:off x="0" y="41497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62" name="Line 22"/>
          <p:cNvSpPr>
            <a:spLocks noChangeShapeType="1"/>
          </p:cNvSpPr>
          <p:nvPr/>
        </p:nvSpPr>
        <p:spPr bwMode="auto">
          <a:xfrm flipV="1">
            <a:off x="0" y="4868863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63" name="Line 23"/>
          <p:cNvSpPr>
            <a:spLocks noChangeShapeType="1"/>
          </p:cNvSpPr>
          <p:nvPr/>
        </p:nvSpPr>
        <p:spPr bwMode="auto">
          <a:xfrm>
            <a:off x="0" y="5589588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64" name="Line 24"/>
          <p:cNvSpPr>
            <a:spLocks noChangeShapeType="1"/>
          </p:cNvSpPr>
          <p:nvPr/>
        </p:nvSpPr>
        <p:spPr bwMode="auto">
          <a:xfrm>
            <a:off x="0" y="63087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88" name="Line 48"/>
          <p:cNvSpPr>
            <a:spLocks noChangeShapeType="1"/>
          </p:cNvSpPr>
          <p:nvPr/>
        </p:nvSpPr>
        <p:spPr bwMode="auto">
          <a:xfrm>
            <a:off x="3851275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" name="Line 48"/>
          <p:cNvSpPr>
            <a:spLocks noChangeShapeType="1"/>
          </p:cNvSpPr>
          <p:nvPr/>
        </p:nvSpPr>
        <p:spPr bwMode="auto">
          <a:xfrm>
            <a:off x="45720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" name="Line 18"/>
          <p:cNvSpPr>
            <a:spLocks noChangeShapeType="1"/>
          </p:cNvSpPr>
          <p:nvPr/>
        </p:nvSpPr>
        <p:spPr bwMode="auto">
          <a:xfrm>
            <a:off x="0" y="3441268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" name="Oval 2"/>
          <p:cNvSpPr/>
          <p:nvPr/>
        </p:nvSpPr>
        <p:spPr>
          <a:xfrm>
            <a:off x="4427984" y="3284984"/>
            <a:ext cx="288032" cy="2880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097940" y="3044789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Start Point</a:t>
            </a:r>
            <a:endParaRPr lang="en-GB" b="1" dirty="0"/>
          </a:p>
        </p:txBody>
      </p:sp>
      <p:sp>
        <p:nvSpPr>
          <p:cNvPr id="44" name="Oval 43"/>
          <p:cNvSpPr/>
          <p:nvPr/>
        </p:nvSpPr>
        <p:spPr>
          <a:xfrm>
            <a:off x="5148709" y="3297252"/>
            <a:ext cx="288032" cy="28803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/>
          <p:cNvSpPr txBox="1"/>
          <p:nvPr/>
        </p:nvSpPr>
        <p:spPr>
          <a:xfrm>
            <a:off x="5292725" y="3044789"/>
            <a:ext cx="1168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End Point</a:t>
            </a:r>
            <a:endParaRPr lang="en-GB" b="1" dirty="0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4552395" y="3438887"/>
            <a:ext cx="504701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4265824" y="5066463"/>
                <a:ext cx="4752527" cy="1248803"/>
              </a:xfrm>
              <a:prstGeom prst="rect">
                <a:avLst/>
              </a:prstGeom>
              <a:solidFill>
                <a:schemeClr val="bg1">
                  <a:alpha val="68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GB" sz="4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sz="4000" b="0" i="1" smtClean="0">
                              <a:latin typeface="Cambria Math"/>
                            </a:rPr>
                            <m:t>𝑎𝑡</m:t>
                          </m:r>
                          <m:r>
                            <a:rPr lang="en-GB" sz="40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GB" sz="4000" b="0" i="1" smtClean="0">
                              <a:latin typeface="Cambria Math"/>
                            </a:rPr>
                            <m:t>𝑡𝑎𝑟𝑔𝑒𝑡</m:t>
                          </m:r>
                        </m:e>
                      </m:d>
                      <m:r>
                        <a:rPr lang="en-GB" sz="4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sz="4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GB" sz="4000" b="0" i="1" smtClean="0">
                              <a:latin typeface="Cambria Math"/>
                            </a:rPr>
                            <m:t>10</m:t>
                          </m:r>
                        </m:num>
                        <m:den>
                          <m:r>
                            <a:rPr lang="en-GB" sz="4000" b="0" i="1" smtClean="0">
                              <a:latin typeface="Cambria Math"/>
                            </a:rPr>
                            <m:t>32</m:t>
                          </m:r>
                        </m:den>
                      </m:f>
                    </m:oMath>
                  </m:oMathPara>
                </a14:m>
                <a:endParaRPr lang="en-GB" sz="44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5824" y="5066463"/>
                <a:ext cx="4752527" cy="124880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/>
          <p:cNvSpPr/>
          <p:nvPr/>
        </p:nvSpPr>
        <p:spPr>
          <a:xfrm>
            <a:off x="8009941" y="5132895"/>
            <a:ext cx="1008410" cy="5579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54" name="Rectangle 53"/>
          <p:cNvSpPr/>
          <p:nvPr/>
        </p:nvSpPr>
        <p:spPr>
          <a:xfrm>
            <a:off x="8043682" y="5813961"/>
            <a:ext cx="1008410" cy="5579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0826" y="188640"/>
            <a:ext cx="2310370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3200" dirty="0" smtClean="0"/>
              <a:t>Problem 7</a:t>
            </a:r>
            <a:endParaRPr lang="en-GB" sz="3200" dirty="0"/>
          </a:p>
        </p:txBody>
      </p:sp>
      <p:cxnSp>
        <p:nvCxnSpPr>
          <p:cNvPr id="48" name="Straight Arrow Connector 47"/>
          <p:cNvCxnSpPr/>
          <p:nvPr/>
        </p:nvCxnSpPr>
        <p:spPr>
          <a:xfrm flipH="1" flipV="1">
            <a:off x="4057683" y="3438888"/>
            <a:ext cx="504701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0826" y="980728"/>
            <a:ext cx="3600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err="1" smtClean="0"/>
              <a:t>Num</a:t>
            </a:r>
            <a:r>
              <a:rPr lang="en-GB" sz="2800" b="1" dirty="0" smtClean="0"/>
              <a:t> moves: 5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3738261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3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907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Line 5"/>
          <p:cNvSpPr>
            <a:spLocks noChangeShapeType="1"/>
          </p:cNvSpPr>
          <p:nvPr/>
        </p:nvSpPr>
        <p:spPr bwMode="auto">
          <a:xfrm flipH="1">
            <a:off x="250825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46" name="Line 6"/>
          <p:cNvSpPr>
            <a:spLocks noChangeShapeType="1"/>
          </p:cNvSpPr>
          <p:nvPr/>
        </p:nvSpPr>
        <p:spPr bwMode="auto">
          <a:xfrm>
            <a:off x="97155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47" name="Line 7"/>
          <p:cNvSpPr>
            <a:spLocks noChangeShapeType="1"/>
          </p:cNvSpPr>
          <p:nvPr/>
        </p:nvSpPr>
        <p:spPr bwMode="auto">
          <a:xfrm>
            <a:off x="1692275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>
            <a:off x="2411413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49" name="Line 9"/>
          <p:cNvSpPr>
            <a:spLocks noChangeShapeType="1"/>
          </p:cNvSpPr>
          <p:nvPr/>
        </p:nvSpPr>
        <p:spPr bwMode="auto">
          <a:xfrm>
            <a:off x="3132138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>
            <a:off x="0" y="270827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51" name="Line 11"/>
          <p:cNvSpPr>
            <a:spLocks noChangeShapeType="1"/>
          </p:cNvSpPr>
          <p:nvPr/>
        </p:nvSpPr>
        <p:spPr bwMode="auto">
          <a:xfrm>
            <a:off x="5292725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52" name="Line 12"/>
          <p:cNvSpPr>
            <a:spLocks noChangeShapeType="1"/>
          </p:cNvSpPr>
          <p:nvPr/>
        </p:nvSpPr>
        <p:spPr bwMode="auto">
          <a:xfrm>
            <a:off x="6011863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53" name="Line 13"/>
          <p:cNvSpPr>
            <a:spLocks noChangeShapeType="1"/>
          </p:cNvSpPr>
          <p:nvPr/>
        </p:nvSpPr>
        <p:spPr bwMode="auto">
          <a:xfrm>
            <a:off x="6732588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54" name="Line 14"/>
          <p:cNvSpPr>
            <a:spLocks noChangeShapeType="1"/>
          </p:cNvSpPr>
          <p:nvPr/>
        </p:nvSpPr>
        <p:spPr bwMode="auto">
          <a:xfrm>
            <a:off x="7451725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55" name="Line 15"/>
          <p:cNvSpPr>
            <a:spLocks noChangeShapeType="1"/>
          </p:cNvSpPr>
          <p:nvPr/>
        </p:nvSpPr>
        <p:spPr bwMode="auto">
          <a:xfrm>
            <a:off x="817245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56" name="Line 16"/>
          <p:cNvSpPr>
            <a:spLocks noChangeShapeType="1"/>
          </p:cNvSpPr>
          <p:nvPr/>
        </p:nvSpPr>
        <p:spPr bwMode="auto">
          <a:xfrm>
            <a:off x="8893175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57" name="Line 17"/>
          <p:cNvSpPr>
            <a:spLocks noChangeShapeType="1"/>
          </p:cNvSpPr>
          <p:nvPr/>
        </p:nvSpPr>
        <p:spPr bwMode="auto">
          <a:xfrm>
            <a:off x="0" y="54927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58" name="Line 18"/>
          <p:cNvSpPr>
            <a:spLocks noChangeShapeType="1"/>
          </p:cNvSpPr>
          <p:nvPr/>
        </p:nvSpPr>
        <p:spPr bwMode="auto">
          <a:xfrm>
            <a:off x="0" y="1268413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59" name="Line 19"/>
          <p:cNvSpPr>
            <a:spLocks noChangeShapeType="1"/>
          </p:cNvSpPr>
          <p:nvPr/>
        </p:nvSpPr>
        <p:spPr bwMode="auto">
          <a:xfrm>
            <a:off x="0" y="1989138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61" name="Line 21"/>
          <p:cNvSpPr>
            <a:spLocks noChangeShapeType="1"/>
          </p:cNvSpPr>
          <p:nvPr/>
        </p:nvSpPr>
        <p:spPr bwMode="auto">
          <a:xfrm>
            <a:off x="0" y="41497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62" name="Line 22"/>
          <p:cNvSpPr>
            <a:spLocks noChangeShapeType="1"/>
          </p:cNvSpPr>
          <p:nvPr/>
        </p:nvSpPr>
        <p:spPr bwMode="auto">
          <a:xfrm flipV="1">
            <a:off x="0" y="4868863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63" name="Line 23"/>
          <p:cNvSpPr>
            <a:spLocks noChangeShapeType="1"/>
          </p:cNvSpPr>
          <p:nvPr/>
        </p:nvSpPr>
        <p:spPr bwMode="auto">
          <a:xfrm>
            <a:off x="0" y="5589588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64" name="Line 24"/>
          <p:cNvSpPr>
            <a:spLocks noChangeShapeType="1"/>
          </p:cNvSpPr>
          <p:nvPr/>
        </p:nvSpPr>
        <p:spPr bwMode="auto">
          <a:xfrm>
            <a:off x="0" y="63087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88" name="Line 48"/>
          <p:cNvSpPr>
            <a:spLocks noChangeShapeType="1"/>
          </p:cNvSpPr>
          <p:nvPr/>
        </p:nvSpPr>
        <p:spPr bwMode="auto">
          <a:xfrm>
            <a:off x="3851275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" name="Line 48"/>
          <p:cNvSpPr>
            <a:spLocks noChangeShapeType="1"/>
          </p:cNvSpPr>
          <p:nvPr/>
        </p:nvSpPr>
        <p:spPr bwMode="auto">
          <a:xfrm>
            <a:off x="45720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" name="Line 18"/>
          <p:cNvSpPr>
            <a:spLocks noChangeShapeType="1"/>
          </p:cNvSpPr>
          <p:nvPr/>
        </p:nvSpPr>
        <p:spPr bwMode="auto">
          <a:xfrm>
            <a:off x="0" y="3441268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" name="Oval 2"/>
          <p:cNvSpPr/>
          <p:nvPr/>
        </p:nvSpPr>
        <p:spPr>
          <a:xfrm>
            <a:off x="4429254" y="4005709"/>
            <a:ext cx="288032" cy="2880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971345" y="416642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Start Point</a:t>
            </a:r>
            <a:endParaRPr lang="en-GB" b="1" dirty="0"/>
          </a:p>
        </p:txBody>
      </p:sp>
      <p:sp>
        <p:nvSpPr>
          <p:cNvPr id="44" name="Oval 43"/>
          <p:cNvSpPr/>
          <p:nvPr/>
        </p:nvSpPr>
        <p:spPr>
          <a:xfrm>
            <a:off x="4418368" y="3301706"/>
            <a:ext cx="288032" cy="28803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/>
          <p:cNvSpPr txBox="1"/>
          <p:nvPr/>
        </p:nvSpPr>
        <p:spPr>
          <a:xfrm>
            <a:off x="4555521" y="3076390"/>
            <a:ext cx="1168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End Point</a:t>
            </a:r>
            <a:endParaRPr lang="en-GB" b="1" dirty="0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4719053" y="4155539"/>
            <a:ext cx="504701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4137927" y="5157192"/>
                <a:ext cx="4752527" cy="1489190"/>
              </a:xfrm>
              <a:prstGeom prst="rect">
                <a:avLst/>
              </a:prstGeom>
              <a:solidFill>
                <a:schemeClr val="bg1">
                  <a:alpha val="68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GB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/>
                            </a:rPr>
                            <m:t>𝑡𝑎𝑟𝑔𝑒𝑡</m:t>
                          </m:r>
                        </m:e>
                      </m:d>
                      <m:r>
                        <a:rPr lang="en-GB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2400" b="0" i="0" smtClean="0">
                              <a:latin typeface="Cambria Math"/>
                            </a:rPr>
                            <m:t>Γ</m:t>
                          </m:r>
                          <m:sSup>
                            <m:sSupPr>
                              <m:ctrlPr>
                                <a:rPr lang="en-GB" sz="2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2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sz="2400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2400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en-GB" sz="2400" b="0" i="1" smtClean="0">
                                          <a:latin typeface="Cambria Math"/>
                                        </a:rPr>
                                        <m:t>+2</m:t>
                                      </m:r>
                                    </m:num>
                                    <m:den>
                                      <m:r>
                                        <a:rPr lang="en-GB" sz="24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GB" sz="2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sz="2400" b="0" i="1" smtClean="0">
                              <a:latin typeface="Cambria Math"/>
                            </a:rPr>
                            <m:t>𝜋</m:t>
                          </m:r>
                          <m:r>
                            <m:rPr>
                              <m:sty m:val="p"/>
                            </m:rPr>
                            <a:rPr lang="en-GB" sz="2400" b="0" i="0" smtClean="0">
                              <a:latin typeface="Cambria Math"/>
                            </a:rPr>
                            <m:t>Γ</m:t>
                          </m:r>
                          <m:sSup>
                            <m:sSupPr>
                              <m:ctrlPr>
                                <a:rPr lang="en-GB" sz="2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2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sz="2400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2400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en-GB" sz="2400" b="0" i="1" smtClean="0">
                                          <a:latin typeface="Cambria Math"/>
                                        </a:rPr>
                                        <m:t>+3</m:t>
                                      </m:r>
                                    </m:num>
                                    <m:den>
                                      <m:r>
                                        <a:rPr lang="en-GB" sz="24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GB" sz="2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sz="44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7927" y="5157192"/>
                <a:ext cx="4752527" cy="148919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/>
          <p:nvPr/>
        </p:nvCxnSpPr>
        <p:spPr>
          <a:xfrm flipH="1" flipV="1">
            <a:off x="3924553" y="4144676"/>
            <a:ext cx="504701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250826" y="980728"/>
                <a:ext cx="36004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 smtClean="0"/>
                  <a:t>Num moves: </a:t>
                </a:r>
                <a14:m>
                  <m:oMath xmlns:m="http://schemas.openxmlformats.org/officeDocument/2006/math">
                    <m:r>
                      <a:rPr lang="en-GB" sz="2800" b="1" i="1" dirty="0" smtClean="0">
                        <a:latin typeface="Cambria Math"/>
                      </a:rPr>
                      <m:t>𝒏</m:t>
                    </m:r>
                  </m:oMath>
                </a14:m>
                <a:endParaRPr lang="en-GB" sz="2800" b="1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26" y="980728"/>
                <a:ext cx="3600449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3384" t="-10465" b="-325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6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 smtClean="0"/>
                <a:t>For your curiosity…</a:t>
              </a:r>
              <a:endParaRPr lang="en-GB" sz="3200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38" name="Straight Arrow Connector 37"/>
          <p:cNvCxnSpPr/>
          <p:nvPr/>
        </p:nvCxnSpPr>
        <p:spPr>
          <a:xfrm flipV="1">
            <a:off x="4571350" y="3721871"/>
            <a:ext cx="0" cy="2971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" idx="4"/>
          </p:cNvCxnSpPr>
          <p:nvPr/>
        </p:nvCxnSpPr>
        <p:spPr>
          <a:xfrm flipH="1">
            <a:off x="4572000" y="4293741"/>
            <a:ext cx="1270" cy="3163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3132138" y="788809"/>
                <a:ext cx="4032448" cy="175432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You might be wondering if we can generalise to find a formula for the probability of ending up at a certain point (say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GB" dirty="0" smtClean="0"/>
                  <a:t> places right of the starting position,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𝑈</m:t>
                    </m:r>
                  </m:oMath>
                </a14:m>
                <a:r>
                  <a:rPr lang="en-GB" dirty="0" smtClean="0"/>
                  <a:t> places up) given a certain number moves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GB" dirty="0" smtClean="0"/>
                  <a:t>.</a:t>
                </a:r>
                <a:endParaRPr lang="en-GB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138" y="788809"/>
                <a:ext cx="4032448" cy="1754326"/>
              </a:xfrm>
              <a:prstGeom prst="rect">
                <a:avLst/>
              </a:prstGeom>
              <a:blipFill rotWithShape="1">
                <a:blip r:embed="rId4"/>
                <a:stretch>
                  <a:fillRect l="-1053" t="-1027" r="-1805" b="-37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/>
              <p:cNvSpPr txBox="1"/>
              <p:nvPr/>
            </p:nvSpPr>
            <p:spPr>
              <a:xfrm>
                <a:off x="454276" y="5417042"/>
                <a:ext cx="3409642" cy="120032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The answer is yes: there is a formula, but it’s not simple!</a:t>
                </a:r>
              </a:p>
              <a:p>
                <a:r>
                  <a:rPr lang="en-GB" dirty="0" smtClean="0"/>
                  <a:t>Here’s the formula for the above scenario, when there’s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GB" dirty="0" smtClean="0"/>
                  <a:t> moves:</a:t>
                </a:r>
                <a:endParaRPr lang="en-GB" dirty="0"/>
              </a:p>
            </p:txBody>
          </p:sp>
        </mc:Choice>
        <mc:Fallback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276" y="5417042"/>
                <a:ext cx="3409642" cy="1200329"/>
              </a:xfrm>
              <a:prstGeom prst="rect">
                <a:avLst/>
              </a:prstGeom>
              <a:blipFill rotWithShape="1">
                <a:blip r:embed="rId5"/>
                <a:stretch>
                  <a:fillRect l="-1243" t="-1493" b="-59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6588224" y="4351092"/>
            <a:ext cx="2410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The ‘gamma function’ is like the factorial function, but works for decimals and negative numbers.</a:t>
            </a:r>
            <a:endParaRPr lang="en-GB" sz="1200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6948264" y="4997423"/>
            <a:ext cx="720080" cy="303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77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Line 5"/>
          <p:cNvSpPr>
            <a:spLocks noChangeShapeType="1"/>
          </p:cNvSpPr>
          <p:nvPr/>
        </p:nvSpPr>
        <p:spPr bwMode="auto">
          <a:xfrm flipH="1">
            <a:off x="250825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46" name="Line 6"/>
          <p:cNvSpPr>
            <a:spLocks noChangeShapeType="1"/>
          </p:cNvSpPr>
          <p:nvPr/>
        </p:nvSpPr>
        <p:spPr bwMode="auto">
          <a:xfrm>
            <a:off x="97155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47" name="Line 7"/>
          <p:cNvSpPr>
            <a:spLocks noChangeShapeType="1"/>
          </p:cNvSpPr>
          <p:nvPr/>
        </p:nvSpPr>
        <p:spPr bwMode="auto">
          <a:xfrm>
            <a:off x="1692275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>
            <a:off x="2411413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49" name="Line 9"/>
          <p:cNvSpPr>
            <a:spLocks noChangeShapeType="1"/>
          </p:cNvSpPr>
          <p:nvPr/>
        </p:nvSpPr>
        <p:spPr bwMode="auto">
          <a:xfrm>
            <a:off x="3132138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>
            <a:off x="0" y="270827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51" name="Line 11"/>
          <p:cNvSpPr>
            <a:spLocks noChangeShapeType="1"/>
          </p:cNvSpPr>
          <p:nvPr/>
        </p:nvSpPr>
        <p:spPr bwMode="auto">
          <a:xfrm>
            <a:off x="5292725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52" name="Line 12"/>
          <p:cNvSpPr>
            <a:spLocks noChangeShapeType="1"/>
          </p:cNvSpPr>
          <p:nvPr/>
        </p:nvSpPr>
        <p:spPr bwMode="auto">
          <a:xfrm>
            <a:off x="6011863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53" name="Line 13"/>
          <p:cNvSpPr>
            <a:spLocks noChangeShapeType="1"/>
          </p:cNvSpPr>
          <p:nvPr/>
        </p:nvSpPr>
        <p:spPr bwMode="auto">
          <a:xfrm>
            <a:off x="6732588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54" name="Line 14"/>
          <p:cNvSpPr>
            <a:spLocks noChangeShapeType="1"/>
          </p:cNvSpPr>
          <p:nvPr/>
        </p:nvSpPr>
        <p:spPr bwMode="auto">
          <a:xfrm>
            <a:off x="7451725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55" name="Line 15"/>
          <p:cNvSpPr>
            <a:spLocks noChangeShapeType="1"/>
          </p:cNvSpPr>
          <p:nvPr/>
        </p:nvSpPr>
        <p:spPr bwMode="auto">
          <a:xfrm>
            <a:off x="817245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56" name="Line 16"/>
          <p:cNvSpPr>
            <a:spLocks noChangeShapeType="1"/>
          </p:cNvSpPr>
          <p:nvPr/>
        </p:nvSpPr>
        <p:spPr bwMode="auto">
          <a:xfrm>
            <a:off x="8893175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57" name="Line 17"/>
          <p:cNvSpPr>
            <a:spLocks noChangeShapeType="1"/>
          </p:cNvSpPr>
          <p:nvPr/>
        </p:nvSpPr>
        <p:spPr bwMode="auto">
          <a:xfrm>
            <a:off x="0" y="54927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58" name="Line 18"/>
          <p:cNvSpPr>
            <a:spLocks noChangeShapeType="1"/>
          </p:cNvSpPr>
          <p:nvPr/>
        </p:nvSpPr>
        <p:spPr bwMode="auto">
          <a:xfrm>
            <a:off x="0" y="1268413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59" name="Line 19"/>
          <p:cNvSpPr>
            <a:spLocks noChangeShapeType="1"/>
          </p:cNvSpPr>
          <p:nvPr/>
        </p:nvSpPr>
        <p:spPr bwMode="auto">
          <a:xfrm>
            <a:off x="0" y="1989138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61" name="Line 21"/>
          <p:cNvSpPr>
            <a:spLocks noChangeShapeType="1"/>
          </p:cNvSpPr>
          <p:nvPr/>
        </p:nvSpPr>
        <p:spPr bwMode="auto">
          <a:xfrm>
            <a:off x="0" y="41497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62" name="Line 22"/>
          <p:cNvSpPr>
            <a:spLocks noChangeShapeType="1"/>
          </p:cNvSpPr>
          <p:nvPr/>
        </p:nvSpPr>
        <p:spPr bwMode="auto">
          <a:xfrm flipV="1">
            <a:off x="0" y="4868863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63" name="Line 23"/>
          <p:cNvSpPr>
            <a:spLocks noChangeShapeType="1"/>
          </p:cNvSpPr>
          <p:nvPr/>
        </p:nvSpPr>
        <p:spPr bwMode="auto">
          <a:xfrm>
            <a:off x="0" y="5589588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64" name="Line 24"/>
          <p:cNvSpPr>
            <a:spLocks noChangeShapeType="1"/>
          </p:cNvSpPr>
          <p:nvPr/>
        </p:nvSpPr>
        <p:spPr bwMode="auto">
          <a:xfrm>
            <a:off x="0" y="63087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88" name="Line 48"/>
          <p:cNvSpPr>
            <a:spLocks noChangeShapeType="1"/>
          </p:cNvSpPr>
          <p:nvPr/>
        </p:nvSpPr>
        <p:spPr bwMode="auto">
          <a:xfrm>
            <a:off x="3851275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2" name="TextBox 41"/>
          <p:cNvSpPr txBox="1"/>
          <p:nvPr/>
        </p:nvSpPr>
        <p:spPr>
          <a:xfrm>
            <a:off x="346072" y="5229200"/>
            <a:ext cx="3708412" cy="92333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A robot can only move up or right.</a:t>
            </a:r>
          </a:p>
          <a:p>
            <a:r>
              <a:rPr lang="en-GB" dirty="0" smtClean="0"/>
              <a:t>What’s the probability he’s at the end point after exactly 3 moves.</a:t>
            </a:r>
            <a:endParaRPr lang="en-GB" dirty="0"/>
          </a:p>
        </p:txBody>
      </p:sp>
      <p:sp>
        <p:nvSpPr>
          <p:cNvPr id="39" name="Line 48"/>
          <p:cNvSpPr>
            <a:spLocks noChangeShapeType="1"/>
          </p:cNvSpPr>
          <p:nvPr/>
        </p:nvSpPr>
        <p:spPr bwMode="auto">
          <a:xfrm>
            <a:off x="45720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" name="Line 18"/>
          <p:cNvSpPr>
            <a:spLocks noChangeShapeType="1"/>
          </p:cNvSpPr>
          <p:nvPr/>
        </p:nvSpPr>
        <p:spPr bwMode="auto">
          <a:xfrm>
            <a:off x="0" y="3441268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" name="Oval 2"/>
          <p:cNvSpPr/>
          <p:nvPr/>
        </p:nvSpPr>
        <p:spPr>
          <a:xfrm>
            <a:off x="3707259" y="3297252"/>
            <a:ext cx="288032" cy="2880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470308" y="2843047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Start Point</a:t>
            </a:r>
            <a:endParaRPr lang="en-GB" b="1" dirty="0"/>
          </a:p>
        </p:txBody>
      </p:sp>
      <p:sp>
        <p:nvSpPr>
          <p:cNvPr id="44" name="Oval 43"/>
          <p:cNvSpPr/>
          <p:nvPr/>
        </p:nvSpPr>
        <p:spPr>
          <a:xfrm>
            <a:off x="5148709" y="2564259"/>
            <a:ext cx="288032" cy="28803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/>
          <p:cNvSpPr txBox="1"/>
          <p:nvPr/>
        </p:nvSpPr>
        <p:spPr>
          <a:xfrm>
            <a:off x="5148709" y="2194927"/>
            <a:ext cx="1168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End Point</a:t>
            </a:r>
            <a:endParaRPr lang="en-GB" b="1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851275" y="2924944"/>
            <a:ext cx="0" cy="5163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3851275" y="3441268"/>
            <a:ext cx="504701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4265824" y="5066463"/>
                <a:ext cx="4752527" cy="1248803"/>
              </a:xfrm>
              <a:prstGeom prst="rect">
                <a:avLst/>
              </a:prstGeom>
              <a:solidFill>
                <a:schemeClr val="bg1">
                  <a:alpha val="68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GB" sz="4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sz="4000" b="0" i="1" smtClean="0">
                              <a:latin typeface="Cambria Math"/>
                            </a:rPr>
                            <m:t>𝑎𝑡</m:t>
                          </m:r>
                          <m:r>
                            <a:rPr lang="en-GB" sz="40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GB" sz="4000" b="0" i="1" smtClean="0">
                              <a:latin typeface="Cambria Math"/>
                            </a:rPr>
                            <m:t>𝑡𝑎𝑟𝑔𝑒𝑡</m:t>
                          </m:r>
                        </m:e>
                      </m:d>
                      <m:r>
                        <a:rPr lang="en-GB" sz="4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sz="4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GB" sz="4000" b="0" i="1" smtClean="0">
                              <a:latin typeface="Cambria Math"/>
                            </a:rPr>
                            <m:t>3</m:t>
                          </m:r>
                        </m:num>
                        <m:den>
                          <m:r>
                            <a:rPr lang="en-GB" sz="4000" b="0" i="1" smtClean="0">
                              <a:latin typeface="Cambria Math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GB" sz="44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5824" y="5066463"/>
                <a:ext cx="4752527" cy="124880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/>
          <p:cNvSpPr txBox="1"/>
          <p:nvPr/>
        </p:nvSpPr>
        <p:spPr>
          <a:xfrm>
            <a:off x="3853096" y="4379318"/>
            <a:ext cx="2018003" cy="5847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 smtClean="0"/>
              <a:t>He could have gone RRU, RUR or URR.</a:t>
            </a:r>
            <a:endParaRPr lang="en-GB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/>
              <p:cNvSpPr txBox="1"/>
              <p:nvPr/>
            </p:nvSpPr>
            <p:spPr>
              <a:xfrm>
                <a:off x="6442723" y="3549351"/>
                <a:ext cx="2018003" cy="1323439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600" dirty="0" smtClean="0"/>
                  <a:t>For each move there’s 2 possibilities. So for three moves there’s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/>
                      </a:rPr>
                      <m:t>2×2×2=8</m:t>
                    </m:r>
                  </m:oMath>
                </a14:m>
                <a:r>
                  <a:rPr lang="en-GB" sz="1600" dirty="0" smtClean="0"/>
                  <a:t> possibilities.</a:t>
                </a:r>
                <a:endParaRPr lang="en-GB" sz="1600" dirty="0"/>
              </a:p>
            </p:txBody>
          </p:sp>
        </mc:Choice>
        <mc:Fallback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2723" y="3549351"/>
                <a:ext cx="2018003" cy="1323439"/>
              </a:xfrm>
              <a:prstGeom prst="rect">
                <a:avLst/>
              </a:prstGeom>
              <a:blipFill rotWithShape="1">
                <a:blip r:embed="rId3"/>
                <a:stretch>
                  <a:fillRect l="-1194" t="-452" r="-2687" b="-40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/>
          <p:cNvSpPr/>
          <p:nvPr/>
        </p:nvSpPr>
        <p:spPr>
          <a:xfrm>
            <a:off x="8136570" y="5088629"/>
            <a:ext cx="575369" cy="5579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54" name="Rectangle 53"/>
          <p:cNvSpPr/>
          <p:nvPr/>
        </p:nvSpPr>
        <p:spPr>
          <a:xfrm>
            <a:off x="8134346" y="5817619"/>
            <a:ext cx="575369" cy="5579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83960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3"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  <p:bldP spid="5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Line 5"/>
          <p:cNvSpPr>
            <a:spLocks noChangeShapeType="1"/>
          </p:cNvSpPr>
          <p:nvPr/>
        </p:nvSpPr>
        <p:spPr bwMode="auto">
          <a:xfrm flipH="1">
            <a:off x="250825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46" name="Line 6"/>
          <p:cNvSpPr>
            <a:spLocks noChangeShapeType="1"/>
          </p:cNvSpPr>
          <p:nvPr/>
        </p:nvSpPr>
        <p:spPr bwMode="auto">
          <a:xfrm>
            <a:off x="97155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47" name="Line 7"/>
          <p:cNvSpPr>
            <a:spLocks noChangeShapeType="1"/>
          </p:cNvSpPr>
          <p:nvPr/>
        </p:nvSpPr>
        <p:spPr bwMode="auto">
          <a:xfrm>
            <a:off x="1692275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>
            <a:off x="2411413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49" name="Line 9"/>
          <p:cNvSpPr>
            <a:spLocks noChangeShapeType="1"/>
          </p:cNvSpPr>
          <p:nvPr/>
        </p:nvSpPr>
        <p:spPr bwMode="auto">
          <a:xfrm>
            <a:off x="3132138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>
            <a:off x="0" y="270827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51" name="Line 11"/>
          <p:cNvSpPr>
            <a:spLocks noChangeShapeType="1"/>
          </p:cNvSpPr>
          <p:nvPr/>
        </p:nvSpPr>
        <p:spPr bwMode="auto">
          <a:xfrm>
            <a:off x="5292725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52" name="Line 12"/>
          <p:cNvSpPr>
            <a:spLocks noChangeShapeType="1"/>
          </p:cNvSpPr>
          <p:nvPr/>
        </p:nvSpPr>
        <p:spPr bwMode="auto">
          <a:xfrm>
            <a:off x="6011863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53" name="Line 13"/>
          <p:cNvSpPr>
            <a:spLocks noChangeShapeType="1"/>
          </p:cNvSpPr>
          <p:nvPr/>
        </p:nvSpPr>
        <p:spPr bwMode="auto">
          <a:xfrm>
            <a:off x="6732588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54" name="Line 14"/>
          <p:cNvSpPr>
            <a:spLocks noChangeShapeType="1"/>
          </p:cNvSpPr>
          <p:nvPr/>
        </p:nvSpPr>
        <p:spPr bwMode="auto">
          <a:xfrm>
            <a:off x="7451725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55" name="Line 15"/>
          <p:cNvSpPr>
            <a:spLocks noChangeShapeType="1"/>
          </p:cNvSpPr>
          <p:nvPr/>
        </p:nvSpPr>
        <p:spPr bwMode="auto">
          <a:xfrm>
            <a:off x="817245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56" name="Line 16"/>
          <p:cNvSpPr>
            <a:spLocks noChangeShapeType="1"/>
          </p:cNvSpPr>
          <p:nvPr/>
        </p:nvSpPr>
        <p:spPr bwMode="auto">
          <a:xfrm>
            <a:off x="8893175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57" name="Line 17"/>
          <p:cNvSpPr>
            <a:spLocks noChangeShapeType="1"/>
          </p:cNvSpPr>
          <p:nvPr/>
        </p:nvSpPr>
        <p:spPr bwMode="auto">
          <a:xfrm>
            <a:off x="0" y="54927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58" name="Line 18"/>
          <p:cNvSpPr>
            <a:spLocks noChangeShapeType="1"/>
          </p:cNvSpPr>
          <p:nvPr/>
        </p:nvSpPr>
        <p:spPr bwMode="auto">
          <a:xfrm>
            <a:off x="0" y="1268413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59" name="Line 19"/>
          <p:cNvSpPr>
            <a:spLocks noChangeShapeType="1"/>
          </p:cNvSpPr>
          <p:nvPr/>
        </p:nvSpPr>
        <p:spPr bwMode="auto">
          <a:xfrm>
            <a:off x="0" y="1989138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61" name="Line 21"/>
          <p:cNvSpPr>
            <a:spLocks noChangeShapeType="1"/>
          </p:cNvSpPr>
          <p:nvPr/>
        </p:nvSpPr>
        <p:spPr bwMode="auto">
          <a:xfrm>
            <a:off x="0" y="41497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62" name="Line 22"/>
          <p:cNvSpPr>
            <a:spLocks noChangeShapeType="1"/>
          </p:cNvSpPr>
          <p:nvPr/>
        </p:nvSpPr>
        <p:spPr bwMode="auto">
          <a:xfrm flipV="1">
            <a:off x="0" y="4868863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63" name="Line 23"/>
          <p:cNvSpPr>
            <a:spLocks noChangeShapeType="1"/>
          </p:cNvSpPr>
          <p:nvPr/>
        </p:nvSpPr>
        <p:spPr bwMode="auto">
          <a:xfrm>
            <a:off x="0" y="5589588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64" name="Line 24"/>
          <p:cNvSpPr>
            <a:spLocks noChangeShapeType="1"/>
          </p:cNvSpPr>
          <p:nvPr/>
        </p:nvSpPr>
        <p:spPr bwMode="auto">
          <a:xfrm>
            <a:off x="0" y="63087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88" name="Line 48"/>
          <p:cNvSpPr>
            <a:spLocks noChangeShapeType="1"/>
          </p:cNvSpPr>
          <p:nvPr/>
        </p:nvSpPr>
        <p:spPr bwMode="auto">
          <a:xfrm>
            <a:off x="3851275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2" name="TextBox 41"/>
          <p:cNvSpPr txBox="1"/>
          <p:nvPr/>
        </p:nvSpPr>
        <p:spPr>
          <a:xfrm>
            <a:off x="346072" y="5229200"/>
            <a:ext cx="3900930" cy="92333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A robot can now move in any direction.</a:t>
            </a:r>
          </a:p>
          <a:p>
            <a:r>
              <a:rPr lang="en-GB" dirty="0" smtClean="0"/>
              <a:t>What’s the probability he’s at the end point after exactly 3 moves.</a:t>
            </a:r>
            <a:endParaRPr lang="en-GB" dirty="0"/>
          </a:p>
        </p:txBody>
      </p:sp>
      <p:sp>
        <p:nvSpPr>
          <p:cNvPr id="39" name="Line 48"/>
          <p:cNvSpPr>
            <a:spLocks noChangeShapeType="1"/>
          </p:cNvSpPr>
          <p:nvPr/>
        </p:nvSpPr>
        <p:spPr bwMode="auto">
          <a:xfrm>
            <a:off x="45720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" name="Line 18"/>
          <p:cNvSpPr>
            <a:spLocks noChangeShapeType="1"/>
          </p:cNvSpPr>
          <p:nvPr/>
        </p:nvSpPr>
        <p:spPr bwMode="auto">
          <a:xfrm>
            <a:off x="0" y="3441268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" name="Oval 2"/>
          <p:cNvSpPr/>
          <p:nvPr/>
        </p:nvSpPr>
        <p:spPr>
          <a:xfrm>
            <a:off x="4427984" y="3284984"/>
            <a:ext cx="288032" cy="2880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097940" y="3044789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Start Point</a:t>
            </a:r>
            <a:endParaRPr lang="en-GB" b="1" dirty="0"/>
          </a:p>
        </p:txBody>
      </p:sp>
      <p:sp>
        <p:nvSpPr>
          <p:cNvPr id="44" name="Oval 43"/>
          <p:cNvSpPr/>
          <p:nvPr/>
        </p:nvSpPr>
        <p:spPr>
          <a:xfrm>
            <a:off x="4426060" y="2564259"/>
            <a:ext cx="288032" cy="28803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/>
          <p:cNvSpPr txBox="1"/>
          <p:nvPr/>
        </p:nvSpPr>
        <p:spPr>
          <a:xfrm>
            <a:off x="4640841" y="2194927"/>
            <a:ext cx="1168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End Point</a:t>
            </a:r>
            <a:endParaRPr lang="en-GB" b="1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570076" y="2912676"/>
            <a:ext cx="0" cy="5163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4709558" y="3441268"/>
            <a:ext cx="504701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4265824" y="5066463"/>
                <a:ext cx="4752527" cy="1248803"/>
              </a:xfrm>
              <a:prstGeom prst="rect">
                <a:avLst/>
              </a:prstGeom>
              <a:solidFill>
                <a:schemeClr val="bg1">
                  <a:alpha val="68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GB" sz="4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sz="4000" b="0" i="1" smtClean="0">
                              <a:latin typeface="Cambria Math"/>
                            </a:rPr>
                            <m:t>𝑎𝑡</m:t>
                          </m:r>
                          <m:r>
                            <a:rPr lang="en-GB" sz="40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GB" sz="4000" b="0" i="1" smtClean="0">
                              <a:latin typeface="Cambria Math"/>
                            </a:rPr>
                            <m:t>𝑡𝑎𝑟𝑔𝑒𝑡</m:t>
                          </m:r>
                        </m:e>
                      </m:d>
                      <m:r>
                        <a:rPr lang="en-GB" sz="4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sz="4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GB" sz="4000" b="0" i="1" smtClean="0">
                              <a:latin typeface="Cambria Math"/>
                            </a:rPr>
                            <m:t>9</m:t>
                          </m:r>
                        </m:num>
                        <m:den>
                          <m:r>
                            <a:rPr lang="en-GB" sz="4000" b="0" i="1" smtClean="0">
                              <a:latin typeface="Cambria Math"/>
                            </a:rPr>
                            <m:t>64</m:t>
                          </m:r>
                        </m:den>
                      </m:f>
                    </m:oMath>
                  </m:oMathPara>
                </a14:m>
                <a:endParaRPr lang="en-GB" sz="44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5824" y="5066463"/>
                <a:ext cx="4752527" cy="124880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/>
          <p:cNvSpPr txBox="1"/>
          <p:nvPr/>
        </p:nvSpPr>
        <p:spPr>
          <a:xfrm>
            <a:off x="2561195" y="4215962"/>
            <a:ext cx="2453218" cy="8309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 smtClean="0"/>
              <a:t>He could have gone DUU, LRU, RLU, LUR, RUL, ULR, URL, UUD, UDU.</a:t>
            </a:r>
            <a:endParaRPr lang="en-GB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/>
              <p:cNvSpPr txBox="1"/>
              <p:nvPr/>
            </p:nvSpPr>
            <p:spPr>
              <a:xfrm>
                <a:off x="6442723" y="3549351"/>
                <a:ext cx="2018003" cy="1323439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600" dirty="0" smtClean="0"/>
                  <a:t>For each move there’s 4 possibilities. So for three moves there’s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/>
                      </a:rPr>
                      <m:t>4×4×4=64</m:t>
                    </m:r>
                  </m:oMath>
                </a14:m>
                <a:r>
                  <a:rPr lang="en-GB" sz="1600" dirty="0" smtClean="0"/>
                  <a:t> possibilities.</a:t>
                </a:r>
                <a:endParaRPr lang="en-GB" sz="1600" dirty="0"/>
              </a:p>
            </p:txBody>
          </p:sp>
        </mc:Choice>
        <mc:Fallback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2723" y="3549351"/>
                <a:ext cx="2018003" cy="1323439"/>
              </a:xfrm>
              <a:prstGeom prst="rect">
                <a:avLst/>
              </a:prstGeom>
              <a:blipFill rotWithShape="1">
                <a:blip r:embed="rId3"/>
                <a:stretch>
                  <a:fillRect l="-1194" t="-452" r="-2687" b="-40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/>
          <p:cNvSpPr/>
          <p:nvPr/>
        </p:nvSpPr>
        <p:spPr>
          <a:xfrm>
            <a:off x="8129073" y="5066463"/>
            <a:ext cx="575369" cy="5579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54" name="Rectangle 53"/>
          <p:cNvSpPr/>
          <p:nvPr/>
        </p:nvSpPr>
        <p:spPr>
          <a:xfrm>
            <a:off x="8129072" y="5873545"/>
            <a:ext cx="575369" cy="5579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3923928" y="3429000"/>
            <a:ext cx="646148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570076" y="3429000"/>
            <a:ext cx="1924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502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3"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  <p:bldP spid="5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Line 5"/>
          <p:cNvSpPr>
            <a:spLocks noChangeShapeType="1"/>
          </p:cNvSpPr>
          <p:nvPr/>
        </p:nvSpPr>
        <p:spPr bwMode="auto">
          <a:xfrm flipH="1">
            <a:off x="250825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46" name="Line 6"/>
          <p:cNvSpPr>
            <a:spLocks noChangeShapeType="1"/>
          </p:cNvSpPr>
          <p:nvPr/>
        </p:nvSpPr>
        <p:spPr bwMode="auto">
          <a:xfrm>
            <a:off x="97155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47" name="Line 7"/>
          <p:cNvSpPr>
            <a:spLocks noChangeShapeType="1"/>
          </p:cNvSpPr>
          <p:nvPr/>
        </p:nvSpPr>
        <p:spPr bwMode="auto">
          <a:xfrm>
            <a:off x="1692275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>
            <a:off x="2411413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49" name="Line 9"/>
          <p:cNvSpPr>
            <a:spLocks noChangeShapeType="1"/>
          </p:cNvSpPr>
          <p:nvPr/>
        </p:nvSpPr>
        <p:spPr bwMode="auto">
          <a:xfrm>
            <a:off x="3132138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>
            <a:off x="0" y="270827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51" name="Line 11"/>
          <p:cNvSpPr>
            <a:spLocks noChangeShapeType="1"/>
          </p:cNvSpPr>
          <p:nvPr/>
        </p:nvSpPr>
        <p:spPr bwMode="auto">
          <a:xfrm>
            <a:off x="5292725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52" name="Line 12"/>
          <p:cNvSpPr>
            <a:spLocks noChangeShapeType="1"/>
          </p:cNvSpPr>
          <p:nvPr/>
        </p:nvSpPr>
        <p:spPr bwMode="auto">
          <a:xfrm>
            <a:off x="6011863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53" name="Line 13"/>
          <p:cNvSpPr>
            <a:spLocks noChangeShapeType="1"/>
          </p:cNvSpPr>
          <p:nvPr/>
        </p:nvSpPr>
        <p:spPr bwMode="auto">
          <a:xfrm>
            <a:off x="6732588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54" name="Line 14"/>
          <p:cNvSpPr>
            <a:spLocks noChangeShapeType="1"/>
          </p:cNvSpPr>
          <p:nvPr/>
        </p:nvSpPr>
        <p:spPr bwMode="auto">
          <a:xfrm>
            <a:off x="7451725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55" name="Line 15"/>
          <p:cNvSpPr>
            <a:spLocks noChangeShapeType="1"/>
          </p:cNvSpPr>
          <p:nvPr/>
        </p:nvSpPr>
        <p:spPr bwMode="auto">
          <a:xfrm>
            <a:off x="817245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56" name="Line 16"/>
          <p:cNvSpPr>
            <a:spLocks noChangeShapeType="1"/>
          </p:cNvSpPr>
          <p:nvPr/>
        </p:nvSpPr>
        <p:spPr bwMode="auto">
          <a:xfrm>
            <a:off x="8893175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57" name="Line 17"/>
          <p:cNvSpPr>
            <a:spLocks noChangeShapeType="1"/>
          </p:cNvSpPr>
          <p:nvPr/>
        </p:nvSpPr>
        <p:spPr bwMode="auto">
          <a:xfrm>
            <a:off x="0" y="54927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58" name="Line 18"/>
          <p:cNvSpPr>
            <a:spLocks noChangeShapeType="1"/>
          </p:cNvSpPr>
          <p:nvPr/>
        </p:nvSpPr>
        <p:spPr bwMode="auto">
          <a:xfrm>
            <a:off x="0" y="1268413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59" name="Line 19"/>
          <p:cNvSpPr>
            <a:spLocks noChangeShapeType="1"/>
          </p:cNvSpPr>
          <p:nvPr/>
        </p:nvSpPr>
        <p:spPr bwMode="auto">
          <a:xfrm>
            <a:off x="0" y="1989138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61" name="Line 21"/>
          <p:cNvSpPr>
            <a:spLocks noChangeShapeType="1"/>
          </p:cNvSpPr>
          <p:nvPr/>
        </p:nvSpPr>
        <p:spPr bwMode="auto">
          <a:xfrm>
            <a:off x="0" y="41497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62" name="Line 22"/>
          <p:cNvSpPr>
            <a:spLocks noChangeShapeType="1"/>
          </p:cNvSpPr>
          <p:nvPr/>
        </p:nvSpPr>
        <p:spPr bwMode="auto">
          <a:xfrm flipV="1">
            <a:off x="0" y="4868863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63" name="Line 23"/>
          <p:cNvSpPr>
            <a:spLocks noChangeShapeType="1"/>
          </p:cNvSpPr>
          <p:nvPr/>
        </p:nvSpPr>
        <p:spPr bwMode="auto">
          <a:xfrm>
            <a:off x="0" y="5589588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64" name="Line 24"/>
          <p:cNvSpPr>
            <a:spLocks noChangeShapeType="1"/>
          </p:cNvSpPr>
          <p:nvPr/>
        </p:nvSpPr>
        <p:spPr bwMode="auto">
          <a:xfrm>
            <a:off x="0" y="63087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88" name="Line 48"/>
          <p:cNvSpPr>
            <a:spLocks noChangeShapeType="1"/>
          </p:cNvSpPr>
          <p:nvPr/>
        </p:nvSpPr>
        <p:spPr bwMode="auto">
          <a:xfrm>
            <a:off x="3851275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" name="Line 48"/>
          <p:cNvSpPr>
            <a:spLocks noChangeShapeType="1"/>
          </p:cNvSpPr>
          <p:nvPr/>
        </p:nvSpPr>
        <p:spPr bwMode="auto">
          <a:xfrm>
            <a:off x="45720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" name="Line 18"/>
          <p:cNvSpPr>
            <a:spLocks noChangeShapeType="1"/>
          </p:cNvSpPr>
          <p:nvPr/>
        </p:nvSpPr>
        <p:spPr bwMode="auto">
          <a:xfrm>
            <a:off x="0" y="3441268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" name="Oval 2"/>
          <p:cNvSpPr/>
          <p:nvPr/>
        </p:nvSpPr>
        <p:spPr>
          <a:xfrm>
            <a:off x="4427984" y="3284984"/>
            <a:ext cx="288032" cy="2880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097940" y="3044789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Start Point</a:t>
            </a:r>
            <a:endParaRPr lang="en-GB" b="1" dirty="0"/>
          </a:p>
        </p:txBody>
      </p:sp>
      <p:sp>
        <p:nvSpPr>
          <p:cNvPr id="44" name="Oval 43"/>
          <p:cNvSpPr/>
          <p:nvPr/>
        </p:nvSpPr>
        <p:spPr>
          <a:xfrm>
            <a:off x="4514288" y="3289747"/>
            <a:ext cx="288032" cy="28803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/>
          <p:cNvSpPr txBox="1"/>
          <p:nvPr/>
        </p:nvSpPr>
        <p:spPr>
          <a:xfrm>
            <a:off x="4708421" y="2915652"/>
            <a:ext cx="1168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End Point</a:t>
            </a:r>
            <a:endParaRPr lang="en-GB" b="1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570076" y="2912676"/>
            <a:ext cx="0" cy="5163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4552395" y="3438887"/>
            <a:ext cx="504701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4265824" y="5066463"/>
                <a:ext cx="4752527" cy="1248803"/>
              </a:xfrm>
              <a:prstGeom prst="rect">
                <a:avLst/>
              </a:prstGeom>
              <a:solidFill>
                <a:schemeClr val="bg1">
                  <a:alpha val="68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GB" sz="4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sz="4000" b="0" i="1" smtClean="0">
                              <a:latin typeface="Cambria Math"/>
                            </a:rPr>
                            <m:t>𝑎𝑡</m:t>
                          </m:r>
                          <m:r>
                            <a:rPr lang="en-GB" sz="40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GB" sz="4000" b="0" i="1" smtClean="0">
                              <a:latin typeface="Cambria Math"/>
                            </a:rPr>
                            <m:t>𝑡𝑎𝑟𝑔𝑒𝑡</m:t>
                          </m:r>
                        </m:e>
                      </m:d>
                      <m:r>
                        <a:rPr lang="en-GB" sz="4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sz="4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GB" sz="4000" b="0" i="1" smtClean="0">
                              <a:latin typeface="Cambria Math"/>
                            </a:rPr>
                            <m:t>4</m:t>
                          </m:r>
                        </m:num>
                        <m:den>
                          <m:r>
                            <a:rPr lang="en-GB" sz="4000" b="0" i="1" smtClean="0">
                              <a:latin typeface="Cambria Math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en-GB" sz="44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5824" y="5066463"/>
                <a:ext cx="4752527" cy="124880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/>
          <p:cNvSpPr/>
          <p:nvPr/>
        </p:nvSpPr>
        <p:spPr>
          <a:xfrm>
            <a:off x="8129071" y="5107230"/>
            <a:ext cx="575369" cy="5579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54" name="Rectangle 53"/>
          <p:cNvSpPr/>
          <p:nvPr/>
        </p:nvSpPr>
        <p:spPr>
          <a:xfrm>
            <a:off x="8129071" y="5840888"/>
            <a:ext cx="575369" cy="5579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0826" y="188640"/>
            <a:ext cx="2310370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3200" dirty="0" smtClean="0"/>
              <a:t>Problem 1</a:t>
            </a:r>
            <a:endParaRPr lang="en-GB" sz="3200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4569056" y="3431381"/>
            <a:ext cx="0" cy="5040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 flipV="1">
            <a:off x="4057683" y="3438888"/>
            <a:ext cx="504701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0826" y="980728"/>
            <a:ext cx="3600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err="1" smtClean="0"/>
              <a:t>Num</a:t>
            </a:r>
            <a:r>
              <a:rPr lang="en-GB" sz="2800" b="1" dirty="0" smtClean="0"/>
              <a:t> moves: 2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3513430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3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Line 5"/>
          <p:cNvSpPr>
            <a:spLocks noChangeShapeType="1"/>
          </p:cNvSpPr>
          <p:nvPr/>
        </p:nvSpPr>
        <p:spPr bwMode="auto">
          <a:xfrm flipH="1">
            <a:off x="250825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46" name="Line 6"/>
          <p:cNvSpPr>
            <a:spLocks noChangeShapeType="1"/>
          </p:cNvSpPr>
          <p:nvPr/>
        </p:nvSpPr>
        <p:spPr bwMode="auto">
          <a:xfrm>
            <a:off x="97155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47" name="Line 7"/>
          <p:cNvSpPr>
            <a:spLocks noChangeShapeType="1"/>
          </p:cNvSpPr>
          <p:nvPr/>
        </p:nvSpPr>
        <p:spPr bwMode="auto">
          <a:xfrm>
            <a:off x="1692275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>
            <a:off x="2411413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49" name="Line 9"/>
          <p:cNvSpPr>
            <a:spLocks noChangeShapeType="1"/>
          </p:cNvSpPr>
          <p:nvPr/>
        </p:nvSpPr>
        <p:spPr bwMode="auto">
          <a:xfrm>
            <a:off x="3132138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>
            <a:off x="0" y="270827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51" name="Line 11"/>
          <p:cNvSpPr>
            <a:spLocks noChangeShapeType="1"/>
          </p:cNvSpPr>
          <p:nvPr/>
        </p:nvSpPr>
        <p:spPr bwMode="auto">
          <a:xfrm>
            <a:off x="5292725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52" name="Line 12"/>
          <p:cNvSpPr>
            <a:spLocks noChangeShapeType="1"/>
          </p:cNvSpPr>
          <p:nvPr/>
        </p:nvSpPr>
        <p:spPr bwMode="auto">
          <a:xfrm>
            <a:off x="6011863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53" name="Line 13"/>
          <p:cNvSpPr>
            <a:spLocks noChangeShapeType="1"/>
          </p:cNvSpPr>
          <p:nvPr/>
        </p:nvSpPr>
        <p:spPr bwMode="auto">
          <a:xfrm>
            <a:off x="6732588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54" name="Line 14"/>
          <p:cNvSpPr>
            <a:spLocks noChangeShapeType="1"/>
          </p:cNvSpPr>
          <p:nvPr/>
        </p:nvSpPr>
        <p:spPr bwMode="auto">
          <a:xfrm>
            <a:off x="7451725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55" name="Line 15"/>
          <p:cNvSpPr>
            <a:spLocks noChangeShapeType="1"/>
          </p:cNvSpPr>
          <p:nvPr/>
        </p:nvSpPr>
        <p:spPr bwMode="auto">
          <a:xfrm>
            <a:off x="817245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56" name="Line 16"/>
          <p:cNvSpPr>
            <a:spLocks noChangeShapeType="1"/>
          </p:cNvSpPr>
          <p:nvPr/>
        </p:nvSpPr>
        <p:spPr bwMode="auto">
          <a:xfrm>
            <a:off x="8893175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57" name="Line 17"/>
          <p:cNvSpPr>
            <a:spLocks noChangeShapeType="1"/>
          </p:cNvSpPr>
          <p:nvPr/>
        </p:nvSpPr>
        <p:spPr bwMode="auto">
          <a:xfrm>
            <a:off x="0" y="54927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58" name="Line 18"/>
          <p:cNvSpPr>
            <a:spLocks noChangeShapeType="1"/>
          </p:cNvSpPr>
          <p:nvPr/>
        </p:nvSpPr>
        <p:spPr bwMode="auto">
          <a:xfrm>
            <a:off x="0" y="1268413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59" name="Line 19"/>
          <p:cNvSpPr>
            <a:spLocks noChangeShapeType="1"/>
          </p:cNvSpPr>
          <p:nvPr/>
        </p:nvSpPr>
        <p:spPr bwMode="auto">
          <a:xfrm>
            <a:off x="0" y="1989138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61" name="Line 21"/>
          <p:cNvSpPr>
            <a:spLocks noChangeShapeType="1"/>
          </p:cNvSpPr>
          <p:nvPr/>
        </p:nvSpPr>
        <p:spPr bwMode="auto">
          <a:xfrm>
            <a:off x="0" y="41497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62" name="Line 22"/>
          <p:cNvSpPr>
            <a:spLocks noChangeShapeType="1"/>
          </p:cNvSpPr>
          <p:nvPr/>
        </p:nvSpPr>
        <p:spPr bwMode="auto">
          <a:xfrm flipV="1">
            <a:off x="0" y="4868863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63" name="Line 23"/>
          <p:cNvSpPr>
            <a:spLocks noChangeShapeType="1"/>
          </p:cNvSpPr>
          <p:nvPr/>
        </p:nvSpPr>
        <p:spPr bwMode="auto">
          <a:xfrm>
            <a:off x="0" y="5589588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64" name="Line 24"/>
          <p:cNvSpPr>
            <a:spLocks noChangeShapeType="1"/>
          </p:cNvSpPr>
          <p:nvPr/>
        </p:nvSpPr>
        <p:spPr bwMode="auto">
          <a:xfrm>
            <a:off x="0" y="63087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88" name="Line 48"/>
          <p:cNvSpPr>
            <a:spLocks noChangeShapeType="1"/>
          </p:cNvSpPr>
          <p:nvPr/>
        </p:nvSpPr>
        <p:spPr bwMode="auto">
          <a:xfrm>
            <a:off x="3851275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" name="Line 48"/>
          <p:cNvSpPr>
            <a:spLocks noChangeShapeType="1"/>
          </p:cNvSpPr>
          <p:nvPr/>
        </p:nvSpPr>
        <p:spPr bwMode="auto">
          <a:xfrm>
            <a:off x="45720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" name="Line 18"/>
          <p:cNvSpPr>
            <a:spLocks noChangeShapeType="1"/>
          </p:cNvSpPr>
          <p:nvPr/>
        </p:nvSpPr>
        <p:spPr bwMode="auto">
          <a:xfrm>
            <a:off x="0" y="3441268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" name="Oval 2"/>
          <p:cNvSpPr/>
          <p:nvPr/>
        </p:nvSpPr>
        <p:spPr>
          <a:xfrm>
            <a:off x="4427984" y="3284984"/>
            <a:ext cx="288032" cy="2880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097940" y="3044789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Start Point</a:t>
            </a:r>
            <a:endParaRPr lang="en-GB" b="1" dirty="0"/>
          </a:p>
        </p:txBody>
      </p:sp>
      <p:sp>
        <p:nvSpPr>
          <p:cNvPr id="44" name="Oval 43"/>
          <p:cNvSpPr/>
          <p:nvPr/>
        </p:nvSpPr>
        <p:spPr>
          <a:xfrm>
            <a:off x="5878287" y="1845122"/>
            <a:ext cx="288032" cy="28803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/>
          <p:cNvSpPr txBox="1"/>
          <p:nvPr/>
        </p:nvSpPr>
        <p:spPr>
          <a:xfrm>
            <a:off x="6057783" y="1503948"/>
            <a:ext cx="1168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End Point</a:t>
            </a:r>
            <a:endParaRPr lang="en-GB" b="1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570076" y="2912676"/>
            <a:ext cx="0" cy="5163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4552395" y="3438887"/>
            <a:ext cx="504701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4265824" y="5066463"/>
                <a:ext cx="4752527" cy="1248803"/>
              </a:xfrm>
              <a:prstGeom prst="rect">
                <a:avLst/>
              </a:prstGeom>
              <a:solidFill>
                <a:schemeClr val="bg1">
                  <a:alpha val="68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GB" sz="4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sz="4000" b="0" i="1" smtClean="0">
                              <a:latin typeface="Cambria Math"/>
                            </a:rPr>
                            <m:t>𝑎𝑡</m:t>
                          </m:r>
                          <m:r>
                            <a:rPr lang="en-GB" sz="40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GB" sz="4000" b="0" i="1" smtClean="0">
                              <a:latin typeface="Cambria Math"/>
                            </a:rPr>
                            <m:t>𝑡𝑎𝑟𝑔𝑒𝑡</m:t>
                          </m:r>
                        </m:e>
                      </m:d>
                      <m:r>
                        <a:rPr lang="en-GB" sz="4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sz="4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GB" sz="4000" b="0" i="1" smtClean="0">
                              <a:latin typeface="Cambria Math"/>
                            </a:rPr>
                            <m:t>6</m:t>
                          </m:r>
                        </m:num>
                        <m:den>
                          <m:r>
                            <a:rPr lang="en-GB" sz="4000" b="0" i="1" smtClean="0">
                              <a:latin typeface="Cambria Math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en-GB" sz="44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5824" y="5066463"/>
                <a:ext cx="4752527" cy="124880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/>
          <p:cNvSpPr/>
          <p:nvPr/>
        </p:nvSpPr>
        <p:spPr>
          <a:xfrm>
            <a:off x="8112032" y="5132895"/>
            <a:ext cx="575369" cy="5579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54" name="Rectangle 53"/>
          <p:cNvSpPr/>
          <p:nvPr/>
        </p:nvSpPr>
        <p:spPr>
          <a:xfrm>
            <a:off x="8112032" y="5865368"/>
            <a:ext cx="575369" cy="5579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0826" y="188640"/>
            <a:ext cx="2310370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3200" dirty="0" smtClean="0"/>
              <a:t>Problem 2</a:t>
            </a:r>
            <a:endParaRPr lang="en-GB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250826" y="980728"/>
            <a:ext cx="3600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err="1" smtClean="0"/>
              <a:t>Num</a:t>
            </a:r>
            <a:r>
              <a:rPr lang="en-GB" sz="2800" b="1" dirty="0" smtClean="0"/>
              <a:t> moves: 4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3895842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3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Line 5"/>
          <p:cNvSpPr>
            <a:spLocks noChangeShapeType="1"/>
          </p:cNvSpPr>
          <p:nvPr/>
        </p:nvSpPr>
        <p:spPr bwMode="auto">
          <a:xfrm flipH="1">
            <a:off x="250825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46" name="Line 6"/>
          <p:cNvSpPr>
            <a:spLocks noChangeShapeType="1"/>
          </p:cNvSpPr>
          <p:nvPr/>
        </p:nvSpPr>
        <p:spPr bwMode="auto">
          <a:xfrm>
            <a:off x="97155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47" name="Line 7"/>
          <p:cNvSpPr>
            <a:spLocks noChangeShapeType="1"/>
          </p:cNvSpPr>
          <p:nvPr/>
        </p:nvSpPr>
        <p:spPr bwMode="auto">
          <a:xfrm>
            <a:off x="1692275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>
            <a:off x="2411413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49" name="Line 9"/>
          <p:cNvSpPr>
            <a:spLocks noChangeShapeType="1"/>
          </p:cNvSpPr>
          <p:nvPr/>
        </p:nvSpPr>
        <p:spPr bwMode="auto">
          <a:xfrm>
            <a:off x="3132138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>
            <a:off x="0" y="270827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51" name="Line 11"/>
          <p:cNvSpPr>
            <a:spLocks noChangeShapeType="1"/>
          </p:cNvSpPr>
          <p:nvPr/>
        </p:nvSpPr>
        <p:spPr bwMode="auto">
          <a:xfrm>
            <a:off x="5292725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52" name="Line 12"/>
          <p:cNvSpPr>
            <a:spLocks noChangeShapeType="1"/>
          </p:cNvSpPr>
          <p:nvPr/>
        </p:nvSpPr>
        <p:spPr bwMode="auto">
          <a:xfrm>
            <a:off x="6011863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53" name="Line 13"/>
          <p:cNvSpPr>
            <a:spLocks noChangeShapeType="1"/>
          </p:cNvSpPr>
          <p:nvPr/>
        </p:nvSpPr>
        <p:spPr bwMode="auto">
          <a:xfrm>
            <a:off x="6732588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54" name="Line 14"/>
          <p:cNvSpPr>
            <a:spLocks noChangeShapeType="1"/>
          </p:cNvSpPr>
          <p:nvPr/>
        </p:nvSpPr>
        <p:spPr bwMode="auto">
          <a:xfrm>
            <a:off x="7451725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55" name="Line 15"/>
          <p:cNvSpPr>
            <a:spLocks noChangeShapeType="1"/>
          </p:cNvSpPr>
          <p:nvPr/>
        </p:nvSpPr>
        <p:spPr bwMode="auto">
          <a:xfrm>
            <a:off x="817245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56" name="Line 16"/>
          <p:cNvSpPr>
            <a:spLocks noChangeShapeType="1"/>
          </p:cNvSpPr>
          <p:nvPr/>
        </p:nvSpPr>
        <p:spPr bwMode="auto">
          <a:xfrm>
            <a:off x="8893175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57" name="Line 17"/>
          <p:cNvSpPr>
            <a:spLocks noChangeShapeType="1"/>
          </p:cNvSpPr>
          <p:nvPr/>
        </p:nvSpPr>
        <p:spPr bwMode="auto">
          <a:xfrm>
            <a:off x="0" y="54927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58" name="Line 18"/>
          <p:cNvSpPr>
            <a:spLocks noChangeShapeType="1"/>
          </p:cNvSpPr>
          <p:nvPr/>
        </p:nvSpPr>
        <p:spPr bwMode="auto">
          <a:xfrm>
            <a:off x="0" y="1268413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59" name="Line 19"/>
          <p:cNvSpPr>
            <a:spLocks noChangeShapeType="1"/>
          </p:cNvSpPr>
          <p:nvPr/>
        </p:nvSpPr>
        <p:spPr bwMode="auto">
          <a:xfrm>
            <a:off x="0" y="1989138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61" name="Line 21"/>
          <p:cNvSpPr>
            <a:spLocks noChangeShapeType="1"/>
          </p:cNvSpPr>
          <p:nvPr/>
        </p:nvSpPr>
        <p:spPr bwMode="auto">
          <a:xfrm>
            <a:off x="0" y="41497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62" name="Line 22"/>
          <p:cNvSpPr>
            <a:spLocks noChangeShapeType="1"/>
          </p:cNvSpPr>
          <p:nvPr/>
        </p:nvSpPr>
        <p:spPr bwMode="auto">
          <a:xfrm flipV="1">
            <a:off x="0" y="4868863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63" name="Line 23"/>
          <p:cNvSpPr>
            <a:spLocks noChangeShapeType="1"/>
          </p:cNvSpPr>
          <p:nvPr/>
        </p:nvSpPr>
        <p:spPr bwMode="auto">
          <a:xfrm>
            <a:off x="0" y="5589588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64" name="Line 24"/>
          <p:cNvSpPr>
            <a:spLocks noChangeShapeType="1"/>
          </p:cNvSpPr>
          <p:nvPr/>
        </p:nvSpPr>
        <p:spPr bwMode="auto">
          <a:xfrm>
            <a:off x="0" y="63087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88" name="Line 48"/>
          <p:cNvSpPr>
            <a:spLocks noChangeShapeType="1"/>
          </p:cNvSpPr>
          <p:nvPr/>
        </p:nvSpPr>
        <p:spPr bwMode="auto">
          <a:xfrm>
            <a:off x="3851275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" name="Line 48"/>
          <p:cNvSpPr>
            <a:spLocks noChangeShapeType="1"/>
          </p:cNvSpPr>
          <p:nvPr/>
        </p:nvSpPr>
        <p:spPr bwMode="auto">
          <a:xfrm>
            <a:off x="45720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" name="Line 18"/>
          <p:cNvSpPr>
            <a:spLocks noChangeShapeType="1"/>
          </p:cNvSpPr>
          <p:nvPr/>
        </p:nvSpPr>
        <p:spPr bwMode="auto">
          <a:xfrm>
            <a:off x="0" y="3441268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" name="Oval 2"/>
          <p:cNvSpPr/>
          <p:nvPr/>
        </p:nvSpPr>
        <p:spPr>
          <a:xfrm>
            <a:off x="4427984" y="3284984"/>
            <a:ext cx="288032" cy="2880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097940" y="3044789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Start Point</a:t>
            </a:r>
            <a:endParaRPr lang="en-GB" b="1" dirty="0"/>
          </a:p>
        </p:txBody>
      </p:sp>
      <p:sp>
        <p:nvSpPr>
          <p:cNvPr id="44" name="Oval 43"/>
          <p:cNvSpPr/>
          <p:nvPr/>
        </p:nvSpPr>
        <p:spPr>
          <a:xfrm>
            <a:off x="5867847" y="3259351"/>
            <a:ext cx="288032" cy="28803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/>
          <p:cNvSpPr txBox="1"/>
          <p:nvPr/>
        </p:nvSpPr>
        <p:spPr>
          <a:xfrm>
            <a:off x="6057783" y="2986172"/>
            <a:ext cx="1168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End Point</a:t>
            </a:r>
            <a:endParaRPr lang="en-GB" b="1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570076" y="2912676"/>
            <a:ext cx="0" cy="5163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4552395" y="3438887"/>
            <a:ext cx="504701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4265824" y="5066463"/>
                <a:ext cx="4752527" cy="1248803"/>
              </a:xfrm>
              <a:prstGeom prst="rect">
                <a:avLst/>
              </a:prstGeom>
              <a:solidFill>
                <a:schemeClr val="bg1">
                  <a:alpha val="68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GB" sz="4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sz="4000" b="0" i="1" smtClean="0">
                              <a:latin typeface="Cambria Math"/>
                            </a:rPr>
                            <m:t>𝑎𝑡</m:t>
                          </m:r>
                          <m:r>
                            <a:rPr lang="en-GB" sz="40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GB" sz="4000" b="0" i="1" smtClean="0">
                              <a:latin typeface="Cambria Math"/>
                            </a:rPr>
                            <m:t>𝑡𝑎𝑟𝑔𝑒𝑡</m:t>
                          </m:r>
                        </m:e>
                      </m:d>
                      <m:r>
                        <a:rPr lang="en-GB" sz="4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sz="4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GB" sz="4000" b="0" i="1" smtClean="0">
                              <a:latin typeface="Cambria Math"/>
                            </a:rPr>
                            <m:t>16</m:t>
                          </m:r>
                        </m:num>
                        <m:den>
                          <m:r>
                            <a:rPr lang="en-GB" sz="4000" b="0" i="1" smtClean="0">
                              <a:latin typeface="Cambria Math"/>
                            </a:rPr>
                            <m:t>256</m:t>
                          </m:r>
                        </m:den>
                      </m:f>
                    </m:oMath>
                  </m:oMathPara>
                </a14:m>
                <a:endParaRPr lang="en-GB" sz="44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5824" y="5066463"/>
                <a:ext cx="4752527" cy="124880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/>
          <p:cNvSpPr/>
          <p:nvPr/>
        </p:nvSpPr>
        <p:spPr>
          <a:xfrm>
            <a:off x="7884765" y="5146049"/>
            <a:ext cx="1008410" cy="5579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54" name="Rectangle 53"/>
          <p:cNvSpPr/>
          <p:nvPr/>
        </p:nvSpPr>
        <p:spPr>
          <a:xfrm>
            <a:off x="7884765" y="5877272"/>
            <a:ext cx="1008410" cy="5579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0826" y="188640"/>
            <a:ext cx="2310370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3200" dirty="0" smtClean="0"/>
              <a:t>Problem 3</a:t>
            </a:r>
            <a:endParaRPr lang="en-GB" sz="3200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4569056" y="3431381"/>
            <a:ext cx="0" cy="5040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 flipV="1">
            <a:off x="4057683" y="3438888"/>
            <a:ext cx="504701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0826" y="980728"/>
            <a:ext cx="3600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err="1" smtClean="0"/>
              <a:t>Num</a:t>
            </a:r>
            <a:r>
              <a:rPr lang="en-GB" sz="2800" b="1" dirty="0" smtClean="0"/>
              <a:t> moves: 4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2557561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3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Line 5"/>
          <p:cNvSpPr>
            <a:spLocks noChangeShapeType="1"/>
          </p:cNvSpPr>
          <p:nvPr/>
        </p:nvSpPr>
        <p:spPr bwMode="auto">
          <a:xfrm flipH="1">
            <a:off x="250825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46" name="Line 6"/>
          <p:cNvSpPr>
            <a:spLocks noChangeShapeType="1"/>
          </p:cNvSpPr>
          <p:nvPr/>
        </p:nvSpPr>
        <p:spPr bwMode="auto">
          <a:xfrm>
            <a:off x="97155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47" name="Line 7"/>
          <p:cNvSpPr>
            <a:spLocks noChangeShapeType="1"/>
          </p:cNvSpPr>
          <p:nvPr/>
        </p:nvSpPr>
        <p:spPr bwMode="auto">
          <a:xfrm>
            <a:off x="1692275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>
            <a:off x="2411413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49" name="Line 9"/>
          <p:cNvSpPr>
            <a:spLocks noChangeShapeType="1"/>
          </p:cNvSpPr>
          <p:nvPr/>
        </p:nvSpPr>
        <p:spPr bwMode="auto">
          <a:xfrm>
            <a:off x="3132138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>
            <a:off x="0" y="270827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51" name="Line 11"/>
          <p:cNvSpPr>
            <a:spLocks noChangeShapeType="1"/>
          </p:cNvSpPr>
          <p:nvPr/>
        </p:nvSpPr>
        <p:spPr bwMode="auto">
          <a:xfrm>
            <a:off x="5292725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52" name="Line 12"/>
          <p:cNvSpPr>
            <a:spLocks noChangeShapeType="1"/>
          </p:cNvSpPr>
          <p:nvPr/>
        </p:nvSpPr>
        <p:spPr bwMode="auto">
          <a:xfrm>
            <a:off x="6011863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53" name="Line 13"/>
          <p:cNvSpPr>
            <a:spLocks noChangeShapeType="1"/>
          </p:cNvSpPr>
          <p:nvPr/>
        </p:nvSpPr>
        <p:spPr bwMode="auto">
          <a:xfrm>
            <a:off x="6732588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54" name="Line 14"/>
          <p:cNvSpPr>
            <a:spLocks noChangeShapeType="1"/>
          </p:cNvSpPr>
          <p:nvPr/>
        </p:nvSpPr>
        <p:spPr bwMode="auto">
          <a:xfrm>
            <a:off x="7451725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55" name="Line 15"/>
          <p:cNvSpPr>
            <a:spLocks noChangeShapeType="1"/>
          </p:cNvSpPr>
          <p:nvPr/>
        </p:nvSpPr>
        <p:spPr bwMode="auto">
          <a:xfrm>
            <a:off x="817245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56" name="Line 16"/>
          <p:cNvSpPr>
            <a:spLocks noChangeShapeType="1"/>
          </p:cNvSpPr>
          <p:nvPr/>
        </p:nvSpPr>
        <p:spPr bwMode="auto">
          <a:xfrm>
            <a:off x="8893175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57" name="Line 17"/>
          <p:cNvSpPr>
            <a:spLocks noChangeShapeType="1"/>
          </p:cNvSpPr>
          <p:nvPr/>
        </p:nvSpPr>
        <p:spPr bwMode="auto">
          <a:xfrm>
            <a:off x="0" y="54927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58" name="Line 18"/>
          <p:cNvSpPr>
            <a:spLocks noChangeShapeType="1"/>
          </p:cNvSpPr>
          <p:nvPr/>
        </p:nvSpPr>
        <p:spPr bwMode="auto">
          <a:xfrm>
            <a:off x="0" y="1268413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59" name="Line 19"/>
          <p:cNvSpPr>
            <a:spLocks noChangeShapeType="1"/>
          </p:cNvSpPr>
          <p:nvPr/>
        </p:nvSpPr>
        <p:spPr bwMode="auto">
          <a:xfrm>
            <a:off x="0" y="1989138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61" name="Line 21"/>
          <p:cNvSpPr>
            <a:spLocks noChangeShapeType="1"/>
          </p:cNvSpPr>
          <p:nvPr/>
        </p:nvSpPr>
        <p:spPr bwMode="auto">
          <a:xfrm>
            <a:off x="0" y="41497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62" name="Line 22"/>
          <p:cNvSpPr>
            <a:spLocks noChangeShapeType="1"/>
          </p:cNvSpPr>
          <p:nvPr/>
        </p:nvSpPr>
        <p:spPr bwMode="auto">
          <a:xfrm flipV="1">
            <a:off x="0" y="4868863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63" name="Line 23"/>
          <p:cNvSpPr>
            <a:spLocks noChangeShapeType="1"/>
          </p:cNvSpPr>
          <p:nvPr/>
        </p:nvSpPr>
        <p:spPr bwMode="auto">
          <a:xfrm>
            <a:off x="0" y="5589588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64" name="Line 24"/>
          <p:cNvSpPr>
            <a:spLocks noChangeShapeType="1"/>
          </p:cNvSpPr>
          <p:nvPr/>
        </p:nvSpPr>
        <p:spPr bwMode="auto">
          <a:xfrm>
            <a:off x="0" y="63087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88" name="Line 48"/>
          <p:cNvSpPr>
            <a:spLocks noChangeShapeType="1"/>
          </p:cNvSpPr>
          <p:nvPr/>
        </p:nvSpPr>
        <p:spPr bwMode="auto">
          <a:xfrm>
            <a:off x="3851275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" name="Line 48"/>
          <p:cNvSpPr>
            <a:spLocks noChangeShapeType="1"/>
          </p:cNvSpPr>
          <p:nvPr/>
        </p:nvSpPr>
        <p:spPr bwMode="auto">
          <a:xfrm>
            <a:off x="45720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" name="Line 18"/>
          <p:cNvSpPr>
            <a:spLocks noChangeShapeType="1"/>
          </p:cNvSpPr>
          <p:nvPr/>
        </p:nvSpPr>
        <p:spPr bwMode="auto">
          <a:xfrm>
            <a:off x="0" y="3441268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" name="Oval 2"/>
          <p:cNvSpPr/>
          <p:nvPr/>
        </p:nvSpPr>
        <p:spPr>
          <a:xfrm>
            <a:off x="4427984" y="3284984"/>
            <a:ext cx="288032" cy="2880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097940" y="3044789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Start Point</a:t>
            </a:r>
            <a:endParaRPr lang="en-GB" b="1" dirty="0"/>
          </a:p>
        </p:txBody>
      </p:sp>
      <p:sp>
        <p:nvSpPr>
          <p:cNvPr id="44" name="Oval 43"/>
          <p:cNvSpPr/>
          <p:nvPr/>
        </p:nvSpPr>
        <p:spPr>
          <a:xfrm>
            <a:off x="5867847" y="3259351"/>
            <a:ext cx="288032" cy="28803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/>
          <p:cNvSpPr txBox="1"/>
          <p:nvPr/>
        </p:nvSpPr>
        <p:spPr>
          <a:xfrm>
            <a:off x="6057783" y="2986172"/>
            <a:ext cx="1168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End Point</a:t>
            </a:r>
            <a:endParaRPr lang="en-GB" b="1" dirty="0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4552395" y="3438887"/>
            <a:ext cx="504701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4265824" y="5066463"/>
                <a:ext cx="4752527" cy="1248803"/>
              </a:xfrm>
              <a:prstGeom prst="rect">
                <a:avLst/>
              </a:prstGeom>
              <a:solidFill>
                <a:schemeClr val="bg1">
                  <a:alpha val="68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GB" sz="4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sz="4000" b="0" i="1" smtClean="0">
                              <a:latin typeface="Cambria Math"/>
                            </a:rPr>
                            <m:t>𝑎𝑡</m:t>
                          </m:r>
                          <m:r>
                            <a:rPr lang="en-GB" sz="40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GB" sz="4000" b="0" i="1" smtClean="0">
                              <a:latin typeface="Cambria Math"/>
                            </a:rPr>
                            <m:t>𝑡𝑎𝑟𝑔𝑒𝑡</m:t>
                          </m:r>
                        </m:e>
                      </m:d>
                      <m:r>
                        <a:rPr lang="en-GB" sz="4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sz="4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GB" sz="4000" b="0" i="1" smtClean="0">
                              <a:latin typeface="Cambria Math"/>
                            </a:rPr>
                            <m:t>4</m:t>
                          </m:r>
                        </m:num>
                        <m:den>
                          <m:r>
                            <a:rPr lang="en-GB" sz="4000" b="0" i="1" smtClean="0">
                              <a:latin typeface="Cambria Math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en-GB" sz="44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5824" y="5066463"/>
                <a:ext cx="4752527" cy="124880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/>
          <p:cNvSpPr/>
          <p:nvPr/>
        </p:nvSpPr>
        <p:spPr>
          <a:xfrm>
            <a:off x="7978367" y="5099864"/>
            <a:ext cx="1008410" cy="5579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54" name="Rectangle 53"/>
          <p:cNvSpPr/>
          <p:nvPr/>
        </p:nvSpPr>
        <p:spPr>
          <a:xfrm>
            <a:off x="7978367" y="5877272"/>
            <a:ext cx="1008410" cy="5579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0826" y="188640"/>
            <a:ext cx="2310370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3200" dirty="0" smtClean="0"/>
              <a:t>Problem 4</a:t>
            </a:r>
            <a:endParaRPr lang="en-GB" sz="3200" dirty="0"/>
          </a:p>
        </p:txBody>
      </p:sp>
      <p:cxnSp>
        <p:nvCxnSpPr>
          <p:cNvPr id="48" name="Straight Arrow Connector 47"/>
          <p:cNvCxnSpPr/>
          <p:nvPr/>
        </p:nvCxnSpPr>
        <p:spPr>
          <a:xfrm flipH="1" flipV="1">
            <a:off x="4057683" y="3438888"/>
            <a:ext cx="504701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0826" y="980728"/>
            <a:ext cx="3600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err="1" smtClean="0"/>
              <a:t>Num</a:t>
            </a:r>
            <a:r>
              <a:rPr lang="en-GB" sz="2800" b="1" dirty="0" smtClean="0"/>
              <a:t> moves: 4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279659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3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Line 5"/>
          <p:cNvSpPr>
            <a:spLocks noChangeShapeType="1"/>
          </p:cNvSpPr>
          <p:nvPr/>
        </p:nvSpPr>
        <p:spPr bwMode="auto">
          <a:xfrm flipH="1">
            <a:off x="250825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46" name="Line 6"/>
          <p:cNvSpPr>
            <a:spLocks noChangeShapeType="1"/>
          </p:cNvSpPr>
          <p:nvPr/>
        </p:nvSpPr>
        <p:spPr bwMode="auto">
          <a:xfrm>
            <a:off x="97155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47" name="Line 7"/>
          <p:cNvSpPr>
            <a:spLocks noChangeShapeType="1"/>
          </p:cNvSpPr>
          <p:nvPr/>
        </p:nvSpPr>
        <p:spPr bwMode="auto">
          <a:xfrm>
            <a:off x="1692275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>
            <a:off x="2411413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49" name="Line 9"/>
          <p:cNvSpPr>
            <a:spLocks noChangeShapeType="1"/>
          </p:cNvSpPr>
          <p:nvPr/>
        </p:nvSpPr>
        <p:spPr bwMode="auto">
          <a:xfrm>
            <a:off x="3132138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>
            <a:off x="0" y="270827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51" name="Line 11"/>
          <p:cNvSpPr>
            <a:spLocks noChangeShapeType="1"/>
          </p:cNvSpPr>
          <p:nvPr/>
        </p:nvSpPr>
        <p:spPr bwMode="auto">
          <a:xfrm>
            <a:off x="5292725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52" name="Line 12"/>
          <p:cNvSpPr>
            <a:spLocks noChangeShapeType="1"/>
          </p:cNvSpPr>
          <p:nvPr/>
        </p:nvSpPr>
        <p:spPr bwMode="auto">
          <a:xfrm>
            <a:off x="6011863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53" name="Line 13"/>
          <p:cNvSpPr>
            <a:spLocks noChangeShapeType="1"/>
          </p:cNvSpPr>
          <p:nvPr/>
        </p:nvSpPr>
        <p:spPr bwMode="auto">
          <a:xfrm>
            <a:off x="6732588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54" name="Line 14"/>
          <p:cNvSpPr>
            <a:spLocks noChangeShapeType="1"/>
          </p:cNvSpPr>
          <p:nvPr/>
        </p:nvSpPr>
        <p:spPr bwMode="auto">
          <a:xfrm>
            <a:off x="7451725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55" name="Line 15"/>
          <p:cNvSpPr>
            <a:spLocks noChangeShapeType="1"/>
          </p:cNvSpPr>
          <p:nvPr/>
        </p:nvSpPr>
        <p:spPr bwMode="auto">
          <a:xfrm>
            <a:off x="817245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56" name="Line 16"/>
          <p:cNvSpPr>
            <a:spLocks noChangeShapeType="1"/>
          </p:cNvSpPr>
          <p:nvPr/>
        </p:nvSpPr>
        <p:spPr bwMode="auto">
          <a:xfrm>
            <a:off x="8893175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57" name="Line 17"/>
          <p:cNvSpPr>
            <a:spLocks noChangeShapeType="1"/>
          </p:cNvSpPr>
          <p:nvPr/>
        </p:nvSpPr>
        <p:spPr bwMode="auto">
          <a:xfrm>
            <a:off x="0" y="54927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58" name="Line 18"/>
          <p:cNvSpPr>
            <a:spLocks noChangeShapeType="1"/>
          </p:cNvSpPr>
          <p:nvPr/>
        </p:nvSpPr>
        <p:spPr bwMode="auto">
          <a:xfrm>
            <a:off x="0" y="1268413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59" name="Line 19"/>
          <p:cNvSpPr>
            <a:spLocks noChangeShapeType="1"/>
          </p:cNvSpPr>
          <p:nvPr/>
        </p:nvSpPr>
        <p:spPr bwMode="auto">
          <a:xfrm>
            <a:off x="0" y="1989138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61" name="Line 21"/>
          <p:cNvSpPr>
            <a:spLocks noChangeShapeType="1"/>
          </p:cNvSpPr>
          <p:nvPr/>
        </p:nvSpPr>
        <p:spPr bwMode="auto">
          <a:xfrm>
            <a:off x="0" y="41497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62" name="Line 22"/>
          <p:cNvSpPr>
            <a:spLocks noChangeShapeType="1"/>
          </p:cNvSpPr>
          <p:nvPr/>
        </p:nvSpPr>
        <p:spPr bwMode="auto">
          <a:xfrm flipV="1">
            <a:off x="0" y="4868863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63" name="Line 23"/>
          <p:cNvSpPr>
            <a:spLocks noChangeShapeType="1"/>
          </p:cNvSpPr>
          <p:nvPr/>
        </p:nvSpPr>
        <p:spPr bwMode="auto">
          <a:xfrm>
            <a:off x="0" y="5589588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64" name="Line 24"/>
          <p:cNvSpPr>
            <a:spLocks noChangeShapeType="1"/>
          </p:cNvSpPr>
          <p:nvPr/>
        </p:nvSpPr>
        <p:spPr bwMode="auto">
          <a:xfrm>
            <a:off x="0" y="63087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88" name="Line 48"/>
          <p:cNvSpPr>
            <a:spLocks noChangeShapeType="1"/>
          </p:cNvSpPr>
          <p:nvPr/>
        </p:nvSpPr>
        <p:spPr bwMode="auto">
          <a:xfrm>
            <a:off x="3851275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" name="Line 48"/>
          <p:cNvSpPr>
            <a:spLocks noChangeShapeType="1"/>
          </p:cNvSpPr>
          <p:nvPr/>
        </p:nvSpPr>
        <p:spPr bwMode="auto">
          <a:xfrm>
            <a:off x="45720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" name="Line 18"/>
          <p:cNvSpPr>
            <a:spLocks noChangeShapeType="1"/>
          </p:cNvSpPr>
          <p:nvPr/>
        </p:nvSpPr>
        <p:spPr bwMode="auto">
          <a:xfrm>
            <a:off x="0" y="3441268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" name="Oval 2"/>
          <p:cNvSpPr/>
          <p:nvPr/>
        </p:nvSpPr>
        <p:spPr>
          <a:xfrm>
            <a:off x="4427984" y="3284984"/>
            <a:ext cx="288032" cy="2880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097940" y="3044789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Start Point</a:t>
            </a:r>
            <a:endParaRPr lang="en-GB" b="1" dirty="0"/>
          </a:p>
        </p:txBody>
      </p:sp>
      <p:sp>
        <p:nvSpPr>
          <p:cNvPr id="44" name="Oval 43"/>
          <p:cNvSpPr/>
          <p:nvPr/>
        </p:nvSpPr>
        <p:spPr>
          <a:xfrm>
            <a:off x="6588572" y="2564259"/>
            <a:ext cx="288032" cy="28803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/>
          <p:cNvSpPr txBox="1"/>
          <p:nvPr/>
        </p:nvSpPr>
        <p:spPr>
          <a:xfrm>
            <a:off x="6867421" y="2320658"/>
            <a:ext cx="1168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End Point</a:t>
            </a:r>
            <a:endParaRPr lang="en-GB" b="1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570076" y="2912676"/>
            <a:ext cx="0" cy="5163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4552395" y="3438887"/>
            <a:ext cx="504701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4265824" y="5066463"/>
                <a:ext cx="4752527" cy="1248803"/>
              </a:xfrm>
              <a:prstGeom prst="rect">
                <a:avLst/>
              </a:prstGeom>
              <a:solidFill>
                <a:schemeClr val="bg1">
                  <a:alpha val="68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GB" sz="4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sz="4000" b="0" i="1" smtClean="0">
                              <a:latin typeface="Cambria Math"/>
                            </a:rPr>
                            <m:t>𝑎𝑡</m:t>
                          </m:r>
                          <m:r>
                            <a:rPr lang="en-GB" sz="40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GB" sz="4000" b="0" i="1" smtClean="0">
                              <a:latin typeface="Cambria Math"/>
                            </a:rPr>
                            <m:t>𝑡𝑎𝑟𝑔𝑒𝑡</m:t>
                          </m:r>
                        </m:e>
                      </m:d>
                      <m:r>
                        <a:rPr lang="en-GB" sz="4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sz="4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GB" sz="4000" b="0" i="1" smtClean="0">
                              <a:latin typeface="Cambria Math"/>
                            </a:rPr>
                            <m:t>4</m:t>
                          </m:r>
                        </m:num>
                        <m:den>
                          <m:r>
                            <a:rPr lang="en-GB" sz="4000" b="0" i="1" smtClean="0">
                              <a:latin typeface="Cambria Math"/>
                            </a:rPr>
                            <m:t>256</m:t>
                          </m:r>
                        </m:den>
                      </m:f>
                    </m:oMath>
                  </m:oMathPara>
                </a14:m>
                <a:endParaRPr lang="en-GB" sz="44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5824" y="5066463"/>
                <a:ext cx="4752527" cy="124880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/>
          <p:cNvSpPr/>
          <p:nvPr/>
        </p:nvSpPr>
        <p:spPr>
          <a:xfrm>
            <a:off x="7884765" y="5132895"/>
            <a:ext cx="1008410" cy="5579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54" name="Rectangle 53"/>
          <p:cNvSpPr/>
          <p:nvPr/>
        </p:nvSpPr>
        <p:spPr>
          <a:xfrm>
            <a:off x="7884765" y="5877272"/>
            <a:ext cx="1008410" cy="5579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0826" y="188640"/>
            <a:ext cx="2310370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3200" dirty="0" smtClean="0"/>
              <a:t>Problem 5</a:t>
            </a:r>
            <a:endParaRPr lang="en-GB" sz="3200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4569056" y="3431381"/>
            <a:ext cx="0" cy="5040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 flipV="1">
            <a:off x="4057683" y="3438888"/>
            <a:ext cx="504701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0826" y="980728"/>
            <a:ext cx="3600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err="1" smtClean="0"/>
              <a:t>Num</a:t>
            </a:r>
            <a:r>
              <a:rPr lang="en-GB" sz="2800" b="1" dirty="0" smtClean="0"/>
              <a:t> moves: 4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260021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3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Line 5"/>
          <p:cNvSpPr>
            <a:spLocks noChangeShapeType="1"/>
          </p:cNvSpPr>
          <p:nvPr/>
        </p:nvSpPr>
        <p:spPr bwMode="auto">
          <a:xfrm flipH="1">
            <a:off x="250825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46" name="Line 6"/>
          <p:cNvSpPr>
            <a:spLocks noChangeShapeType="1"/>
          </p:cNvSpPr>
          <p:nvPr/>
        </p:nvSpPr>
        <p:spPr bwMode="auto">
          <a:xfrm>
            <a:off x="97155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47" name="Line 7"/>
          <p:cNvSpPr>
            <a:spLocks noChangeShapeType="1"/>
          </p:cNvSpPr>
          <p:nvPr/>
        </p:nvSpPr>
        <p:spPr bwMode="auto">
          <a:xfrm>
            <a:off x="1692275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>
            <a:off x="2411413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49" name="Line 9"/>
          <p:cNvSpPr>
            <a:spLocks noChangeShapeType="1"/>
          </p:cNvSpPr>
          <p:nvPr/>
        </p:nvSpPr>
        <p:spPr bwMode="auto">
          <a:xfrm>
            <a:off x="3132138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>
            <a:off x="0" y="270827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51" name="Line 11"/>
          <p:cNvSpPr>
            <a:spLocks noChangeShapeType="1"/>
          </p:cNvSpPr>
          <p:nvPr/>
        </p:nvSpPr>
        <p:spPr bwMode="auto">
          <a:xfrm>
            <a:off x="5292725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52" name="Line 12"/>
          <p:cNvSpPr>
            <a:spLocks noChangeShapeType="1"/>
          </p:cNvSpPr>
          <p:nvPr/>
        </p:nvSpPr>
        <p:spPr bwMode="auto">
          <a:xfrm>
            <a:off x="6011863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53" name="Line 13"/>
          <p:cNvSpPr>
            <a:spLocks noChangeShapeType="1"/>
          </p:cNvSpPr>
          <p:nvPr/>
        </p:nvSpPr>
        <p:spPr bwMode="auto">
          <a:xfrm>
            <a:off x="6732588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54" name="Line 14"/>
          <p:cNvSpPr>
            <a:spLocks noChangeShapeType="1"/>
          </p:cNvSpPr>
          <p:nvPr/>
        </p:nvSpPr>
        <p:spPr bwMode="auto">
          <a:xfrm>
            <a:off x="7451725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55" name="Line 15"/>
          <p:cNvSpPr>
            <a:spLocks noChangeShapeType="1"/>
          </p:cNvSpPr>
          <p:nvPr/>
        </p:nvSpPr>
        <p:spPr bwMode="auto">
          <a:xfrm>
            <a:off x="817245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56" name="Line 16"/>
          <p:cNvSpPr>
            <a:spLocks noChangeShapeType="1"/>
          </p:cNvSpPr>
          <p:nvPr/>
        </p:nvSpPr>
        <p:spPr bwMode="auto">
          <a:xfrm>
            <a:off x="8893175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57" name="Line 17"/>
          <p:cNvSpPr>
            <a:spLocks noChangeShapeType="1"/>
          </p:cNvSpPr>
          <p:nvPr/>
        </p:nvSpPr>
        <p:spPr bwMode="auto">
          <a:xfrm>
            <a:off x="0" y="54927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58" name="Line 18"/>
          <p:cNvSpPr>
            <a:spLocks noChangeShapeType="1"/>
          </p:cNvSpPr>
          <p:nvPr/>
        </p:nvSpPr>
        <p:spPr bwMode="auto">
          <a:xfrm>
            <a:off x="0" y="1268413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59" name="Line 19"/>
          <p:cNvSpPr>
            <a:spLocks noChangeShapeType="1"/>
          </p:cNvSpPr>
          <p:nvPr/>
        </p:nvSpPr>
        <p:spPr bwMode="auto">
          <a:xfrm>
            <a:off x="0" y="1989138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61" name="Line 21"/>
          <p:cNvSpPr>
            <a:spLocks noChangeShapeType="1"/>
          </p:cNvSpPr>
          <p:nvPr/>
        </p:nvSpPr>
        <p:spPr bwMode="auto">
          <a:xfrm>
            <a:off x="0" y="41497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62" name="Line 22"/>
          <p:cNvSpPr>
            <a:spLocks noChangeShapeType="1"/>
          </p:cNvSpPr>
          <p:nvPr/>
        </p:nvSpPr>
        <p:spPr bwMode="auto">
          <a:xfrm flipV="1">
            <a:off x="0" y="4868863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63" name="Line 23"/>
          <p:cNvSpPr>
            <a:spLocks noChangeShapeType="1"/>
          </p:cNvSpPr>
          <p:nvPr/>
        </p:nvSpPr>
        <p:spPr bwMode="auto">
          <a:xfrm>
            <a:off x="0" y="5589588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64" name="Line 24"/>
          <p:cNvSpPr>
            <a:spLocks noChangeShapeType="1"/>
          </p:cNvSpPr>
          <p:nvPr/>
        </p:nvSpPr>
        <p:spPr bwMode="auto">
          <a:xfrm>
            <a:off x="0" y="63087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88" name="Line 48"/>
          <p:cNvSpPr>
            <a:spLocks noChangeShapeType="1"/>
          </p:cNvSpPr>
          <p:nvPr/>
        </p:nvSpPr>
        <p:spPr bwMode="auto">
          <a:xfrm>
            <a:off x="3851275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" name="Line 48"/>
          <p:cNvSpPr>
            <a:spLocks noChangeShapeType="1"/>
          </p:cNvSpPr>
          <p:nvPr/>
        </p:nvSpPr>
        <p:spPr bwMode="auto">
          <a:xfrm>
            <a:off x="45720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" name="Line 18"/>
          <p:cNvSpPr>
            <a:spLocks noChangeShapeType="1"/>
          </p:cNvSpPr>
          <p:nvPr/>
        </p:nvSpPr>
        <p:spPr bwMode="auto">
          <a:xfrm>
            <a:off x="0" y="3441268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" name="Oval 2"/>
          <p:cNvSpPr/>
          <p:nvPr/>
        </p:nvSpPr>
        <p:spPr>
          <a:xfrm>
            <a:off x="4427984" y="3284984"/>
            <a:ext cx="288032" cy="2880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097940" y="3044789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Start Point</a:t>
            </a:r>
            <a:endParaRPr lang="en-GB" b="1" dirty="0"/>
          </a:p>
        </p:txBody>
      </p:sp>
      <p:sp>
        <p:nvSpPr>
          <p:cNvPr id="44" name="Oval 43"/>
          <p:cNvSpPr/>
          <p:nvPr/>
        </p:nvSpPr>
        <p:spPr>
          <a:xfrm>
            <a:off x="5148709" y="2572877"/>
            <a:ext cx="288032" cy="28803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/>
          <p:cNvSpPr txBox="1"/>
          <p:nvPr/>
        </p:nvSpPr>
        <p:spPr>
          <a:xfrm>
            <a:off x="5427559" y="2320658"/>
            <a:ext cx="1168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End Point</a:t>
            </a:r>
            <a:endParaRPr lang="en-GB" b="1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570076" y="2912676"/>
            <a:ext cx="0" cy="5163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4552395" y="3438887"/>
            <a:ext cx="504701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4265824" y="5066463"/>
                <a:ext cx="4752527" cy="1248803"/>
              </a:xfrm>
              <a:prstGeom prst="rect">
                <a:avLst/>
              </a:prstGeom>
              <a:solidFill>
                <a:schemeClr val="bg1">
                  <a:alpha val="68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GB" sz="4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sz="4000" b="0" i="1" smtClean="0">
                              <a:latin typeface="Cambria Math"/>
                            </a:rPr>
                            <m:t>𝑎𝑡</m:t>
                          </m:r>
                          <m:r>
                            <a:rPr lang="en-GB" sz="40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GB" sz="4000" b="0" i="1" smtClean="0">
                              <a:latin typeface="Cambria Math"/>
                            </a:rPr>
                            <m:t>𝑡𝑎𝑟𝑔𝑒𝑡</m:t>
                          </m:r>
                        </m:e>
                      </m:d>
                      <m:r>
                        <a:rPr lang="en-GB" sz="4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sz="4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GB" sz="40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GB" sz="4000" b="0" i="1" smtClean="0">
                              <a:latin typeface="Cambria Math"/>
                            </a:rPr>
                            <m:t>4</m:t>
                          </m:r>
                        </m:num>
                        <m:den>
                          <m:r>
                            <a:rPr lang="en-GB" sz="4000" b="0" i="1" smtClean="0">
                              <a:latin typeface="Cambria Math"/>
                            </a:rPr>
                            <m:t>256</m:t>
                          </m:r>
                        </m:den>
                      </m:f>
                    </m:oMath>
                  </m:oMathPara>
                </a14:m>
                <a:endParaRPr lang="en-GB" sz="44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5824" y="5066463"/>
                <a:ext cx="4752527" cy="124880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/>
          <p:cNvSpPr/>
          <p:nvPr/>
        </p:nvSpPr>
        <p:spPr>
          <a:xfrm>
            <a:off x="7902433" y="5130001"/>
            <a:ext cx="1008410" cy="5579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54" name="Rectangle 53"/>
          <p:cNvSpPr/>
          <p:nvPr/>
        </p:nvSpPr>
        <p:spPr>
          <a:xfrm>
            <a:off x="7913772" y="5877272"/>
            <a:ext cx="1008410" cy="5579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0826" y="188640"/>
            <a:ext cx="2310370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3200" dirty="0" smtClean="0"/>
              <a:t>Problem 6</a:t>
            </a:r>
            <a:endParaRPr lang="en-GB" sz="3200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4569056" y="3431381"/>
            <a:ext cx="0" cy="5040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 flipV="1">
            <a:off x="4057683" y="3438888"/>
            <a:ext cx="504701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0826" y="980728"/>
            <a:ext cx="3600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err="1" smtClean="0"/>
              <a:t>Num</a:t>
            </a:r>
            <a:r>
              <a:rPr lang="en-GB" sz="2800" b="1" dirty="0" smtClean="0"/>
              <a:t> moves: 4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74661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3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439</Words>
  <Application>Microsoft Office PowerPoint</Application>
  <PresentationFormat>On-screen Show (4:3)</PresentationFormat>
  <Paragraphs>80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Year 8: Probability Robot Activity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Tiffin School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 FROST</dc:creator>
  <cp:lastModifiedBy>J FROST</cp:lastModifiedBy>
  <cp:revision>9</cp:revision>
  <dcterms:created xsi:type="dcterms:W3CDTF">2014-01-30T07:44:08Z</dcterms:created>
  <dcterms:modified xsi:type="dcterms:W3CDTF">2014-01-30T16:39:28Z</dcterms:modified>
</cp:coreProperties>
</file>