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91" r:id="rId2"/>
    <p:sldId id="443" r:id="rId3"/>
    <p:sldId id="267" r:id="rId4"/>
    <p:sldId id="442" r:id="rId5"/>
    <p:sldId id="444" r:id="rId6"/>
    <p:sldId id="445" r:id="rId7"/>
    <p:sldId id="446" r:id="rId8"/>
    <p:sldId id="447" r:id="rId9"/>
    <p:sldId id="449" r:id="rId10"/>
    <p:sldId id="448" r:id="rId11"/>
    <p:sldId id="450" r:id="rId12"/>
    <p:sldId id="451" r:id="rId13"/>
    <p:sldId id="452" r:id="rId14"/>
    <p:sldId id="45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26" autoAdjust="0"/>
    <p:restoredTop sz="88534" autoAdjust="0"/>
  </p:normalViewPr>
  <p:slideViewPr>
    <p:cSldViewPr>
      <p:cViewPr varScale="1">
        <p:scale>
          <a:sx n="96" d="100"/>
          <a:sy n="96" d="100"/>
        </p:scale>
        <p:origin x="624" y="72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18/05/2016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2F2399-CD51-4C4C-BC34-03B9F40F9CF8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09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18/05/2016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18/05/2016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18/05/2016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18/05/2016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18/05/2016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18/05/2016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18/05/2016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18/05/2016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18/05/2016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18/05/2016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18/05/2016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18/05/2016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92D050"/>
                </a:solidFill>
              </a:rPr>
              <a:t>Year 7 </a:t>
            </a:r>
            <a:r>
              <a:rPr lang="en-GB" dirty="0" smtClean="0"/>
              <a:t>Ratio &amp; Map Scale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9612" y="3645024"/>
            <a:ext cx="6984776" cy="1417712"/>
          </a:xfrm>
        </p:spPr>
        <p:txBody>
          <a:bodyPr>
            <a:normAutofit/>
          </a:bodyPr>
          <a:lstStyle/>
          <a:p>
            <a:r>
              <a:rPr lang="en-GB" sz="2800" dirty="0" smtClean="0"/>
              <a:t>Dr J Frost (jfrost@tiffin.kingston.sch.uk)</a:t>
            </a:r>
          </a:p>
          <a:p>
            <a:r>
              <a:rPr lang="en-GB" sz="2800" b="1" dirty="0" smtClean="0"/>
              <a:t>www.drfrostmaths.com</a:t>
            </a:r>
            <a:r>
              <a:rPr lang="en-GB" sz="2800" dirty="0" smtClean="0"/>
              <a:t> </a:t>
            </a:r>
            <a:endParaRPr lang="en-GB" sz="28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E:\TiffinSchoolLogoSmal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12" y="111910"/>
            <a:ext cx="1008112" cy="101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646172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Last modified: 18</a:t>
            </a:r>
            <a:r>
              <a:rPr lang="en-GB" baseline="30000" dirty="0" smtClean="0"/>
              <a:t>th</a:t>
            </a:r>
            <a:r>
              <a:rPr lang="en-GB" dirty="0" smtClean="0"/>
              <a:t> May 2016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079612" y="4707919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Objectives: </a:t>
            </a:r>
            <a:r>
              <a:rPr lang="en-GB" dirty="0" smtClean="0"/>
              <a:t>Understand what ratio means, simplify ratios, and solve problems involving values within a ratio.</a:t>
            </a:r>
          </a:p>
        </p:txBody>
      </p:sp>
    </p:spTree>
    <p:extLst>
      <p:ext uri="{BB962C8B-B14F-4D97-AF65-F5344CB8AC3E}">
        <p14:creationId xmlns:p14="http://schemas.microsoft.com/office/powerpoint/2010/main" val="162930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 smtClean="0"/>
                <a:t>Exercise 1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571500" y="811312"/>
            <a:ext cx="4161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 smtClean="0"/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46796" y="667296"/>
                <a:ext cx="3910904" cy="50783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[JMO 2015 A4] My fruit basket contains apples and oranges. The ratio of apples to oranges in the basket is 3 : 8. When I remove one apple the ratio changes to 1 : 3. How many oranges are in the basket?</a:t>
                </a:r>
                <a:br>
                  <a:rPr lang="en-GB" dirty="0"/>
                </a:br>
                <a:r>
                  <a:rPr lang="en-GB" b="1" dirty="0"/>
                  <a:t>Solution: 24</a:t>
                </a:r>
              </a:p>
              <a:p>
                <a:pPr lvl="0"/>
                <a:endParaRPr lang="en-GB" dirty="0" smtClean="0"/>
              </a:p>
              <a:p>
                <a:pPr lvl="0"/>
                <a:r>
                  <a:rPr lang="en-GB" dirty="0" smtClean="0"/>
                  <a:t>[</a:t>
                </a:r>
                <a:r>
                  <a:rPr lang="en-GB" dirty="0"/>
                  <a:t>JMO 2004 A8] A large pan contains a mixture of oil and water. After 2 litres of water are added to the original contents of the pan, the ratio of oil to water is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1:2</m:t>
                    </m:r>
                  </m:oMath>
                </a14:m>
                <a:r>
                  <a:rPr lang="en-GB" dirty="0"/>
                  <a:t>. However, when 2 litres of oil are added to the new mixture, the ratio becomes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2:3</m:t>
                    </m:r>
                  </m:oMath>
                </a14:m>
                <a:r>
                  <a:rPr lang="en-GB" dirty="0"/>
                  <a:t>. Find the original ratio of oil to water in the </a:t>
                </a:r>
                <a:r>
                  <a:rPr lang="en-GB" dirty="0" smtClean="0"/>
                  <a:t>pan.                              </a:t>
                </a:r>
                <a:r>
                  <a:rPr lang="en-GB" b="1" dirty="0" smtClean="0"/>
                  <a:t> Solution</a:t>
                </a:r>
                <a:r>
                  <a:rPr lang="en-GB" b="1" dirty="0"/>
                  <a:t>: </a:t>
                </a:r>
                <a:r>
                  <a:rPr lang="en-GB" b="1" dirty="0" smtClean="0"/>
                  <a:t>3:5</a:t>
                </a:r>
              </a:p>
              <a:p>
                <a:pPr lvl="0"/>
                <a:endParaRPr lang="en-GB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96" y="667296"/>
                <a:ext cx="3910904" cy="5078313"/>
              </a:xfrm>
              <a:prstGeom prst="rect">
                <a:avLst/>
              </a:prstGeom>
              <a:blipFill rotWithShape="0">
                <a:blip r:embed="rId2"/>
                <a:stretch>
                  <a:fillRect l="-1404" t="-600" r="-187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5313288" y="667296"/>
            <a:ext cx="3564904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[STMC Final 2007/08 Q1] Anne, Becky and Charlotte had sums of money in the ratio 7:6:5. One of them gave £9 to one of the others and this changed the ratio (in the same order of names) to 6:5:4. The total sum of money remained the same; what was it?</a:t>
            </a:r>
            <a:b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Solution: £810</a:t>
            </a:r>
            <a:endParaRPr lang="en-GB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7000" y="774437"/>
            <a:ext cx="482600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15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114300" y="2962932"/>
            <a:ext cx="432496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16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4867922" y="774437"/>
            <a:ext cx="441915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Wingdings" panose="05000000000000000000" pitchFamily="2" charset="2"/>
              </a:rPr>
              <a:t>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47190" y="106329"/>
            <a:ext cx="2689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 smtClean="0">
                <a:solidFill>
                  <a:schemeClr val="bg1"/>
                </a:solidFill>
              </a:rPr>
              <a:t>(on provided worksheet)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5656" y="2389123"/>
            <a:ext cx="1614264" cy="4035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37828" y="5157192"/>
            <a:ext cx="1614264" cy="4035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309836" y="3429000"/>
            <a:ext cx="1929163" cy="584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14048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32656"/>
            <a:ext cx="9117275" cy="623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5580112" y="3140968"/>
            <a:ext cx="864096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Tiffin</a:t>
            </a:r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5508104" y="3068960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619672" y="3429000"/>
            <a:ext cx="1224136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John Lewis</a:t>
            </a:r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1547664" y="3356992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436112" y="645065"/>
            <a:ext cx="2304256" cy="58477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3200" dirty="0" smtClean="0"/>
              <a:t>Scale 1:300</a:t>
            </a:r>
            <a:endParaRPr lang="en-GB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3967073" y="1007809"/>
            <a:ext cx="4032448" cy="113877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400" dirty="0" smtClean="0"/>
              <a:t>It means that 1cm on the map represents 300cm in real life.</a:t>
            </a:r>
          </a:p>
          <a:p>
            <a:r>
              <a:rPr lang="en-GB" dirty="0" smtClean="0"/>
              <a:t>(Note the units had to be consistent)</a:t>
            </a:r>
            <a:endParaRPr lang="en-GB" dirty="0"/>
          </a:p>
        </p:txBody>
      </p:sp>
      <p:grpSp>
        <p:nvGrpSpPr>
          <p:cNvPr id="11" name="Group 10"/>
          <p:cNvGrpSpPr/>
          <p:nvPr/>
        </p:nvGrpSpPr>
        <p:grpSpPr>
          <a:xfrm>
            <a:off x="1835696" y="2738393"/>
            <a:ext cx="3528392" cy="618599"/>
            <a:chOff x="1835696" y="2738393"/>
            <a:chExt cx="3528392" cy="618599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1835696" y="3140968"/>
              <a:ext cx="3528392" cy="216024"/>
            </a:xfrm>
            <a:prstGeom prst="straightConnector1">
              <a:avLst/>
            </a:prstGeom>
            <a:ln w="76200"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 rot="21331538">
              <a:off x="3296336" y="2738393"/>
              <a:ext cx="1005966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2400" dirty="0" smtClean="0"/>
                <a:t>75cm</a:t>
              </a:r>
              <a:endParaRPr lang="en-GB" sz="2400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967073" y="638353"/>
            <a:ext cx="308206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dirty="0" smtClean="0">
                <a:sym typeface="Wingdings" panose="05000000000000000000" pitchFamily="2" charset="2"/>
              </a:rPr>
              <a:t> </a:t>
            </a:r>
            <a:r>
              <a:rPr lang="en-GB" dirty="0" smtClean="0"/>
              <a:t>What does this scale mean?</a:t>
            </a:r>
            <a:endParaRPr lang="en-GB" dirty="0"/>
          </a:p>
        </p:txBody>
      </p:sp>
      <p:grpSp>
        <p:nvGrpSpPr>
          <p:cNvPr id="13" name="Group 12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14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 smtClean="0"/>
                <a:t>You have a map of Kingston-upon-Thames…</a:t>
              </a:r>
              <a:endParaRPr lang="en-GB" sz="2800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3967073" y="1004839"/>
            <a:ext cx="4032448" cy="11417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03177" y="5268120"/>
            <a:ext cx="3204467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dirty="0" smtClean="0">
                <a:sym typeface="Wingdings" panose="05000000000000000000" pitchFamily="2" charset="2"/>
              </a:rPr>
              <a:t>What distance is this in real life?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903176" y="5631511"/>
                <a:ext cx="3204467" cy="70788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75×300=22500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𝑐𝑚</m:t>
                      </m:r>
                    </m:oMath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=225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176" y="5631511"/>
                <a:ext cx="3204467" cy="70788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4903175" y="5631511"/>
            <a:ext cx="3204468" cy="7078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027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 smtClean="0"/>
                <a:t>Examples</a:t>
              </a:r>
              <a:endParaRPr lang="en-GB" sz="28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43608" y="1052736"/>
                <a:ext cx="6840760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If a map scale is 1:100 000, and two locations are 6.2 cm apart on the map, what distance in km does this represent?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𝟎𝟎𝟎𝟎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𝟔𝟐𝟎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𝟎𝟎𝟎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𝒄𝒎</m:t>
                      </m:r>
                    </m:oMath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                        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𝟔𝟐𝟎𝟎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𝒌𝒎</m:t>
                      </m:r>
                    </m:oMath>
                  </m:oMathPara>
                </a14:m>
                <a:endParaRPr lang="en-GB" b="1" dirty="0" smtClean="0"/>
              </a:p>
              <a:p>
                <a:endParaRPr lang="en-GB" dirty="0"/>
              </a:p>
              <a:p>
                <a:r>
                  <a:rPr lang="en-GB" dirty="0" smtClean="0"/>
                  <a:t>If a map scale is 1: 5000, and two locations are 3.2km  apart, how far are they away on the map in cm?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𝒌𝒎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𝟑𝟐𝟎𝟎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𝟑𝟐𝟎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𝟎𝟎𝟎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𝒄𝒎</m:t>
                      </m:r>
                    </m:oMath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𝟑𝟐𝟎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𝟎𝟎𝟎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÷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𝟎𝟎𝟎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𝟔𝟒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𝒄𝒎</m:t>
                      </m:r>
                    </m:oMath>
                  </m:oMathPara>
                </a14:m>
                <a:endParaRPr lang="en-GB" b="1" dirty="0" smtClean="0"/>
              </a:p>
              <a:p>
                <a:endParaRPr lang="en-GB" dirty="0"/>
              </a:p>
              <a:p>
                <a:r>
                  <a:rPr lang="en-GB" dirty="0" err="1" smtClean="0"/>
                  <a:t>Bobville</a:t>
                </a:r>
                <a:r>
                  <a:rPr lang="en-GB" dirty="0" smtClean="0"/>
                  <a:t> and </a:t>
                </a:r>
                <a:r>
                  <a:rPr lang="en-GB" dirty="0" err="1" smtClean="0"/>
                  <a:t>Daveton</a:t>
                </a:r>
                <a:r>
                  <a:rPr lang="en-GB" dirty="0" smtClean="0"/>
                  <a:t> are 4cm apart on a map, but 1km apart in real life. Determine the scale of the map.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𝒄𝒎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𝒌𝒎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𝒄𝒎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𝟏𝟎𝟎𝟎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𝒄𝒎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𝟏𝟎𝟎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𝟎𝟎𝟎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𝒄𝒎</m:t>
                      </m:r>
                    </m:oMath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𝟐𝟓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𝟎𝟎𝟎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052736"/>
                <a:ext cx="6840760" cy="3970318"/>
              </a:xfrm>
              <a:prstGeom prst="rect">
                <a:avLst/>
              </a:prstGeom>
              <a:blipFill rotWithShape="0">
                <a:blip r:embed="rId2"/>
                <a:stretch>
                  <a:fillRect l="-713" t="-9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694585" y="1151888"/>
            <a:ext cx="288032" cy="2880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94585" y="2492896"/>
            <a:ext cx="288032" cy="2880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694585" y="3933056"/>
            <a:ext cx="288032" cy="2880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2683454" y="3031950"/>
            <a:ext cx="4376827" cy="69768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35696" y="4325365"/>
            <a:ext cx="5472608" cy="69768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72200" y="1617553"/>
            <a:ext cx="2509068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b="1" dirty="0" smtClean="0"/>
              <a:t>Bro Tip</a:t>
            </a:r>
            <a:r>
              <a:rPr lang="en-GB" sz="1400" dirty="0" smtClean="0"/>
              <a:t>: When scaling a length you’re still in the same unit!</a:t>
            </a:r>
            <a:endParaRPr lang="en-GB" sz="14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012160" y="1700808"/>
            <a:ext cx="360040" cy="7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041452" y="1611959"/>
            <a:ext cx="6835848" cy="6232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897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 smtClean="0"/>
                <a:t>Test Your Understanding</a:t>
              </a:r>
              <a:endParaRPr lang="en-GB" sz="28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55576" y="908720"/>
                <a:ext cx="792088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A map scale is 1 : 50 000.</a:t>
                </a:r>
              </a:p>
              <a:p>
                <a:r>
                  <a:rPr lang="en-GB" dirty="0" smtClean="0"/>
                  <a:t>The distance between </a:t>
                </a:r>
                <a:r>
                  <a:rPr lang="en-GB" dirty="0" err="1" smtClean="0"/>
                  <a:t>Shethton</a:t>
                </a:r>
                <a:r>
                  <a:rPr lang="en-GB" dirty="0" smtClean="0"/>
                  <a:t> and Royal </a:t>
                </a:r>
                <a:r>
                  <a:rPr lang="en-GB" dirty="0" err="1" smtClean="0"/>
                  <a:t>Clappton</a:t>
                </a:r>
                <a:r>
                  <a:rPr lang="en-GB" dirty="0" smtClean="0"/>
                  <a:t> on a map is 7cm. What is the real distance in kilometres?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𝟓𝟎𝟎𝟎𝟎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𝟑𝟓𝟎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𝟎𝟎𝟎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𝒄𝒎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𝟑𝟓𝟎𝟎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𝒌𝒎</m:t>
                      </m:r>
                    </m:oMath>
                  </m:oMathPara>
                </a14:m>
                <a:endParaRPr lang="en-GB" b="1" dirty="0" smtClean="0"/>
              </a:p>
              <a:p>
                <a:endParaRPr lang="en-GB" dirty="0"/>
              </a:p>
              <a:p>
                <a:r>
                  <a:rPr lang="en-GB" dirty="0" smtClean="0"/>
                  <a:t>A map scale is 1 : 250 000.</a:t>
                </a:r>
              </a:p>
              <a:p>
                <a:r>
                  <a:rPr lang="en-GB" dirty="0" smtClean="0"/>
                  <a:t>If the distance between </a:t>
                </a:r>
                <a:r>
                  <a:rPr lang="en-GB" dirty="0" err="1" smtClean="0"/>
                  <a:t>Stevington</a:t>
                </a:r>
                <a:r>
                  <a:rPr lang="en-GB" dirty="0" smtClean="0"/>
                  <a:t> and </a:t>
                </a:r>
                <a:r>
                  <a:rPr lang="en-GB" dirty="0" err="1" smtClean="0"/>
                  <a:t>Garrington</a:t>
                </a:r>
                <a:r>
                  <a:rPr lang="en-GB" dirty="0" smtClean="0"/>
                  <a:t> in real life is 16km, what distance do they appear on the map? Choose an appropriate unit.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𝟏𝟔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𝒌𝒎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𝟏𝟔𝟎𝟎𝟎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𝟔𝟎𝟎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𝟎𝟎𝟎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𝒄𝒎</m:t>
                      </m:r>
                    </m:oMath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𝟔𝟎𝟎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𝟎𝟎𝟎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÷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𝟐𝟓𝟎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𝟎𝟎𝟎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𝒄𝒎</m:t>
                      </m:r>
                    </m:oMath>
                  </m:oMathPara>
                </a14:m>
                <a:endParaRPr lang="en-GB" b="1" dirty="0" smtClean="0"/>
              </a:p>
              <a:p>
                <a:endParaRPr lang="en-GB" dirty="0"/>
              </a:p>
              <a:p>
                <a:r>
                  <a:rPr lang="en-GB" dirty="0" smtClean="0"/>
                  <a:t>A real life distance of 10km is represented by 10cm on a map. Determine the map scale.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𝒄𝒎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𝒌𝒎</m:t>
                      </m:r>
                    </m:oMath>
                  </m:oMathPara>
                </a14:m>
                <a:r>
                  <a:rPr lang="en-GB" b="1" i="1" dirty="0" smtClean="0">
                    <a:latin typeface="Cambria Math" panose="02040503050406030204" pitchFamily="18" charset="0"/>
                  </a:rPr>
                  <a:t/>
                </a:r>
                <a:br>
                  <a:rPr lang="en-GB" b="1" i="1" dirty="0" smtClean="0">
                    <a:latin typeface="Cambria Math" panose="02040503050406030204" pitchFamily="18" charset="0"/>
                  </a:rPr>
                </a:br>
                <a:r>
                  <a:rPr lang="en-GB" b="1" dirty="0" smtClean="0">
                    <a:latin typeface="Cambria Math" panose="02040503050406030204" pitchFamily="18" charset="0"/>
                  </a:rPr>
                  <a:t>10cm : 1 000 000cm</a:t>
                </a:r>
                <a:br>
                  <a:rPr lang="en-GB" b="1" dirty="0" smtClean="0">
                    <a:latin typeface="Cambria Math" panose="02040503050406030204" pitchFamily="18" charset="0"/>
                  </a:rPr>
                </a:br>
                <a:r>
                  <a:rPr lang="en-GB" b="1" dirty="0" smtClean="0">
                    <a:latin typeface="Cambria Math" panose="02040503050406030204" pitchFamily="18" charset="0"/>
                  </a:rPr>
                  <a:t>1 : 100 000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908720"/>
                <a:ext cx="7920880" cy="4524315"/>
              </a:xfrm>
              <a:prstGeom prst="rect">
                <a:avLst/>
              </a:prstGeom>
              <a:blipFill rotWithShape="0">
                <a:blip r:embed="rId2"/>
                <a:stretch>
                  <a:fillRect l="-693" t="-674" b="-9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395536" y="1052736"/>
            <a:ext cx="288032" cy="2880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95536" y="2407296"/>
            <a:ext cx="288032" cy="2880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395536" y="4005064"/>
            <a:ext cx="288032" cy="2880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2238954" y="1787351"/>
            <a:ext cx="4974646" cy="4478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11760" y="3170876"/>
            <a:ext cx="4974646" cy="6518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93268" y="4497357"/>
            <a:ext cx="4974646" cy="9356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0507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755576" y="764704"/>
                <a:ext cx="7992888" cy="44760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GB" sz="2000" dirty="0" smtClean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 scale on a map is 1: 5000.</a:t>
                </a:r>
                <a:endParaRPr lang="en-GB" sz="1600" dirty="0" smtClean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GB" sz="2000" dirty="0" smtClean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a. What </a:t>
                </a:r>
                <a:r>
                  <a:rPr lang="en-GB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does a distance of 13.1cm on the map represent in real life, in km</a:t>
                </a:r>
                <a:r>
                  <a:rPr lang="en-GB" sz="2000" dirty="0" smtClean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  <a:br>
                  <a:rPr lang="en-GB" sz="2000" dirty="0" smtClean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GB" sz="2000" b="1" dirty="0"/>
                  <a:t>0.655m </a:t>
                </a:r>
                <a:r>
                  <a:rPr lang="en-GB" sz="2000" dirty="0" smtClean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GB" sz="2000" dirty="0" smtClean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GB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GB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GB" sz="2000" dirty="0" smtClean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b. </a:t>
                </a:r>
                <a:r>
                  <a:rPr lang="en-GB" sz="2000" dirty="0" smtClean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How </a:t>
                </a:r>
                <a:r>
                  <a:rPr lang="en-GB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far on the map do two locations appear on the map if they are 1.4km apart</a:t>
                </a:r>
                <a:r>
                  <a:rPr lang="en-GB" sz="2000" dirty="0" smtClean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  <a:br>
                  <a:rPr lang="en-GB" sz="2000" dirty="0" smtClean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GB" sz="2000" b="1" dirty="0" smtClean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28cm</a:t>
                </a:r>
                <a:r>
                  <a:rPr lang="en-GB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GB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GB" sz="2000" dirty="0" smtClean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GB" sz="2000" dirty="0" smtClean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5cm </a:t>
                </a:r>
                <a:r>
                  <a:rPr lang="en-GB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represents 20km is real life. Determine the map scale.</a:t>
                </a:r>
                <a:br>
                  <a:rPr lang="en-GB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GB" sz="2000" b="1" dirty="0"/>
                  <a:t>1 : 400 </a:t>
                </a:r>
                <a:r>
                  <a:rPr lang="en-GB" sz="2000" b="1" dirty="0" smtClean="0"/>
                  <a:t>000</a:t>
                </a:r>
              </a:p>
              <a:p>
                <a:pPr lvl="0">
                  <a:lnSpc>
                    <a:spcPct val="107000"/>
                  </a:lnSpc>
                  <a:spcAft>
                    <a:spcPts val="0"/>
                  </a:spcAft>
                </a:pPr>
                <a:endParaRPr lang="en-GB" sz="2000" dirty="0" smtClean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2000" dirty="0" smtClean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10cm </a:t>
                </a:r>
                <a:r>
                  <a:rPr lang="en-GB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represent 0.5km in real life. If the map scale is </a:t>
                </a:r>
                <a14:m>
                  <m:oMath xmlns:m="http://schemas.openxmlformats.org/officeDocument/2006/math">
                    <m:r>
                      <a:rPr lang="en-GB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1:</m:t>
                    </m:r>
                    <m:r>
                      <a:rPr lang="en-GB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GB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determine </a:t>
                </a:r>
                <a14:m>
                  <m:oMath xmlns:m="http://schemas.openxmlformats.org/officeDocument/2006/math">
                    <m:r>
                      <a:rPr lang="en-GB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GB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br>
                  <a:rPr lang="en-GB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GB" sz="2000" b="1" dirty="0" smtClean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9000</a:t>
                </a:r>
                <a:endParaRPr lang="en-GB" sz="16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764704"/>
                <a:ext cx="7992888" cy="4476097"/>
              </a:xfrm>
              <a:prstGeom prst="rect">
                <a:avLst/>
              </a:prstGeom>
              <a:blipFill rotWithShape="0">
                <a:blip r:embed="rId2"/>
                <a:stretch>
                  <a:fillRect l="-839" t="-5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4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 smtClean="0"/>
                <a:t>Further Practice</a:t>
              </a:r>
              <a:endParaRPr lang="en-GB" sz="2800" dirty="0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6" name="Rectangle 5"/>
          <p:cNvSpPr/>
          <p:nvPr/>
        </p:nvSpPr>
        <p:spPr>
          <a:xfrm>
            <a:off x="408236" y="862236"/>
            <a:ext cx="288032" cy="2880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422896" y="3501008"/>
            <a:ext cx="288032" cy="2880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408236" y="4509120"/>
            <a:ext cx="288032" cy="2880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829254" y="1469850"/>
            <a:ext cx="2142546" cy="4986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9254" y="2856676"/>
            <a:ext cx="2142546" cy="4986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9254" y="3758140"/>
            <a:ext cx="2142546" cy="4986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9254" y="4753316"/>
            <a:ext cx="2142546" cy="4986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1458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 smtClean="0"/>
                <a:t>Stand up if…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683568" y="883101"/>
            <a:ext cx="7416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You have two colours to pick from only.</a:t>
            </a:r>
            <a:endParaRPr lang="en-GB" sz="3200" dirty="0"/>
          </a:p>
        </p:txBody>
      </p:sp>
      <p:sp>
        <p:nvSpPr>
          <p:cNvPr id="6" name="Rectangle 5"/>
          <p:cNvSpPr/>
          <p:nvPr/>
        </p:nvSpPr>
        <p:spPr>
          <a:xfrm>
            <a:off x="2411760" y="1628800"/>
            <a:ext cx="1728192" cy="864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Red</a:t>
            </a:r>
            <a:endParaRPr lang="en-GB" sz="3200" dirty="0"/>
          </a:p>
        </p:txBody>
      </p:sp>
      <p:sp>
        <p:nvSpPr>
          <p:cNvPr id="7" name="Rectangle 6"/>
          <p:cNvSpPr/>
          <p:nvPr/>
        </p:nvSpPr>
        <p:spPr>
          <a:xfrm>
            <a:off x="4571428" y="1628800"/>
            <a:ext cx="1728192" cy="86409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Blue</a:t>
            </a:r>
            <a:endParaRPr lang="en-GB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611560" y="2780928"/>
            <a:ext cx="7416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Stand up if you prefer (a) Red  (b) Blue</a:t>
            </a:r>
            <a:endParaRPr lang="en-GB" sz="28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266283"/>
              </p:ext>
            </p:extLst>
          </p:nvPr>
        </p:nvGraphicFramePr>
        <p:xfrm>
          <a:off x="683568" y="4473269"/>
          <a:ext cx="2399928" cy="12801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103784"/>
                <a:gridCol w="1296144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600" dirty="0" smtClean="0"/>
                        <a:t>Red</a:t>
                      </a:r>
                      <a:endParaRPr lang="en-GB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600" dirty="0" smtClean="0"/>
                        <a:t>18</a:t>
                      </a:r>
                      <a:endParaRPr lang="en-GB" sz="3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3600" dirty="0" smtClean="0"/>
                        <a:t>Blue</a:t>
                      </a:r>
                      <a:endParaRPr lang="en-GB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600" dirty="0" smtClean="0"/>
                        <a:t>12</a:t>
                      </a:r>
                      <a:endParaRPr lang="en-GB" sz="3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03649" y="3684938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Suppose the results were the following: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3707904" y="3649677"/>
            <a:ext cx="4824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Suppose also we were unconcerned by exact numbers who voted for each but wanted to express the </a:t>
            </a:r>
            <a:r>
              <a:rPr lang="en-GB" b="1" u="sng" dirty="0" smtClean="0"/>
              <a:t>relative size</a:t>
            </a:r>
            <a:r>
              <a:rPr lang="en-GB" b="1" dirty="0" smtClean="0"/>
              <a:t> </a:t>
            </a:r>
            <a:r>
              <a:rPr lang="en-GB" dirty="0" smtClean="0"/>
              <a:t>of how many voted for each. What ways could we do this?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5436096" y="4964702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Red 60%,  Blue 40%</a:t>
            </a:r>
            <a:endParaRPr lang="en-GB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3591069" y="5014398"/>
            <a:ext cx="1656184" cy="3600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Percentages: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5435524" y="5374438"/>
            <a:ext cx="360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Percentages are good for indicating proportion of some total.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3591069" y="6093296"/>
            <a:ext cx="1656184" cy="3600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Ratio: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5436096" y="6012354"/>
            <a:ext cx="3456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Ratio of red to blue:</a:t>
            </a:r>
          </a:p>
          <a:p>
            <a:r>
              <a:rPr lang="en-GB" sz="2400" b="1" dirty="0" smtClean="0"/>
              <a:t>3 : 2</a:t>
            </a:r>
            <a:endParaRPr lang="en-GB" sz="2400" b="1" dirty="0"/>
          </a:p>
        </p:txBody>
      </p:sp>
      <p:sp>
        <p:nvSpPr>
          <p:cNvPr id="17" name="Rectangle 16"/>
          <p:cNvSpPr/>
          <p:nvPr/>
        </p:nvSpPr>
        <p:spPr>
          <a:xfrm>
            <a:off x="5261452" y="5003322"/>
            <a:ext cx="3631028" cy="9474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261452" y="6093871"/>
            <a:ext cx="3631028" cy="6879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8639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 animBg="1"/>
      <p:bldP spid="14" grpId="0"/>
      <p:bldP spid="15" grpId="0" animBg="1"/>
      <p:bldP spid="16" grpId="0"/>
      <p:bldP spid="17" grpId="0" animBg="1"/>
      <p:bldP spid="17" grpId="1" animBg="1"/>
      <p:bldP spid="18" grpId="0" animBg="1"/>
      <p:bldP spid="18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41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 smtClean="0"/>
                <a:t>What is ratio?</a:t>
              </a:r>
              <a:endParaRPr lang="en-GB" sz="3200" dirty="0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07754" y="885430"/>
                <a:ext cx="734481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600" dirty="0" smtClean="0"/>
                  <a:t>“The ratio of people who chose red to blue is </a:t>
                </a:r>
                <a14:m>
                  <m:oMath xmlns:m="http://schemas.openxmlformats.org/officeDocument/2006/math"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3:2</m:t>
                    </m:r>
                  </m:oMath>
                </a14:m>
                <a:r>
                  <a:rPr lang="en-GB" sz="3600" dirty="0" smtClean="0"/>
                  <a:t>.” </a:t>
                </a:r>
                <a:endParaRPr lang="en-GB" sz="3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54" y="885430"/>
                <a:ext cx="7344816" cy="1200329"/>
              </a:xfrm>
              <a:prstGeom prst="rect">
                <a:avLst/>
              </a:prstGeom>
              <a:blipFill rotWithShape="0">
                <a:blip r:embed="rId2"/>
                <a:stretch>
                  <a:fillRect l="-1826" t="-7614" r="-3071" b="-182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973460" y="2382475"/>
            <a:ext cx="51959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For each three people who chose red, two chose blue.</a:t>
            </a:r>
            <a:endParaRPr lang="en-GB" sz="2800" dirty="0"/>
          </a:p>
        </p:txBody>
      </p:sp>
      <p:sp>
        <p:nvSpPr>
          <p:cNvPr id="45" name="Rectangle 44"/>
          <p:cNvSpPr/>
          <p:nvPr/>
        </p:nvSpPr>
        <p:spPr>
          <a:xfrm>
            <a:off x="1763115" y="2372062"/>
            <a:ext cx="5616624" cy="9541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 smtClean="0"/>
              <a:t>What specifically does this mean?</a:t>
            </a:r>
            <a:endParaRPr lang="en-GB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94558" y="4482600"/>
            <a:ext cx="75346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The ratio of monkeys to squirrels is 3:7. If there are 6 monkeys, how many squirrels are there?</a:t>
            </a:r>
          </a:p>
          <a:p>
            <a:r>
              <a:rPr lang="en-GB" sz="2000" b="1" dirty="0" smtClean="0"/>
              <a:t>If for each 3 monkeys there are 7 squirrels, then if there are twice as many monkeys, there are twice as many squirrels, i.e. 14.</a:t>
            </a:r>
          </a:p>
          <a:p>
            <a:endParaRPr lang="en-GB" sz="2000" dirty="0"/>
          </a:p>
          <a:p>
            <a:r>
              <a:rPr lang="en-GB" sz="2000" dirty="0" smtClean="0"/>
              <a:t>Simplify the ratio 12:16.		</a:t>
            </a:r>
            <a:r>
              <a:rPr lang="en-GB" sz="2000" b="1" dirty="0" smtClean="0"/>
              <a:t>3:4</a:t>
            </a:r>
            <a:endParaRPr lang="en-GB" sz="2000" b="1" dirty="0"/>
          </a:p>
        </p:txBody>
      </p:sp>
      <p:sp>
        <p:nvSpPr>
          <p:cNvPr id="48" name="Rectangle 47"/>
          <p:cNvSpPr/>
          <p:nvPr/>
        </p:nvSpPr>
        <p:spPr>
          <a:xfrm>
            <a:off x="657798" y="5192114"/>
            <a:ext cx="7653501" cy="7467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355976" y="6015480"/>
            <a:ext cx="768116" cy="676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520" y="4027496"/>
            <a:ext cx="324036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Quick Test of Understanding: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251520" y="4573106"/>
            <a:ext cx="288032" cy="2875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66" name="Rectangle 65"/>
          <p:cNvSpPr/>
          <p:nvPr/>
        </p:nvSpPr>
        <p:spPr>
          <a:xfrm>
            <a:off x="251520" y="6041849"/>
            <a:ext cx="288032" cy="2875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</p:childTnLst>
        </p:cTn>
      </p:par>
    </p:tnLst>
    <p:bldLst>
      <p:bldP spid="45" grpId="0" animBg="1"/>
      <p:bldP spid="48" grpId="0" animBg="1"/>
      <p:bldP spid="4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 smtClean="0"/>
                <a:t>Common Types of Questions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02680" y="722478"/>
            <a:ext cx="3725633" cy="92333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The ratio of muffins to cupcakes in a cake sale is 3:1. There’s 20 cakes in total. How many muffins are there?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0032" y="692696"/>
            <a:ext cx="4032448" cy="12003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In a death match of monkeys </a:t>
            </a:r>
            <a:r>
              <a:rPr lang="en-GB" dirty="0" err="1" smtClean="0">
                <a:solidFill>
                  <a:schemeClr val="tx1"/>
                </a:solidFill>
              </a:rPr>
              <a:t>vs</a:t>
            </a:r>
            <a:r>
              <a:rPr lang="en-GB" dirty="0" smtClean="0">
                <a:solidFill>
                  <a:schemeClr val="tx1"/>
                </a:solidFill>
              </a:rPr>
              <a:t> squirrels, the monkeys outnumber the squirrels by a ratio of 5:2. There’s 35 monkeys. How many squirrels are there?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10" name="Picture 4" descr="http://etyman.files.wordpress.com/2011/04/muffin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20" y="1834871"/>
            <a:ext cx="1552730" cy="156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://squirrelytaylor.tripod.com/squirrel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085" y="2223028"/>
            <a:ext cx="2016224" cy="1996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741043" y="4280718"/>
            <a:ext cx="1875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Possible method</a:t>
            </a:r>
            <a:r>
              <a:rPr lang="en-GB" dirty="0" smtClean="0"/>
              <a:t>: Identify what 1 ‘part’ is worth: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369144" y="4484092"/>
            <a:ext cx="41768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4 parts  = 20</a:t>
            </a:r>
          </a:p>
          <a:p>
            <a:r>
              <a:rPr lang="en-GB" sz="2800" dirty="0" smtClean="0"/>
              <a:t>1 part    = 5</a:t>
            </a:r>
          </a:p>
          <a:p>
            <a:r>
              <a:rPr lang="en-GB" sz="2800" dirty="0" smtClean="0"/>
              <a:t>3 parts  = 15</a:t>
            </a:r>
          </a:p>
          <a:p>
            <a:r>
              <a:rPr lang="en-GB" sz="2800" dirty="0" smtClean="0"/>
              <a:t>Therefore 15 cupcakes.</a:t>
            </a:r>
            <a:endParaRPr lang="en-GB" sz="2800" dirty="0"/>
          </a:p>
        </p:txBody>
      </p:sp>
      <p:sp>
        <p:nvSpPr>
          <p:cNvPr id="16" name="Rectangle 15"/>
          <p:cNvSpPr/>
          <p:nvPr/>
        </p:nvSpPr>
        <p:spPr>
          <a:xfrm>
            <a:off x="117358" y="4330700"/>
            <a:ext cx="530342" cy="6679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99064" y="5443996"/>
            <a:ext cx="3552855" cy="10093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4860032" y="2780927"/>
            <a:ext cx="0" cy="36724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24491" y="4869160"/>
            <a:ext cx="41768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5 parts  = 35</a:t>
            </a:r>
          </a:p>
          <a:p>
            <a:r>
              <a:rPr lang="en-GB" sz="2800" dirty="0" smtClean="0"/>
              <a:t>1 part    = 7</a:t>
            </a:r>
          </a:p>
          <a:p>
            <a:r>
              <a:rPr lang="en-GB" sz="2800" dirty="0" smtClean="0"/>
              <a:t>2 parts  = 14</a:t>
            </a:r>
          </a:p>
          <a:p>
            <a:r>
              <a:rPr lang="en-GB" sz="2800" dirty="0" smtClean="0"/>
              <a:t>Therefore 14 squirrels.</a:t>
            </a:r>
            <a:endParaRPr lang="en-GB" sz="28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1835696" y="2631688"/>
            <a:ext cx="2801214" cy="1852404"/>
            <a:chOff x="1835696" y="2631688"/>
            <a:chExt cx="2801214" cy="1852404"/>
          </a:xfrm>
        </p:grpSpPr>
        <p:sp>
          <p:nvSpPr>
            <p:cNvPr id="21" name="TextBox 20"/>
            <p:cNvSpPr txBox="1"/>
            <p:nvPr/>
          </p:nvSpPr>
          <p:spPr>
            <a:xfrm>
              <a:off x="2330752" y="2631688"/>
              <a:ext cx="2306158" cy="156966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sz="1600" b="1" dirty="0" smtClean="0"/>
                <a:t>Bro Tip</a:t>
              </a:r>
              <a:r>
                <a:rPr lang="en-GB" sz="1600" dirty="0" smtClean="0"/>
                <a:t>: Carefully reflect on what the number given (here the 20) represents in the ratio. Here the 20 represents the TOTAL parts.</a:t>
              </a:r>
              <a:endParaRPr lang="en-GB" sz="1600" dirty="0"/>
            </a:p>
          </p:txBody>
        </p:sp>
        <p:cxnSp>
          <p:nvCxnSpPr>
            <p:cNvPr id="23" name="Straight Arrow Connector 22"/>
            <p:cNvCxnSpPr>
              <a:stCxn id="21" idx="1"/>
            </p:cNvCxnSpPr>
            <p:nvPr/>
          </p:nvCxnSpPr>
          <p:spPr>
            <a:xfrm flipH="1">
              <a:off x="1835696" y="3416518"/>
              <a:ext cx="495056" cy="10675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1864728" y="4979548"/>
            <a:ext cx="806236" cy="4644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200244" y="4762422"/>
            <a:ext cx="3692236" cy="18349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3195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4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 smtClean="0"/>
                <a:t>Further Example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755004" y="908720"/>
            <a:ext cx="7632848" cy="1384995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Alice and Bob share some money in the ratio 7:4.</a:t>
            </a:r>
          </a:p>
          <a:p>
            <a:r>
              <a:rPr lang="en-GB" sz="2800" dirty="0" smtClean="0"/>
              <a:t>Alice received £12 more than Bob.</a:t>
            </a:r>
          </a:p>
          <a:p>
            <a:r>
              <a:rPr lang="en-GB" sz="2800" dirty="0" smtClean="0"/>
              <a:t>What did they receive in total?</a:t>
            </a:r>
            <a:endParaRPr lang="en-GB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699792" y="3068960"/>
            <a:ext cx="41768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3 parts  = £12</a:t>
            </a:r>
          </a:p>
          <a:p>
            <a:r>
              <a:rPr lang="en-GB" sz="2800" dirty="0" smtClean="0"/>
              <a:t>1 part    = £4</a:t>
            </a:r>
          </a:p>
          <a:p>
            <a:r>
              <a:rPr lang="en-GB" sz="2800" dirty="0" smtClean="0"/>
              <a:t>11 parts  = £44</a:t>
            </a:r>
          </a:p>
          <a:p>
            <a:endParaRPr lang="en-GB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508104" y="2852936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This time £12 represents the DIFFERENCE in the parts.</a:t>
            </a:r>
            <a:endParaRPr lang="en-GB" dirty="0"/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4932040" y="3176102"/>
            <a:ext cx="576064" cy="180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508104" y="4309648"/>
            <a:ext cx="309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We want the total amount, so need to find the value of the total parts.</a:t>
            </a:r>
            <a:endParaRPr lang="en-GB" dirty="0"/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>
          <a:xfrm flipH="1" flipV="1">
            <a:off x="5076056" y="4360779"/>
            <a:ext cx="432048" cy="410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979712" y="2603308"/>
            <a:ext cx="6408140" cy="28419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2506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 smtClean="0"/>
                <a:t>Test Your Understanding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755576" y="836712"/>
            <a:ext cx="3197115" cy="120032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The ratio of cats to dogs at Battersea Dogs &amp; Cats home is 2:3. There are 45 animals in total. How many cats are there?</a:t>
            </a:r>
            <a:endParaRPr lang="en-GB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7" y="1988840"/>
            <a:ext cx="3205596" cy="224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932041" y="836712"/>
            <a:ext cx="3234842" cy="120032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The ratio of Tiffin Boys students to Tiffin Girls students is 8:9. There’s 2700 students at Tiffin Girls. How many at Tiffin Boys?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3491881" y="4005064"/>
            <a:ext cx="576064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18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7289463" y="3157336"/>
            <a:ext cx="720080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2400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3203849" y="4005064"/>
            <a:ext cx="1008112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145447" y="3157336"/>
            <a:ext cx="1008112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2798" y="4647654"/>
            <a:ext cx="3197115" cy="147732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Tom, Dick and Harry share some money in the ratio 4:7:2.</a:t>
            </a:r>
          </a:p>
          <a:p>
            <a:r>
              <a:rPr lang="en-GB" dirty="0" smtClean="0"/>
              <a:t>Dick receives £35 more than Harry. How much did Tom and Dick receive in total?</a:t>
            </a:r>
            <a:endParaRPr lang="en-GB" dirty="0"/>
          </a:p>
        </p:txBody>
      </p:sp>
      <p:pic>
        <p:nvPicPr>
          <p:cNvPr id="1026" name="Picture 2" descr="http://www.tiffinschool.co.uk/_images/facilities/shop/SchoolUnifor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043" y="2146920"/>
            <a:ext cx="741402" cy="214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510503" y="6237312"/>
            <a:ext cx="80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£77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3275856" y="6147594"/>
            <a:ext cx="1156443" cy="5707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15816" y="846620"/>
            <a:ext cx="331278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>
            <a:off x="4600763" y="853709"/>
            <a:ext cx="331278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>
            <a:off x="250177" y="4647654"/>
            <a:ext cx="331278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8687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 smtClean="0"/>
                <a:t>PUZZLES (working in pairs)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860032" y="883726"/>
                <a:ext cx="4080644" cy="32624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[JMC 2006 Q23] At a holiday camp, the ratio of boys to girls is </a:t>
                </a:r>
                <a14:m>
                  <m:oMath xmlns:m="http://schemas.openxmlformats.org/officeDocument/2006/math">
                    <m:r>
                      <a:rPr lang="en-GB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3:4</m:t>
                    </m:r>
                  </m:oMath>
                </a14:m>
                <a:r>
                  <a:rPr lang="en-GB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the ratio of girls to adults is </a:t>
                </a:r>
                <a14:m>
                  <m:oMath xmlns:m="http://schemas.openxmlformats.org/officeDocument/2006/math">
                    <m:r>
                      <a:rPr lang="en-GB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5:7</m:t>
                    </m:r>
                  </m:oMath>
                </a14:m>
                <a:r>
                  <a:rPr lang="en-GB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What is the ratio of children to adults at the camp?</a:t>
                </a:r>
                <a:br>
                  <a:rPr lang="en-GB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GB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   </a:t>
                </a:r>
                <a14:m>
                  <m:oMath xmlns:m="http://schemas.openxmlformats.org/officeDocument/2006/math">
                    <m:r>
                      <a:rPr lang="en-GB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4:5</m:t>
                    </m:r>
                  </m:oMath>
                </a14:m>
                <a:r>
                  <a:rPr lang="en-GB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GB" dirty="0" smtClean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   </a:t>
                </a:r>
                <a14:m>
                  <m:oMath xmlns:m="http://schemas.openxmlformats.org/officeDocument/2006/math">
                    <m:r>
                      <a:rPr lang="en-GB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5:4</m:t>
                    </m:r>
                  </m:oMath>
                </a14:m>
                <a:r>
                  <a:rPr lang="en-GB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GB" dirty="0" smtClean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   </a:t>
                </a:r>
                <a14:m>
                  <m:oMath xmlns:m="http://schemas.openxmlformats.org/officeDocument/2006/math">
                    <m:r>
                      <a:rPr lang="en-GB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12:7</m:t>
                    </m:r>
                  </m:oMath>
                </a14:m>
                <a:r>
                  <a:rPr lang="en-GB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GB" dirty="0" smtClean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</a:p>
              <a:p>
                <a:r>
                  <a:rPr lang="en-GB" dirty="0" smtClean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   </a:t>
                </a:r>
                <a14:m>
                  <m:oMath xmlns:m="http://schemas.openxmlformats.org/officeDocument/2006/math">
                    <m:r>
                      <a:rPr lang="en-GB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15:28</m:t>
                    </m:r>
                  </m:oMath>
                </a14:m>
                <a:r>
                  <a:rPr lang="en-GB" dirty="0" smtClean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E   </a:t>
                </a:r>
                <a14:m>
                  <m:oMath xmlns:m="http://schemas.openxmlformats.org/officeDocument/2006/math">
                    <m:r>
                      <a:rPr lang="en-GB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21:20</m:t>
                    </m:r>
                  </m:oMath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sz="1600" b="1" dirty="0" smtClean="0"/>
                  <a:t>Want a common number of parts for the girls.</a:t>
                </a:r>
              </a:p>
              <a:p>
                <a:r>
                  <a:rPr lang="en-GB" sz="1600" b="1" dirty="0" smtClean="0"/>
                  <a:t>Boys to girls:   3 : 4     </a:t>
                </a:r>
                <a:r>
                  <a:rPr lang="en-GB" sz="1600" b="1" dirty="0" smtClean="0">
                    <a:sym typeface="Wingdings" panose="05000000000000000000" pitchFamily="2" charset="2"/>
                  </a:rPr>
                  <a:t>   15 :  20</a:t>
                </a:r>
              </a:p>
              <a:p>
                <a:r>
                  <a:rPr lang="en-GB" sz="1600" b="1" dirty="0" smtClean="0">
                    <a:sym typeface="Wingdings" panose="05000000000000000000" pitchFamily="2" charset="2"/>
                  </a:rPr>
                  <a:t>Girls to adults:  5 : 7      20 : 28</a:t>
                </a:r>
              </a:p>
              <a:p>
                <a:r>
                  <a:rPr lang="en-GB" sz="1600" b="1" dirty="0" smtClean="0">
                    <a:sym typeface="Wingdings" panose="05000000000000000000" pitchFamily="2" charset="2"/>
                  </a:rPr>
                  <a:t>Therefore boys to girls to adults:    15 : 20 :  28</a:t>
                </a:r>
              </a:p>
              <a:p>
                <a:r>
                  <a:rPr lang="en-GB" sz="1600" b="1" dirty="0" smtClean="0">
                    <a:sym typeface="Wingdings" panose="05000000000000000000" pitchFamily="2" charset="2"/>
                  </a:rPr>
                  <a:t>Ratio of children to adults:    35 : 28   =   5 : 4</a:t>
                </a:r>
                <a:endParaRPr lang="en-GB" sz="1600" b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883726"/>
                <a:ext cx="4080644" cy="3262432"/>
              </a:xfrm>
              <a:prstGeom prst="rect">
                <a:avLst/>
              </a:prstGeom>
              <a:blipFill rotWithShape="0">
                <a:blip r:embed="rId2"/>
                <a:stretch>
                  <a:fillRect l="-1194" t="-1121" r="-299" b="-14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67544" y="4149080"/>
                <a:ext cx="3936628" cy="2246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dirty="0" smtClean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[JMC 2012 Q19] In rectangle </a:t>
                </a:r>
                <a14:m>
                  <m:oMath xmlns:m="http://schemas.openxmlformats.org/officeDocument/2006/math">
                    <m:r>
                      <a:rPr lang="en-GB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𝑃𝑄𝑅𝑆</m:t>
                    </m:r>
                  </m:oMath>
                </a14:m>
                <a:r>
                  <a:rPr lang="en-GB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the ratio of </a:t>
                </a:r>
                <a14:m>
                  <m:oMath xmlns:m="http://schemas.openxmlformats.org/officeDocument/2006/math">
                    <m:r>
                      <a:rPr lang="en-GB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∠</m:t>
                    </m:r>
                    <m:r>
                      <a:rPr lang="en-GB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𝑃𝑆𝑄</m:t>
                    </m:r>
                  </m:oMath>
                </a14:m>
                <a:r>
                  <a:rPr lang="en-GB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GB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∠</m:t>
                    </m:r>
                    <m:r>
                      <a:rPr lang="en-GB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𝑃𝑄𝑆</m:t>
                    </m:r>
                  </m:oMath>
                </a14:m>
                <a:r>
                  <a:rPr lang="en-GB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GB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1:5</m:t>
                    </m:r>
                  </m:oMath>
                </a14:m>
                <a:r>
                  <a:rPr lang="en-GB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What is the size of </a:t>
                </a:r>
                <a14:m>
                  <m:oMath xmlns:m="http://schemas.openxmlformats.org/officeDocument/2006/math">
                    <m:r>
                      <a:rPr lang="en-GB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∠</m:t>
                    </m:r>
                    <m:r>
                      <a:rPr lang="en-GB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𝑄𝑆𝑅</m:t>
                    </m:r>
                  </m:oMath>
                </a14:m>
                <a:r>
                  <a:rPr lang="en-GB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  <a:br>
                  <a:rPr lang="en-GB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GB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   </a:t>
                </a:r>
                <a14:m>
                  <m:oMath xmlns:m="http://schemas.openxmlformats.org/officeDocument/2006/math">
                    <m:r>
                      <a:rPr lang="en-GB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15°</m:t>
                    </m:r>
                  </m:oMath>
                </a14:m>
                <a:r>
                  <a:rPr lang="en-GB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GB" dirty="0" smtClean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  </a:t>
                </a:r>
                <a14:m>
                  <m:oMath xmlns:m="http://schemas.openxmlformats.org/officeDocument/2006/math">
                    <m:r>
                      <a:rPr lang="en-GB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18°</m:t>
                    </m:r>
                  </m:oMath>
                </a14:m>
                <a:r>
                  <a:rPr lang="en-GB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GB" dirty="0" smtClean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   </a:t>
                </a:r>
                <a14:m>
                  <m:oMath xmlns:m="http://schemas.openxmlformats.org/officeDocument/2006/math">
                    <m:r>
                      <a:rPr lang="en-GB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45°</m:t>
                    </m:r>
                  </m:oMath>
                </a14:m>
                <a:r>
                  <a:rPr lang="en-GB" dirty="0" smtClean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GB" dirty="0" smtClean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GB" dirty="0" smtClean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   </a:t>
                </a:r>
                <a14:m>
                  <m:oMath xmlns:m="http://schemas.openxmlformats.org/officeDocument/2006/math">
                    <m:r>
                      <a:rPr lang="en-GB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72°</m:t>
                    </m:r>
                  </m:oMath>
                </a14:m>
                <a:r>
                  <a:rPr lang="en-GB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GB" dirty="0" smtClean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   </a:t>
                </a:r>
                <a14:m>
                  <m:oMath xmlns:m="http://schemas.openxmlformats.org/officeDocument/2006/math">
                    <m:r>
                      <a:rPr lang="en-GB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75°</m:t>
                    </m:r>
                  </m:oMath>
                </a14:m>
                <a:r>
                  <a:rPr lang="en-GB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/>
                </a:r>
                <a:br>
                  <a:rPr lang="en-GB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en-GB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/>
                </a:r>
                <a:br>
                  <a:rPr lang="en-GB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en-GB" sz="1600" b="1" dirty="0" smtClean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Two angles add to </a:t>
                </a:r>
                <a14:m>
                  <m:oMath xmlns:m="http://schemas.openxmlformats.org/officeDocument/2006/math">
                    <m:r>
                      <a:rPr lang="en-GB" sz="16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𝟗𝟎</m:t>
                    </m:r>
                    <m:r>
                      <a:rPr lang="en-GB" sz="16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r>
                  <a:rPr lang="en-GB" sz="1600" b="1" dirty="0" smtClean="0"/>
                  <a:t>. So 6 parts = 90  </a:t>
                </a:r>
                <a:r>
                  <a:rPr lang="en-GB" sz="1600" b="1" dirty="0" smtClean="0">
                    <a:sym typeface="Wingdings" panose="05000000000000000000" pitchFamily="2" charset="2"/>
                  </a:rPr>
                  <a:t>  1 part = </a:t>
                </a:r>
                <a14:m>
                  <m:oMath xmlns:m="http://schemas.openxmlformats.org/officeDocument/2006/math">
                    <m:r>
                      <a:rPr lang="en-GB" sz="1600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𝟏𝟓</m:t>
                    </m:r>
                    <m:r>
                      <a:rPr lang="en-GB" sz="1600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°</m:t>
                    </m:r>
                  </m:oMath>
                </a14:m>
                <a:r>
                  <a:rPr lang="en-GB" sz="1600" b="1" dirty="0" smtClean="0"/>
                  <a:t>. Thus </a:t>
                </a:r>
                <a14:m>
                  <m:oMath xmlns:m="http://schemas.openxmlformats.org/officeDocument/2006/math"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∠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𝑸𝑺𝑹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𝟗𝟎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𝟏𝟓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°=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𝟕𝟓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endParaRPr lang="en-GB" sz="1600" b="1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4149080"/>
                <a:ext cx="3936628" cy="2246769"/>
              </a:xfrm>
              <a:prstGeom prst="rect">
                <a:avLst/>
              </a:prstGeom>
              <a:blipFill rotWithShape="0">
                <a:blip r:embed="rId3"/>
                <a:stretch>
                  <a:fillRect l="-1395" t="-1630" r="-1085" b="-27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39552" y="888042"/>
                <a:ext cx="3528392" cy="28269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dirty="0" smtClean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[JMC 2000 Q9] Three –quarters of the junior members of a tennis club are boys and the rest are girls. What is the ratio of boys to girls among these members?</a:t>
                </a:r>
                <a:br>
                  <a:rPr lang="en-GB" dirty="0" smtClean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en-GB" dirty="0" smtClean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   </a:t>
                </a:r>
                <a14:m>
                  <m:oMath xmlns:m="http://schemas.openxmlformats.org/officeDocument/2006/math">
                    <m:r>
                      <a:rPr lang="en-GB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3:4</m:t>
                    </m:r>
                  </m:oMath>
                </a14:m>
                <a:r>
                  <a:rPr lang="en-GB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GB" dirty="0" smtClean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   </a:t>
                </a:r>
                <a14:m>
                  <m:oMath xmlns:m="http://schemas.openxmlformats.org/officeDocument/2006/math">
                    <m:r>
                      <a:rPr lang="en-GB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4:3</m:t>
                    </m:r>
                  </m:oMath>
                </a14:m>
                <a:r>
                  <a:rPr lang="en-GB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GB" dirty="0" smtClean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   </a:t>
                </a:r>
                <a14:m>
                  <m:oMath xmlns:m="http://schemas.openxmlformats.org/officeDocument/2006/math">
                    <m:r>
                      <a:rPr lang="en-GB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3:7</m:t>
                    </m:r>
                  </m:oMath>
                </a14:m>
                <a:r>
                  <a:rPr lang="en-GB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GB" dirty="0" smtClean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dirty="0" smtClean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   </a:t>
                </a:r>
                <a14:m>
                  <m:oMath xmlns:m="http://schemas.openxmlformats.org/officeDocument/2006/math">
                    <m:r>
                      <a:rPr lang="en-GB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4:7</m:t>
                    </m:r>
                  </m:oMath>
                </a14:m>
                <a:r>
                  <a:rPr lang="en-GB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GB" dirty="0" smtClean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   </a:t>
                </a:r>
                <a14:m>
                  <m:oMath xmlns:m="http://schemas.openxmlformats.org/officeDocument/2006/math">
                    <m:r>
                      <a:rPr lang="en-GB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3:1</m:t>
                    </m:r>
                  </m:oMath>
                </a14:m>
                <a:endParaRPr lang="en-GB" dirty="0" smtClean="0"/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:</m:t>
                      </m:r>
                      <m:f>
                        <m:f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= 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888042"/>
                <a:ext cx="3528392" cy="2826928"/>
              </a:xfrm>
              <a:prstGeom prst="rect">
                <a:avLst/>
              </a:prstGeom>
              <a:blipFill rotWithShape="0">
                <a:blip r:embed="rId4"/>
                <a:stretch>
                  <a:fillRect l="-1557" t="-1296" r="-20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court, racquet, sport, squash, tennis, tênis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124" y="2514942"/>
            <a:ext cx="1329680" cy="1329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043608" y="3015989"/>
            <a:ext cx="2015728" cy="9835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9552" y="5760437"/>
            <a:ext cx="3864620" cy="6354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60032" y="2837838"/>
            <a:ext cx="4176464" cy="13083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5983" y="933164"/>
            <a:ext cx="331278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136266" y="4212859"/>
            <a:ext cx="331278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4443278" y="975158"/>
            <a:ext cx="331278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5478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 smtClean="0"/>
                <a:t>Exercise 1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539552" y="725206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Simplify the following ratios:</a:t>
            </a:r>
          </a:p>
          <a:p>
            <a:r>
              <a:rPr lang="en-GB" dirty="0" smtClean="0"/>
              <a:t>2:6 = </a:t>
            </a:r>
            <a:r>
              <a:rPr lang="en-GB" b="1" dirty="0" smtClean="0"/>
              <a:t>1:3</a:t>
            </a:r>
            <a:r>
              <a:rPr lang="en-GB" dirty="0" smtClean="0"/>
              <a:t>		10:15 = </a:t>
            </a:r>
            <a:r>
              <a:rPr lang="en-GB" b="1" dirty="0" smtClean="0"/>
              <a:t>2:3</a:t>
            </a:r>
          </a:p>
          <a:p>
            <a:r>
              <a:rPr lang="en-GB" dirty="0" smtClean="0"/>
              <a:t>24:18 = </a:t>
            </a:r>
            <a:r>
              <a:rPr lang="en-GB" b="1" dirty="0" smtClean="0"/>
              <a:t>4:3</a:t>
            </a:r>
            <a:r>
              <a:rPr lang="en-GB" dirty="0" smtClean="0"/>
              <a:t>	56 : 49 = </a:t>
            </a:r>
            <a:r>
              <a:rPr lang="en-GB" b="1" dirty="0" smtClean="0"/>
              <a:t>8:7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827584" y="1787714"/>
            <a:ext cx="1368151" cy="1368152"/>
            <a:chOff x="1475657" y="2060848"/>
            <a:chExt cx="2160238" cy="1944217"/>
          </a:xfrm>
        </p:grpSpPr>
        <p:sp>
          <p:nvSpPr>
            <p:cNvPr id="6" name="Isosceles Triangle 5"/>
            <p:cNvSpPr/>
            <p:nvPr/>
          </p:nvSpPr>
          <p:spPr>
            <a:xfrm>
              <a:off x="1475657" y="3356993"/>
              <a:ext cx="720080" cy="64807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Isosceles Triangle 6"/>
            <p:cNvSpPr/>
            <p:nvPr/>
          </p:nvSpPr>
          <p:spPr>
            <a:xfrm rot="10800000">
              <a:off x="1835697" y="3356993"/>
              <a:ext cx="720080" cy="64807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Isosceles Triangle 7"/>
            <p:cNvSpPr/>
            <p:nvPr/>
          </p:nvSpPr>
          <p:spPr>
            <a:xfrm>
              <a:off x="2195736" y="3356993"/>
              <a:ext cx="720080" cy="648072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Isosceles Triangle 8"/>
            <p:cNvSpPr/>
            <p:nvPr/>
          </p:nvSpPr>
          <p:spPr>
            <a:xfrm rot="10800000">
              <a:off x="2555776" y="3356993"/>
              <a:ext cx="720080" cy="648072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Isosceles Triangle 9"/>
            <p:cNvSpPr/>
            <p:nvPr/>
          </p:nvSpPr>
          <p:spPr>
            <a:xfrm>
              <a:off x="2915815" y="3356993"/>
              <a:ext cx="720080" cy="648072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1835697" y="2708920"/>
              <a:ext cx="720080" cy="648072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Isosceles Triangle 11"/>
            <p:cNvSpPr/>
            <p:nvPr/>
          </p:nvSpPr>
          <p:spPr>
            <a:xfrm rot="10800000">
              <a:off x="2195737" y="2708920"/>
              <a:ext cx="720080" cy="64807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2555776" y="2708920"/>
              <a:ext cx="720080" cy="648072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Isosceles Triangle 13"/>
            <p:cNvSpPr/>
            <p:nvPr/>
          </p:nvSpPr>
          <p:spPr>
            <a:xfrm>
              <a:off x="2195735" y="2060848"/>
              <a:ext cx="720080" cy="648072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339752" y="1844725"/>
            <a:ext cx="2088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What is the ratio of shaded to non-shaded triangles?</a:t>
            </a:r>
          </a:p>
          <a:p>
            <a:r>
              <a:rPr lang="en-GB" b="1" dirty="0" smtClean="0"/>
              <a:t>1 : 3</a:t>
            </a:r>
            <a:endParaRPr lang="en-GB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00171" y="3266483"/>
            <a:ext cx="37024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If £30 is split between two people in the ratio 3:2, what does each get? </a:t>
            </a:r>
            <a:r>
              <a:rPr lang="en-GB" b="1" dirty="0" smtClean="0"/>
              <a:t>£18, £12</a:t>
            </a:r>
          </a:p>
          <a:p>
            <a:endParaRPr lang="en-GB" dirty="0" smtClean="0"/>
          </a:p>
          <a:p>
            <a:r>
              <a:rPr lang="en-GB" dirty="0" smtClean="0"/>
              <a:t>To make orange squash I mix concentrate and water in the ratio 2:7. If I use 150ml of concentrate, how much water do I use?</a:t>
            </a:r>
          </a:p>
          <a:p>
            <a:r>
              <a:rPr lang="en-GB" b="1" dirty="0" smtClean="0"/>
              <a:t>525ml </a:t>
            </a:r>
            <a:endParaRPr lang="en-GB" b="1" dirty="0"/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230676" y="725206"/>
                <a:ext cx="3702414" cy="6023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120 sweets are shared out into three piles, in the ratio 3:4:1. How many more sweets does the biggest pile have then the smallest?          </a:t>
                </a:r>
                <a:r>
                  <a:rPr lang="en-GB" b="1" dirty="0" smtClean="0"/>
                  <a:t>45</a:t>
                </a:r>
              </a:p>
              <a:p>
                <a:endParaRPr lang="en-GB" dirty="0" smtClean="0"/>
              </a:p>
              <a:p>
                <a:r>
                  <a:rPr lang="en-GB" dirty="0" smtClean="0"/>
                  <a:t>To make orange squash I mix concentrate and water in the ratio 2:7. If I use 150ml of concentrate, how much water do I use?     </a:t>
                </a:r>
                <a:r>
                  <a:rPr lang="en-GB" b="1" dirty="0" smtClean="0"/>
                  <a:t>525ml </a:t>
                </a:r>
                <a:endParaRPr lang="en-GB" b="1" dirty="0"/>
              </a:p>
              <a:p>
                <a:endParaRPr lang="en-GB" dirty="0" smtClean="0"/>
              </a:p>
              <a:p>
                <a:r>
                  <a:rPr lang="en-GB" dirty="0"/>
                  <a:t>[JMC 2010 Q10] At the </a:t>
                </a:r>
                <a:r>
                  <a:rPr lang="en-GB" dirty="0" err="1"/>
                  <a:t>Marldon</a:t>
                </a:r>
                <a:r>
                  <a:rPr lang="en-GB" dirty="0"/>
                  <a:t> Apple-Pie-Fayre bake-off, prize money is awarded for 1</a:t>
                </a:r>
                <a:r>
                  <a:rPr lang="en-GB" baseline="30000" dirty="0"/>
                  <a:t>st</a:t>
                </a:r>
                <a:r>
                  <a:rPr lang="en-GB" dirty="0"/>
                  <a:t>, 2</a:t>
                </a:r>
                <a:r>
                  <a:rPr lang="en-GB" baseline="30000" dirty="0"/>
                  <a:t>nd</a:t>
                </a:r>
                <a:r>
                  <a:rPr lang="en-GB" dirty="0"/>
                  <a:t> and 3</a:t>
                </a:r>
                <a:r>
                  <a:rPr lang="en-GB" baseline="30000" dirty="0"/>
                  <a:t>rd</a:t>
                </a:r>
                <a:r>
                  <a:rPr lang="en-GB" dirty="0"/>
                  <a:t> places in the ratio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3:2:1</m:t>
                    </m:r>
                  </m:oMath>
                </a14:m>
                <a:r>
                  <a:rPr lang="en-GB" dirty="0"/>
                  <a:t>. Last year Mrs </a:t>
                </a:r>
                <a:r>
                  <a:rPr lang="en-GB" dirty="0" err="1"/>
                  <a:t>Keat</a:t>
                </a:r>
                <a:r>
                  <a:rPr lang="en-GB" dirty="0"/>
                  <a:t> and Mr Jewell shared third prize equally. What fraction of the total prize money did Mrs </a:t>
                </a:r>
                <a:r>
                  <a:rPr lang="en-GB" dirty="0" err="1"/>
                  <a:t>Keat</a:t>
                </a:r>
                <a:r>
                  <a:rPr lang="en-GB" dirty="0"/>
                  <a:t> receive</a:t>
                </a:r>
                <a:r>
                  <a:rPr lang="en-GB" dirty="0" smtClean="0"/>
                  <a:t>?                                      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𝟏𝟐</m:t>
                        </m:r>
                      </m:den>
                    </m:f>
                  </m:oMath>
                </a14:m>
                <a:r>
                  <a:rPr lang="en-GB" dirty="0"/>
                  <a:t/>
                </a:r>
                <a:br>
                  <a:rPr lang="en-GB" dirty="0"/>
                </a:br>
                <a:endParaRPr lang="en-GB" dirty="0"/>
              </a:p>
              <a:p>
                <a:r>
                  <a:rPr lang="en-GB" dirty="0" smtClean="0"/>
                  <a:t>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18: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:8</m:t>
                    </m:r>
                  </m:oMath>
                </a14:m>
                <a:r>
                  <a:rPr lang="en-GB" dirty="0" smtClean="0"/>
                  <a:t>, find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 smtClean="0"/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𝟏𝟐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0676" y="725206"/>
                <a:ext cx="3702414" cy="6023444"/>
              </a:xfrm>
              <a:prstGeom prst="rect">
                <a:avLst/>
              </a:prstGeom>
              <a:blipFill rotWithShape="0">
                <a:blip r:embed="rId3"/>
                <a:stretch>
                  <a:fillRect l="-1318" t="-607" r="-1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133283" y="793464"/>
            <a:ext cx="331278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133283" y="1794431"/>
            <a:ext cx="331278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>
            <a:off x="167280" y="4437112"/>
            <a:ext cx="331278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>
            <a:off x="4788024" y="793464"/>
            <a:ext cx="331278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4788024" y="2190375"/>
            <a:ext cx="331278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6</a:t>
            </a:r>
            <a:endParaRPr lang="en-GB" dirty="0"/>
          </a:p>
        </p:txBody>
      </p:sp>
      <p:sp>
        <p:nvSpPr>
          <p:cNvPr id="24" name="Rectangle 23"/>
          <p:cNvSpPr/>
          <p:nvPr/>
        </p:nvSpPr>
        <p:spPr>
          <a:xfrm>
            <a:off x="4788024" y="3556908"/>
            <a:ext cx="331278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7</a:t>
            </a:r>
            <a:endParaRPr lang="en-GB" dirty="0"/>
          </a:p>
        </p:txBody>
      </p:sp>
      <p:sp>
        <p:nvSpPr>
          <p:cNvPr id="25" name="Rectangle 24"/>
          <p:cNvSpPr/>
          <p:nvPr/>
        </p:nvSpPr>
        <p:spPr>
          <a:xfrm>
            <a:off x="167280" y="3376888"/>
            <a:ext cx="331278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26" name="Rectangle 25"/>
          <p:cNvSpPr/>
          <p:nvPr/>
        </p:nvSpPr>
        <p:spPr>
          <a:xfrm>
            <a:off x="4788024" y="6093296"/>
            <a:ext cx="331278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8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6347190" y="106329"/>
            <a:ext cx="2689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 smtClean="0">
                <a:solidFill>
                  <a:schemeClr val="bg1"/>
                </a:solidFill>
              </a:rPr>
              <a:t>(on provided worksheet)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132508" y="1034789"/>
            <a:ext cx="950292" cy="2860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319291" y="1312709"/>
            <a:ext cx="950292" cy="2860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139148" y="1010498"/>
            <a:ext cx="950292" cy="2860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250522" y="1300402"/>
            <a:ext cx="950292" cy="2860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339751" y="2726752"/>
            <a:ext cx="911449" cy="3847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04061" y="3878706"/>
            <a:ext cx="911449" cy="3847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00171" y="5496653"/>
            <a:ext cx="911449" cy="3847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845190" y="1598720"/>
            <a:ext cx="911449" cy="3847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950167" y="2985483"/>
            <a:ext cx="911449" cy="3847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826338" y="5438134"/>
            <a:ext cx="911449" cy="3847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643053" y="6452763"/>
            <a:ext cx="911449" cy="3847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2857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 smtClean="0"/>
                <a:t>Exercise 1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39552" y="766152"/>
                <a:ext cx="3672408" cy="6186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The ratio of red to blue to green marbles in a bag is 3 : 10 : 4. If there are 39 red and blue marbles altogether, how many green marbles are there?                   </a:t>
                </a:r>
                <a:r>
                  <a:rPr lang="en-GB" b="1" dirty="0" smtClean="0"/>
                  <a:t>Solution: 12</a:t>
                </a:r>
              </a:p>
              <a:p>
                <a:endParaRPr lang="en-GB" b="1" dirty="0" smtClean="0"/>
              </a:p>
              <a:p>
                <a:r>
                  <a:rPr lang="en-GB" dirty="0"/>
                  <a:t>[IMC 2009 Q9] Joseph’s flock has 55% more sheep than goats. What is the ratio of goats to sheep in the flock</a:t>
                </a:r>
                <a:r>
                  <a:rPr lang="en-GB" dirty="0" smtClean="0"/>
                  <a:t>?                    </a:t>
                </a:r>
                <a:r>
                  <a:rPr lang="en-GB" b="1" dirty="0" smtClean="0"/>
                  <a:t>Solution: 20:31</a:t>
                </a:r>
                <a:endParaRPr lang="en-GB" b="1" dirty="0"/>
              </a:p>
              <a:p>
                <a:endParaRPr lang="en-GB" b="1" dirty="0"/>
              </a:p>
              <a:p>
                <a:r>
                  <a:rPr lang="en-GB" dirty="0"/>
                  <a:t>[JMC 2012 Q17] There are six more girls than boys in Miss Spelling’s class of 24 pupils. What is the ratio of girls to boys in this class?</a:t>
                </a:r>
              </a:p>
              <a:p>
                <a:r>
                  <a:rPr lang="en-GB" b="1" dirty="0"/>
                  <a:t>5:3</a:t>
                </a:r>
              </a:p>
              <a:p>
                <a:endParaRPr lang="en-GB" dirty="0"/>
              </a:p>
              <a:p>
                <a:pPr lvl="0"/>
                <a:r>
                  <a:rPr lang="en-GB" dirty="0"/>
                  <a:t>[JMO 2010 A2] Given that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=1:2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=3:4</m:t>
                    </m:r>
                  </m:oMath>
                </a14:m>
                <a:r>
                  <a:rPr lang="en-GB" dirty="0"/>
                  <a:t>, what is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GB" dirty="0"/>
                  <a:t> ?</a:t>
                </a:r>
                <a:br>
                  <a:rPr lang="en-GB" dirty="0"/>
                </a:br>
                <a:r>
                  <a:rPr lang="en-GB" b="1" dirty="0"/>
                  <a:t>Solution: 3:8</a:t>
                </a:r>
              </a:p>
              <a:p>
                <a:endParaRPr lang="en-GB" b="1" dirty="0"/>
              </a:p>
              <a:p>
                <a:r>
                  <a:rPr lang="en-GB" dirty="0" smtClean="0"/>
                  <a:t> </a:t>
                </a:r>
                <a:endParaRPr lang="en-GB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766152"/>
                <a:ext cx="3672408" cy="6186309"/>
              </a:xfrm>
              <a:prstGeom prst="rect">
                <a:avLst/>
              </a:prstGeom>
              <a:blipFill rotWithShape="0">
                <a:blip r:embed="rId2"/>
                <a:stretch>
                  <a:fillRect l="-1495" t="-592" r="-18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076056" y="904652"/>
                <a:ext cx="3744416" cy="59093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GB" dirty="0"/>
                  <a:t>[JMC 2013 Q19] A swimming club has three categories of members: junior, senior, veteran. The ratio of junior to senior members is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3:2</m:t>
                    </m:r>
                  </m:oMath>
                </a14:m>
                <a:r>
                  <a:rPr lang="en-GB" dirty="0"/>
                  <a:t> and the ratio of senior members to veterans is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5:2</m:t>
                    </m:r>
                  </m:oMath>
                </a14:m>
                <a:r>
                  <a:rPr lang="en-GB" dirty="0"/>
                  <a:t>. Which of the following could be the total number of members in the swimming club?</a:t>
                </a:r>
                <a:br>
                  <a:rPr lang="en-GB" dirty="0"/>
                </a:br>
                <a:r>
                  <a:rPr lang="en-GB" dirty="0"/>
                  <a:t>A   30	B   35	C   48	</a:t>
                </a:r>
              </a:p>
              <a:p>
                <a:pPr lvl="0"/>
                <a:r>
                  <a:rPr lang="en-GB" dirty="0"/>
                  <a:t>D   58	E   60</a:t>
                </a:r>
                <a:br>
                  <a:rPr lang="en-GB" dirty="0"/>
                </a:br>
                <a:r>
                  <a:rPr lang="en-GB" b="1" dirty="0"/>
                  <a:t>Solution: </a:t>
                </a:r>
                <a:r>
                  <a:rPr lang="en-GB" b="1" dirty="0" smtClean="0"/>
                  <a:t>D</a:t>
                </a:r>
              </a:p>
              <a:p>
                <a:pPr lvl="0"/>
                <a:endParaRPr lang="en-GB" b="1" dirty="0"/>
              </a:p>
              <a:p>
                <a:r>
                  <a:rPr lang="en-GB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[JMO 2012 A8] An athletics club has junior (i.e. boy or girl) members and adult members. The ratio of girls to boys to adults is 3 : 4 : 9 and there are 16 more adult members than junior members. In total, how many members does the club have?                             </a:t>
                </a:r>
                <a:r>
                  <a:rPr lang="en-GB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Solution: 128</a:t>
                </a:r>
              </a:p>
              <a:p>
                <a:pPr lvl="0"/>
                <a:endParaRPr lang="en-GB" b="1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904652"/>
                <a:ext cx="3744416" cy="5909310"/>
              </a:xfrm>
              <a:prstGeom prst="rect">
                <a:avLst/>
              </a:prstGeom>
              <a:blipFill rotWithShape="0">
                <a:blip r:embed="rId3"/>
                <a:stretch>
                  <a:fillRect l="-1466" t="-515" r="-211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208274" y="870868"/>
            <a:ext cx="331278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9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88900" y="2492896"/>
            <a:ext cx="450652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10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101600" y="3859306"/>
            <a:ext cx="437952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11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88900" y="5517232"/>
            <a:ext cx="450652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12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4610100" y="973283"/>
            <a:ext cx="446169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13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4635500" y="4254234"/>
            <a:ext cx="420769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14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6347190" y="106329"/>
            <a:ext cx="2689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 smtClean="0">
                <a:solidFill>
                  <a:schemeClr val="bg1"/>
                </a:solidFill>
              </a:rPr>
              <a:t>(on provided worksheet)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64753" y="1906162"/>
            <a:ext cx="1345247" cy="4433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195736" y="3267840"/>
            <a:ext cx="1614264" cy="4433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32272" y="4939281"/>
            <a:ext cx="1614264" cy="4433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98724" y="6077621"/>
            <a:ext cx="1614264" cy="4433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076056" y="3698567"/>
            <a:ext cx="1614264" cy="4035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076056" y="6199123"/>
            <a:ext cx="1614264" cy="4035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64895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14425</TotalTime>
  <Words>1438</Words>
  <Application>Microsoft Office PowerPoint</Application>
  <PresentationFormat>On-screen Show (4:3)</PresentationFormat>
  <Paragraphs>234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 Math</vt:lpstr>
      <vt:lpstr>Times New Roman</vt:lpstr>
      <vt:lpstr>Wingdings</vt:lpstr>
      <vt:lpstr>Office Theme</vt:lpstr>
      <vt:lpstr>Year 7 Ratio &amp; Map Scale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J FROST (JAF)</cp:lastModifiedBy>
  <cp:revision>517</cp:revision>
  <dcterms:created xsi:type="dcterms:W3CDTF">2013-02-28T07:36:55Z</dcterms:created>
  <dcterms:modified xsi:type="dcterms:W3CDTF">2016-05-18T14:44:55Z</dcterms:modified>
</cp:coreProperties>
</file>