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750" r:id="rId2"/>
    <p:sldId id="717" r:id="rId3"/>
    <p:sldId id="751" r:id="rId4"/>
    <p:sldId id="755" r:id="rId5"/>
    <p:sldId id="756" r:id="rId6"/>
    <p:sldId id="757" r:id="rId7"/>
    <p:sldId id="758" r:id="rId8"/>
    <p:sldId id="759" r:id="rId9"/>
    <p:sldId id="760" r:id="rId10"/>
    <p:sldId id="761" r:id="rId11"/>
    <p:sldId id="762" r:id="rId12"/>
    <p:sldId id="763" r:id="rId13"/>
    <p:sldId id="765" r:id="rId14"/>
    <p:sldId id="766" r:id="rId15"/>
    <p:sldId id="767" r:id="rId16"/>
    <p:sldId id="768" r:id="rId17"/>
    <p:sldId id="769" r:id="rId18"/>
    <p:sldId id="789" r:id="rId19"/>
    <p:sldId id="770" r:id="rId20"/>
    <p:sldId id="771" r:id="rId21"/>
    <p:sldId id="772" r:id="rId22"/>
    <p:sldId id="773" r:id="rId23"/>
    <p:sldId id="774" r:id="rId24"/>
    <p:sldId id="775" r:id="rId25"/>
    <p:sldId id="776" r:id="rId26"/>
    <p:sldId id="777" r:id="rId27"/>
    <p:sldId id="778" r:id="rId28"/>
    <p:sldId id="779" r:id="rId29"/>
    <p:sldId id="780" r:id="rId30"/>
    <p:sldId id="781" r:id="rId31"/>
    <p:sldId id="782" r:id="rId32"/>
    <p:sldId id="783" r:id="rId33"/>
    <p:sldId id="784" r:id="rId34"/>
    <p:sldId id="785" r:id="rId35"/>
    <p:sldId id="786" r:id="rId36"/>
    <p:sldId id="787" r:id="rId37"/>
    <p:sldId id="788" r:id="rId38"/>
  </p:sldIdLst>
  <p:sldSz cx="9144000" cy="6858000" type="screen4x3"/>
  <p:notesSz cx="6799263" cy="99298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A06A0"/>
    <a:srgbClr val="16AA1D"/>
    <a:srgbClr val="660066"/>
    <a:srgbClr val="000000"/>
    <a:srgbClr val="CC99FF"/>
    <a:srgbClr val="0000FF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79" autoAdjust="0"/>
    <p:restoredTop sz="93073" autoAdjust="0"/>
  </p:normalViewPr>
  <p:slideViewPr>
    <p:cSldViewPr>
      <p:cViewPr>
        <p:scale>
          <a:sx n="70" d="100"/>
          <a:sy n="70" d="100"/>
        </p:scale>
        <p:origin x="-34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54F1DED-0E1B-4293-AE2B-9B2F291E07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82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40363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D62F661-0B1B-4A15-9B20-7797EAAC33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50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52D89-B804-46AF-B331-30B7C6877E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9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85E99-5985-4F41-B9A7-A39FE73DDE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7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BC63E-31E4-4DF0-9A32-68D469E6A5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0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73D08-0771-4AC5-AED1-34A2654193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9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71358-9AAB-4CB0-B147-436348BD22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77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D4C1A-B8C4-4904-825C-ADE2A43043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06422-7171-48E4-8763-F38ED85261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2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58579-AAF5-4476-87F5-897D9BF28C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2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ED512-1CD4-4165-BFB8-A63FAE646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8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96B8C-D429-4D47-A27A-30A1D5818A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3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84DE7-4E2E-447B-9490-53B66C326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9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CB0CFEC-B24B-4FE6-81B9-F6EC19C1B2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212003"/>
            <a:ext cx="885698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In the back of your books</a:t>
            </a:r>
          </a:p>
          <a:p>
            <a:pPr algn="ctr"/>
            <a:r>
              <a:rPr lang="en-US" sz="24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Find the missing number in each of these pairs of matching ratios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504" y="1844824"/>
            <a:ext cx="8856984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ctr">
              <a:buAutoNum type="alphaLcParenR"/>
            </a:pPr>
            <a:r>
              <a:rPr lang="en-US" sz="24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1:3 = 4:</a:t>
            </a:r>
            <a:r>
              <a:rPr lang="en-US" sz="2400" dirty="0" smtClean="0">
                <a:ln w="9000" cmpd="sng">
                  <a:noFill/>
                  <a:prstDash val="solid"/>
                </a:ln>
                <a:solidFill>
                  <a:srgbClr val="FF0000"/>
                </a:solidFill>
                <a:latin typeface="Comic Sans MS" pitchFamily="66" charset="0"/>
              </a:rPr>
              <a:t>?</a:t>
            </a:r>
          </a:p>
          <a:p>
            <a:pPr marL="457200" indent="-457200" algn="ctr">
              <a:buAutoNum type="alphaLcParenR"/>
            </a:pPr>
            <a:r>
              <a:rPr lang="en-US" sz="24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5:6 = </a:t>
            </a:r>
            <a:r>
              <a:rPr lang="en-US" sz="2400" dirty="0" smtClean="0">
                <a:ln w="9000" cmpd="sng">
                  <a:noFill/>
                  <a:prstDash val="solid"/>
                </a:ln>
                <a:solidFill>
                  <a:srgbClr val="FF0000"/>
                </a:solidFill>
                <a:latin typeface="Comic Sans MS" pitchFamily="66" charset="0"/>
              </a:rPr>
              <a:t>?</a:t>
            </a:r>
            <a:r>
              <a:rPr lang="en-US" sz="24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:30</a:t>
            </a:r>
          </a:p>
          <a:p>
            <a:pPr marL="457200" indent="-457200" algn="ctr">
              <a:buAutoNum type="alphaLcParenR"/>
            </a:pPr>
            <a:r>
              <a:rPr lang="en-US" sz="24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48:8 = </a:t>
            </a:r>
            <a:r>
              <a:rPr lang="en-US" sz="2400" dirty="0" smtClean="0">
                <a:ln w="9000" cmpd="sng">
                  <a:noFill/>
                  <a:prstDash val="solid"/>
                </a:ln>
                <a:solidFill>
                  <a:srgbClr val="FF0000"/>
                </a:solidFill>
                <a:latin typeface="Comic Sans MS" pitchFamily="66" charset="0"/>
              </a:rPr>
              <a:t>?</a:t>
            </a:r>
            <a:r>
              <a:rPr lang="en-US" sz="24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:1</a:t>
            </a:r>
          </a:p>
          <a:p>
            <a:pPr marL="457200" indent="-457200" algn="ctr">
              <a:buAutoNum type="alphaLcParenR"/>
            </a:pPr>
            <a:r>
              <a:rPr lang="en-US" sz="24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1:3 = 12:</a:t>
            </a:r>
            <a:r>
              <a:rPr lang="en-US" sz="2400" dirty="0" smtClean="0">
                <a:ln w="9000" cmpd="sng">
                  <a:noFill/>
                  <a:prstDash val="solid"/>
                </a:ln>
                <a:solidFill>
                  <a:srgbClr val="FF0000"/>
                </a:solidFill>
                <a:latin typeface="Comic Sans MS" pitchFamily="66" charset="0"/>
              </a:rPr>
              <a:t>?</a:t>
            </a:r>
          </a:p>
          <a:p>
            <a:pPr marL="457200" indent="-457200" algn="ctr">
              <a:buAutoNum type="alphaLcParenR"/>
            </a:pPr>
            <a:r>
              <a:rPr lang="en-US" sz="24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3:9 = </a:t>
            </a:r>
            <a:r>
              <a:rPr lang="en-US" sz="2400" dirty="0" smtClean="0">
                <a:ln w="9000" cmpd="sng">
                  <a:noFill/>
                  <a:prstDash val="solid"/>
                </a:ln>
                <a:solidFill>
                  <a:srgbClr val="FF0000"/>
                </a:solidFill>
                <a:latin typeface="Comic Sans MS" pitchFamily="66" charset="0"/>
              </a:rPr>
              <a:t>?</a:t>
            </a:r>
            <a:r>
              <a:rPr lang="en-US" sz="24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:54</a:t>
            </a:r>
          </a:p>
          <a:p>
            <a:pPr marL="457200" indent="-457200" algn="ctr">
              <a:buAutoNum type="alphaLcParenR"/>
            </a:pPr>
            <a:r>
              <a:rPr lang="en-US" sz="24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4:</a:t>
            </a:r>
            <a:r>
              <a:rPr lang="en-US" sz="2400" dirty="0" smtClean="0">
                <a:ln w="9000" cmpd="sng">
                  <a:noFill/>
                  <a:prstDash val="solid"/>
                </a:ln>
                <a:solidFill>
                  <a:srgbClr val="FF0000"/>
                </a:solidFill>
                <a:latin typeface="Comic Sans MS" pitchFamily="66" charset="0"/>
              </a:rPr>
              <a:t>?</a:t>
            </a:r>
            <a:r>
              <a:rPr lang="en-US" sz="24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 = 16:20</a:t>
            </a:r>
          </a:p>
          <a:p>
            <a:pPr marL="457200" indent="-457200" algn="ctr">
              <a:buAutoNum type="alphaLcParenR"/>
            </a:pPr>
            <a:r>
              <a:rPr lang="en-US" sz="24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.</a:t>
            </a:r>
            <a:r>
              <a:rPr lang="en-US" sz="2400" dirty="0" smtClean="0">
                <a:ln w="9000" cmpd="sng">
                  <a:noFill/>
                  <a:prstDash val="solid"/>
                </a:ln>
                <a:solidFill>
                  <a:srgbClr val="FF0000"/>
                </a:solidFill>
                <a:latin typeface="Comic Sans MS" pitchFamily="66" charset="0"/>
              </a:rPr>
              <a:t>?</a:t>
            </a:r>
            <a:r>
              <a:rPr lang="en-US" sz="24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:15 = 30:45</a:t>
            </a:r>
          </a:p>
          <a:p>
            <a:pPr marL="457200" indent="-457200" algn="ctr">
              <a:buAutoNum type="alphaLcParenR"/>
            </a:pPr>
            <a:r>
              <a:rPr lang="en-US" sz="24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4:20 = 24:</a:t>
            </a:r>
            <a:r>
              <a:rPr lang="en-US" sz="2400" dirty="0" smtClean="0">
                <a:ln w="9000" cmpd="sng">
                  <a:noFill/>
                  <a:prstDash val="solid"/>
                </a:ln>
                <a:solidFill>
                  <a:srgbClr val="FF0000"/>
                </a:solidFill>
                <a:latin typeface="Comic Sans MS" pitchFamily="66" charset="0"/>
              </a:rPr>
              <a:t>?</a:t>
            </a:r>
          </a:p>
          <a:p>
            <a:pPr marL="457200" indent="-457200" algn="ctr">
              <a:buAutoNum type="alphaLcParenR"/>
            </a:pPr>
            <a:r>
              <a:rPr lang="en-US" sz="24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 5:8 = </a:t>
            </a:r>
            <a:r>
              <a:rPr lang="en-US" sz="2400" dirty="0" smtClean="0">
                <a:ln w="9000" cmpd="sng">
                  <a:noFill/>
                  <a:prstDash val="solid"/>
                </a:ln>
                <a:solidFill>
                  <a:srgbClr val="FF0000"/>
                </a:solidFill>
                <a:latin typeface="Comic Sans MS" pitchFamily="66" charset="0"/>
              </a:rPr>
              <a:t>?</a:t>
            </a:r>
            <a:r>
              <a:rPr lang="en-US" sz="24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:64</a:t>
            </a:r>
          </a:p>
          <a:p>
            <a:pPr marL="457200" indent="-457200" algn="ctr">
              <a:buAutoNum type="alphaLcParenR"/>
            </a:pPr>
            <a:r>
              <a:rPr lang="en-US" sz="24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13:33 = </a:t>
            </a:r>
            <a:r>
              <a:rPr lang="en-US" sz="2400" dirty="0" smtClean="0">
                <a:ln w="9000" cmpd="sng">
                  <a:noFill/>
                  <a:prstDash val="solid"/>
                </a:ln>
                <a:solidFill>
                  <a:srgbClr val="FF0000"/>
                </a:solidFill>
                <a:latin typeface="Comic Sans MS" pitchFamily="66" charset="0"/>
              </a:rPr>
              <a:t>?</a:t>
            </a:r>
            <a:r>
              <a:rPr lang="en-US" sz="24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:99</a:t>
            </a:r>
          </a:p>
          <a:p>
            <a:pPr marL="457200" indent="-457200" algn="ctr">
              <a:buAutoNum type="alphaLcParenR"/>
            </a:pPr>
            <a:r>
              <a:rPr lang="en-US" sz="24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13:</a:t>
            </a:r>
            <a:r>
              <a:rPr lang="en-US" sz="2400" dirty="0" smtClean="0">
                <a:ln w="9000" cmpd="sng">
                  <a:noFill/>
                  <a:prstDash val="solid"/>
                </a:ln>
                <a:solidFill>
                  <a:srgbClr val="FF0000"/>
                </a:solidFill>
                <a:latin typeface="Comic Sans MS" pitchFamily="66" charset="0"/>
              </a:rPr>
              <a:t>?</a:t>
            </a:r>
            <a:r>
              <a:rPr lang="en-US" sz="24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 = 169:26</a:t>
            </a:r>
          </a:p>
          <a:p>
            <a:pPr marL="457200" indent="-457200" algn="ctr">
              <a:buAutoNum type="alphaLcParenR"/>
            </a:pPr>
            <a:endParaRPr lang="en-US" sz="2400" dirty="0" smtClean="0">
              <a:ln w="9000" cmpd="sng">
                <a:noFill/>
                <a:prstDash val="solid"/>
              </a:ln>
              <a:solidFill>
                <a:schemeClr val="tx2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979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6019" y="262735"/>
            <a:ext cx="799288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9 &lt; </a:t>
            </a:r>
            <a:r>
              <a:rPr lang="en-US" sz="5400" dirty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x &lt; </a:t>
            </a:r>
            <a:r>
              <a:rPr lang="en-US" sz="54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15</a:t>
            </a:r>
          </a:p>
        </p:txBody>
      </p:sp>
      <p:sp>
        <p:nvSpPr>
          <p:cNvPr id="5" name="Rectangle 4"/>
          <p:cNvSpPr/>
          <p:nvPr/>
        </p:nvSpPr>
        <p:spPr>
          <a:xfrm>
            <a:off x="588877" y="1556792"/>
            <a:ext cx="799288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x is between 9 and 15</a:t>
            </a:r>
          </a:p>
        </p:txBody>
      </p:sp>
      <p:sp>
        <p:nvSpPr>
          <p:cNvPr id="6" name="Rectangle 5"/>
          <p:cNvSpPr/>
          <p:nvPr/>
        </p:nvSpPr>
        <p:spPr>
          <a:xfrm>
            <a:off x="588877" y="2564904"/>
            <a:ext cx="799288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It is greater than 9</a:t>
            </a:r>
          </a:p>
        </p:txBody>
      </p:sp>
      <p:sp>
        <p:nvSpPr>
          <p:cNvPr id="7" name="Rectangle 6"/>
          <p:cNvSpPr/>
          <p:nvPr/>
        </p:nvSpPr>
        <p:spPr>
          <a:xfrm>
            <a:off x="697474" y="3323166"/>
            <a:ext cx="799288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It is less than 15</a:t>
            </a:r>
          </a:p>
        </p:txBody>
      </p:sp>
      <p:sp>
        <p:nvSpPr>
          <p:cNvPr id="8" name="Rectangle 7"/>
          <p:cNvSpPr/>
          <p:nvPr/>
        </p:nvSpPr>
        <p:spPr>
          <a:xfrm>
            <a:off x="161081" y="4175502"/>
            <a:ext cx="88427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u="sng" dirty="0" smtClean="0">
                <a:ln w="9000" cmpd="sng">
                  <a:noFill/>
                  <a:prstDash val="solid"/>
                </a:ln>
                <a:solidFill>
                  <a:srgbClr val="FF0000"/>
                </a:solidFill>
                <a:latin typeface="Comic Sans MS" pitchFamily="66" charset="0"/>
              </a:rPr>
              <a:t>What are all the possible whole number values of x?</a:t>
            </a:r>
          </a:p>
        </p:txBody>
      </p:sp>
      <p:sp>
        <p:nvSpPr>
          <p:cNvPr id="9" name="Rectangle 8"/>
          <p:cNvSpPr/>
          <p:nvPr/>
        </p:nvSpPr>
        <p:spPr>
          <a:xfrm>
            <a:off x="697474" y="5085184"/>
            <a:ext cx="799288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10, 11, 12, 13, 14</a:t>
            </a:r>
          </a:p>
        </p:txBody>
      </p:sp>
    </p:spTree>
    <p:extLst>
      <p:ext uri="{BB962C8B-B14F-4D97-AF65-F5344CB8AC3E}">
        <p14:creationId xmlns:p14="http://schemas.microsoft.com/office/powerpoint/2010/main" val="243703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6019" y="262735"/>
            <a:ext cx="799288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23 &lt; </a:t>
            </a:r>
            <a:r>
              <a:rPr lang="en-US" sz="5400" dirty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x </a:t>
            </a:r>
            <a:r>
              <a:rPr lang="en-US" sz="54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≤ 26</a:t>
            </a:r>
          </a:p>
        </p:txBody>
      </p:sp>
      <p:sp>
        <p:nvSpPr>
          <p:cNvPr id="5" name="Rectangle 4"/>
          <p:cNvSpPr/>
          <p:nvPr/>
        </p:nvSpPr>
        <p:spPr>
          <a:xfrm>
            <a:off x="588877" y="1556792"/>
            <a:ext cx="799288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x is between 23 and 26</a:t>
            </a:r>
          </a:p>
        </p:txBody>
      </p:sp>
      <p:sp>
        <p:nvSpPr>
          <p:cNvPr id="6" name="Rectangle 5"/>
          <p:cNvSpPr/>
          <p:nvPr/>
        </p:nvSpPr>
        <p:spPr>
          <a:xfrm>
            <a:off x="588877" y="2564904"/>
            <a:ext cx="799288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It is greater than 23</a:t>
            </a:r>
          </a:p>
        </p:txBody>
      </p:sp>
      <p:sp>
        <p:nvSpPr>
          <p:cNvPr id="7" name="Rectangle 6"/>
          <p:cNvSpPr/>
          <p:nvPr/>
        </p:nvSpPr>
        <p:spPr>
          <a:xfrm>
            <a:off x="697474" y="3323166"/>
            <a:ext cx="799288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It is less than or equal to 26</a:t>
            </a:r>
          </a:p>
        </p:txBody>
      </p:sp>
      <p:sp>
        <p:nvSpPr>
          <p:cNvPr id="8" name="Rectangle 7"/>
          <p:cNvSpPr/>
          <p:nvPr/>
        </p:nvSpPr>
        <p:spPr>
          <a:xfrm>
            <a:off x="161081" y="4175502"/>
            <a:ext cx="88427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u="sng" dirty="0" smtClean="0">
                <a:ln w="9000" cmpd="sng">
                  <a:noFill/>
                  <a:prstDash val="solid"/>
                </a:ln>
                <a:solidFill>
                  <a:srgbClr val="FF0000"/>
                </a:solidFill>
                <a:latin typeface="Comic Sans MS" pitchFamily="66" charset="0"/>
              </a:rPr>
              <a:t>What are all the possible whole number values of x?</a:t>
            </a:r>
          </a:p>
        </p:txBody>
      </p:sp>
      <p:sp>
        <p:nvSpPr>
          <p:cNvPr id="9" name="Rectangle 8"/>
          <p:cNvSpPr/>
          <p:nvPr/>
        </p:nvSpPr>
        <p:spPr>
          <a:xfrm>
            <a:off x="697474" y="5085184"/>
            <a:ext cx="799288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24, 25, 26</a:t>
            </a:r>
          </a:p>
        </p:txBody>
      </p:sp>
    </p:spTree>
    <p:extLst>
      <p:ext uri="{BB962C8B-B14F-4D97-AF65-F5344CB8AC3E}">
        <p14:creationId xmlns:p14="http://schemas.microsoft.com/office/powerpoint/2010/main" val="75428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6019" y="262735"/>
            <a:ext cx="799288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31 ≥ </a:t>
            </a:r>
            <a:r>
              <a:rPr lang="en-US" sz="5400" dirty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x </a:t>
            </a:r>
            <a:r>
              <a:rPr lang="en-US" sz="54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≥ 27</a:t>
            </a:r>
          </a:p>
        </p:txBody>
      </p:sp>
      <p:sp>
        <p:nvSpPr>
          <p:cNvPr id="5" name="Rectangle 4"/>
          <p:cNvSpPr/>
          <p:nvPr/>
        </p:nvSpPr>
        <p:spPr>
          <a:xfrm>
            <a:off x="588877" y="1556792"/>
            <a:ext cx="799288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x is between 31 and 27</a:t>
            </a:r>
          </a:p>
        </p:txBody>
      </p:sp>
      <p:sp>
        <p:nvSpPr>
          <p:cNvPr id="6" name="Rectangle 5"/>
          <p:cNvSpPr/>
          <p:nvPr/>
        </p:nvSpPr>
        <p:spPr>
          <a:xfrm>
            <a:off x="588877" y="2564904"/>
            <a:ext cx="799288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It is less than or equal to 31</a:t>
            </a:r>
          </a:p>
        </p:txBody>
      </p:sp>
      <p:sp>
        <p:nvSpPr>
          <p:cNvPr id="7" name="Rectangle 6"/>
          <p:cNvSpPr/>
          <p:nvPr/>
        </p:nvSpPr>
        <p:spPr>
          <a:xfrm>
            <a:off x="161082" y="3323166"/>
            <a:ext cx="884276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It is greater than or equal to 27</a:t>
            </a:r>
          </a:p>
        </p:txBody>
      </p:sp>
      <p:sp>
        <p:nvSpPr>
          <p:cNvPr id="8" name="Rectangle 7"/>
          <p:cNvSpPr/>
          <p:nvPr/>
        </p:nvSpPr>
        <p:spPr>
          <a:xfrm>
            <a:off x="161081" y="4175502"/>
            <a:ext cx="88427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u="sng" dirty="0" smtClean="0">
                <a:ln w="9000" cmpd="sng">
                  <a:noFill/>
                  <a:prstDash val="solid"/>
                </a:ln>
                <a:solidFill>
                  <a:srgbClr val="FF0000"/>
                </a:solidFill>
                <a:latin typeface="Comic Sans MS" pitchFamily="66" charset="0"/>
              </a:rPr>
              <a:t>What are all the possible whole number values of x?</a:t>
            </a:r>
          </a:p>
        </p:txBody>
      </p:sp>
      <p:sp>
        <p:nvSpPr>
          <p:cNvPr id="9" name="Rectangle 8"/>
          <p:cNvSpPr/>
          <p:nvPr/>
        </p:nvSpPr>
        <p:spPr>
          <a:xfrm>
            <a:off x="697474" y="5085184"/>
            <a:ext cx="799288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27, 28, 29, 30, 31</a:t>
            </a:r>
          </a:p>
        </p:txBody>
      </p:sp>
    </p:spTree>
    <p:extLst>
      <p:ext uri="{BB962C8B-B14F-4D97-AF65-F5344CB8AC3E}">
        <p14:creationId xmlns:p14="http://schemas.microsoft.com/office/powerpoint/2010/main" val="130678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5994" y="6170"/>
            <a:ext cx="7992889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3. </a:t>
            </a:r>
            <a:r>
              <a:rPr lang="en-US" sz="28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In your books copy and write all whole numbers which x can be for each inequality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004" y="1556792"/>
            <a:ext cx="3528392" cy="55092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indent="-742950" algn="ctr">
              <a:buAutoNum type="arabicPeriod"/>
            </a:pP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5 &lt; x &lt; 10</a:t>
            </a:r>
          </a:p>
          <a:p>
            <a:pPr marL="742950" indent="-742950" algn="ctr">
              <a:buFontTx/>
              <a:buAutoNum type="arabicPeriod"/>
            </a:pP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11 </a:t>
            </a:r>
            <a:r>
              <a:rPr lang="en-US" sz="3200" dirty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&lt; x &lt; </a:t>
            </a: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16</a:t>
            </a:r>
            <a:endParaRPr lang="en-US" sz="3200" dirty="0">
              <a:ln w="9000" cmpd="sng">
                <a:noFill/>
                <a:prstDash val="solid"/>
              </a:ln>
              <a:solidFill>
                <a:schemeClr val="tx2"/>
              </a:solidFill>
              <a:latin typeface="Comic Sans MS" pitchFamily="66" charset="0"/>
            </a:endParaRPr>
          </a:p>
          <a:p>
            <a:pPr marL="742950" indent="-742950" algn="ctr">
              <a:buFontTx/>
              <a:buAutoNum type="arabicPeriod"/>
            </a:pP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28 </a:t>
            </a:r>
            <a:r>
              <a:rPr lang="en-US" sz="3200" dirty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&lt; x &lt; </a:t>
            </a: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35</a:t>
            </a:r>
            <a:endParaRPr lang="en-US" sz="3200" dirty="0">
              <a:ln w="9000" cmpd="sng">
                <a:noFill/>
                <a:prstDash val="solid"/>
              </a:ln>
              <a:solidFill>
                <a:schemeClr val="tx2"/>
              </a:solidFill>
              <a:latin typeface="Comic Sans MS" pitchFamily="66" charset="0"/>
            </a:endParaRPr>
          </a:p>
          <a:p>
            <a:pPr marL="742950" indent="-742950" algn="ctr">
              <a:buFontTx/>
              <a:buAutoNum type="arabicPeriod"/>
            </a:pP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101 </a:t>
            </a:r>
            <a:r>
              <a:rPr lang="en-US" sz="3200" dirty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&lt; x &lt; </a:t>
            </a: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108</a:t>
            </a:r>
            <a:endParaRPr lang="en-US" sz="3200" dirty="0">
              <a:ln w="9000" cmpd="sng">
                <a:noFill/>
                <a:prstDash val="solid"/>
              </a:ln>
              <a:solidFill>
                <a:schemeClr val="tx2"/>
              </a:solidFill>
              <a:latin typeface="Comic Sans MS" pitchFamily="66" charset="0"/>
            </a:endParaRPr>
          </a:p>
          <a:p>
            <a:pPr marL="742950" indent="-742950" algn="ctr">
              <a:buFontTx/>
              <a:buAutoNum type="arabicPeriod"/>
            </a:pP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-5 </a:t>
            </a:r>
            <a:r>
              <a:rPr lang="en-US" sz="3200" dirty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&lt; x &lt; </a:t>
            </a: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0</a:t>
            </a:r>
          </a:p>
          <a:p>
            <a:pPr marL="742950" indent="-742950" algn="ctr">
              <a:buFontTx/>
              <a:buAutoNum type="arabicPeriod"/>
            </a:pP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3 ≤ x ≤ 7</a:t>
            </a:r>
          </a:p>
          <a:p>
            <a:pPr marL="742950" indent="-742950" algn="ctr">
              <a:buFontTx/>
              <a:buAutoNum type="arabicPeriod"/>
            </a:pP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12 </a:t>
            </a:r>
            <a:r>
              <a:rPr lang="en-US" sz="3200" dirty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≤ x ≤ </a:t>
            </a: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19</a:t>
            </a:r>
            <a:endParaRPr lang="en-US" sz="3200" dirty="0">
              <a:ln w="9000" cmpd="sng">
                <a:noFill/>
                <a:prstDash val="solid"/>
              </a:ln>
              <a:solidFill>
                <a:schemeClr val="tx2"/>
              </a:solidFill>
              <a:latin typeface="Comic Sans MS" pitchFamily="66" charset="0"/>
            </a:endParaRPr>
          </a:p>
          <a:p>
            <a:pPr marL="742950" indent="-742950" algn="ctr">
              <a:buFontTx/>
              <a:buAutoNum type="arabicPeriod"/>
            </a:pP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108 </a:t>
            </a:r>
            <a:r>
              <a:rPr lang="en-US" sz="3200" dirty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≤ x ≤ </a:t>
            </a: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114</a:t>
            </a:r>
            <a:endParaRPr lang="en-US" sz="3200" dirty="0">
              <a:ln w="9000" cmpd="sng">
                <a:noFill/>
                <a:prstDash val="solid"/>
              </a:ln>
              <a:solidFill>
                <a:schemeClr val="tx2"/>
              </a:solidFill>
              <a:latin typeface="Comic Sans MS" pitchFamily="66" charset="0"/>
            </a:endParaRPr>
          </a:p>
          <a:p>
            <a:pPr marL="742950" indent="-742950" algn="ctr">
              <a:buFontTx/>
              <a:buAutoNum type="arabicPeriod"/>
            </a:pP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-2 </a:t>
            </a:r>
            <a:r>
              <a:rPr lang="en-US" sz="3200" dirty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≤ x ≤ </a:t>
            </a: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3</a:t>
            </a:r>
            <a:endParaRPr lang="en-US" sz="3200" dirty="0">
              <a:ln w="9000" cmpd="sng">
                <a:noFill/>
                <a:prstDash val="solid"/>
              </a:ln>
              <a:solidFill>
                <a:schemeClr val="tx2"/>
              </a:solidFill>
              <a:latin typeface="Comic Sans MS" pitchFamily="66" charset="0"/>
            </a:endParaRPr>
          </a:p>
          <a:p>
            <a:pPr marL="742950" indent="-742950" algn="ctr">
              <a:buFontTx/>
              <a:buAutoNum type="arabicPeriod"/>
            </a:pP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-14 </a:t>
            </a:r>
            <a:r>
              <a:rPr lang="en-US" sz="3200" dirty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≤ x ≤ </a:t>
            </a: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-10</a:t>
            </a:r>
            <a:endParaRPr lang="en-US" sz="3200" dirty="0">
              <a:ln w="9000" cmpd="sng">
                <a:noFill/>
                <a:prstDash val="solid"/>
              </a:ln>
              <a:solidFill>
                <a:schemeClr val="tx2"/>
              </a:solidFill>
              <a:latin typeface="Comic Sans MS" pitchFamily="66" charset="0"/>
            </a:endParaRPr>
          </a:p>
          <a:p>
            <a:pPr marL="742950" indent="-742950" algn="ctr">
              <a:buAutoNum type="arabicPeriod"/>
            </a:pPr>
            <a:endParaRPr lang="en-US" sz="3200" dirty="0">
              <a:ln w="9000" cmpd="sng">
                <a:noFill/>
                <a:prstDash val="solid"/>
              </a:ln>
              <a:solidFill>
                <a:schemeClr val="tx2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95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9021" y="206012"/>
            <a:ext cx="84253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Inequalities on a Number Line</a:t>
            </a:r>
            <a:endParaRPr lang="en-US" sz="3200" dirty="0">
              <a:ln w="9000" cmpd="sng">
                <a:noFill/>
                <a:prstDash val="solid"/>
              </a:ln>
              <a:solidFill>
                <a:schemeClr val="tx2"/>
              </a:solidFill>
              <a:latin typeface="Comic Sans MS" pitchFamily="66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26160" y="3172725"/>
            <a:ext cx="750690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716032" y="2982217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302224" y="299102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878288" y="299102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464480" y="2999831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015299" y="299102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601491" y="2999831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190481" y="299102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776673" y="2999831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324550" y="2982217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910742" y="299102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476678" y="295690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062870" y="2965711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641876" y="2929783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228068" y="2938590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487092" y="3418354"/>
            <a:ext cx="782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3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24103" y="3374270"/>
            <a:ext cx="782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4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99285" y="3380817"/>
            <a:ext cx="782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5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33354" y="3374270"/>
            <a:ext cx="782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6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85482" y="3298077"/>
            <a:ext cx="782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7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250680" y="3335907"/>
            <a:ext cx="782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8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878288" y="2367649"/>
            <a:ext cx="576358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698268" y="2187649"/>
            <a:ext cx="360040" cy="360000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7461856" y="2160049"/>
            <a:ext cx="360040" cy="36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547427" y="4095841"/>
            <a:ext cx="84253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x is between 3 and 8</a:t>
            </a:r>
            <a:endParaRPr lang="en-US" sz="2400" dirty="0">
              <a:ln w="9000" cmpd="sng">
                <a:noFill/>
                <a:prstDash val="solid"/>
              </a:ln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9022" y="4651061"/>
            <a:ext cx="84253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x can be equal to 3</a:t>
            </a:r>
            <a:endParaRPr lang="en-US" sz="2400" dirty="0">
              <a:ln w="9000" cmpd="sng">
                <a:noFill/>
                <a:prstDash val="solid"/>
              </a:ln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814549" y="4723490"/>
            <a:ext cx="360040" cy="360000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1862648" y="5400665"/>
            <a:ext cx="360040" cy="36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393215" y="5237445"/>
            <a:ext cx="84253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x can’t be equal to 8</a:t>
            </a:r>
            <a:endParaRPr lang="en-US" sz="2400" dirty="0">
              <a:ln w="9000" cmpd="sng">
                <a:noFill/>
                <a:prstDash val="solid"/>
              </a:ln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16031" y="852343"/>
            <a:ext cx="84253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3 ≤ x &lt; 8 </a:t>
            </a:r>
            <a:endParaRPr lang="en-US" sz="3200" dirty="0">
              <a:ln w="9000" cmpd="sng">
                <a:noFill/>
                <a:prstDash val="solid"/>
              </a:ln>
              <a:solidFill>
                <a:schemeClr val="tx2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50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 animBg="1"/>
      <p:bldP spid="32" grpId="0" animBg="1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55576" y="1268760"/>
            <a:ext cx="1548000" cy="1548000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902135" y="4077072"/>
            <a:ext cx="1548000" cy="15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503131" y="1565706"/>
            <a:ext cx="64888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Coloured in circles can be equal to, greater than or less than</a:t>
            </a:r>
            <a:endParaRPr lang="en-US" sz="2400" dirty="0">
              <a:ln w="9000" cmpd="sng">
                <a:noFill/>
                <a:prstDash val="solid"/>
              </a:ln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44" y="4374018"/>
            <a:ext cx="64888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Empty circles are just greater than or less than</a:t>
            </a:r>
            <a:endParaRPr lang="en-US" sz="2400" dirty="0">
              <a:ln w="9000" cmpd="sng">
                <a:noFill/>
                <a:prstDash val="solid"/>
              </a:ln>
              <a:solidFill>
                <a:schemeClr val="tx2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52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5146" y="209150"/>
            <a:ext cx="84253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Inequalities on a Number Line</a:t>
            </a:r>
            <a:endParaRPr lang="en-US" sz="3200" dirty="0">
              <a:ln w="9000" cmpd="sng">
                <a:noFill/>
                <a:prstDash val="solid"/>
              </a:ln>
              <a:solidFill>
                <a:schemeClr val="tx2"/>
              </a:solidFill>
              <a:latin typeface="Comic Sans MS" pitchFamily="66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26160" y="3172725"/>
            <a:ext cx="750690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716032" y="2982217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302224" y="299102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878288" y="299102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464480" y="2999831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015299" y="299102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601491" y="2999831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190481" y="299102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776673" y="2999831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324550" y="2982217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910742" y="299102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476678" y="295690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062870" y="2965711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641876" y="2929783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228068" y="2938590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487092" y="3418354"/>
            <a:ext cx="782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3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24103" y="3374270"/>
            <a:ext cx="782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4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99285" y="3380817"/>
            <a:ext cx="782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5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33354" y="3374270"/>
            <a:ext cx="782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6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85482" y="3298077"/>
            <a:ext cx="782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7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250680" y="3335907"/>
            <a:ext cx="782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8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835279" y="2187649"/>
            <a:ext cx="360040" cy="360000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547427" y="4095841"/>
            <a:ext cx="84253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x is greater than or equal to four</a:t>
            </a:r>
            <a:endParaRPr lang="en-US" sz="2400" dirty="0">
              <a:ln w="9000" cmpd="sng">
                <a:noFill/>
                <a:prstDash val="solid"/>
              </a:ln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9022" y="4651061"/>
            <a:ext cx="84253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Can be equal to so use full circle</a:t>
            </a:r>
            <a:endParaRPr lang="en-US" sz="2400" dirty="0">
              <a:ln w="9000" cmpd="sng">
                <a:noFill/>
                <a:prstDash val="solid"/>
              </a:ln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121371" y="4723490"/>
            <a:ext cx="360040" cy="360000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015299" y="2367649"/>
            <a:ext cx="3461379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81598" y="808714"/>
            <a:ext cx="84253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x ≥ 4 </a:t>
            </a:r>
            <a:endParaRPr lang="en-US" sz="3200" dirty="0">
              <a:ln w="9000" cmpd="sng">
                <a:noFill/>
                <a:prstDash val="solid"/>
              </a:ln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7678" y="5319362"/>
            <a:ext cx="842530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x can then be any number from 4 onwards</a:t>
            </a:r>
          </a:p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How would we draw that on our number line?</a:t>
            </a:r>
            <a:endParaRPr lang="en-US" sz="2400" dirty="0">
              <a:ln w="9000" cmpd="sng">
                <a:noFill/>
                <a:prstDash val="solid"/>
              </a:ln>
              <a:solidFill>
                <a:schemeClr val="tx2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69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/>
      <p:bldP spid="30" grpId="0"/>
      <p:bldP spid="31" grpId="0" animBg="1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2753998" y="836712"/>
            <a:ext cx="3461379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67544" y="1268760"/>
            <a:ext cx="84253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An arrow is used when it is not between two values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28225" y="3941574"/>
            <a:ext cx="750690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818097" y="3751066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404289" y="3759873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980353" y="3759873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566545" y="3768680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117364" y="3759873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703556" y="3768680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292546" y="3759873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878738" y="3768680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426615" y="3751066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012807" y="3759873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578743" y="3725753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164935" y="3734560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743941" y="3698632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330133" y="3707439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589157" y="4187203"/>
            <a:ext cx="782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20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26168" y="4143119"/>
            <a:ext cx="782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30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901350" y="4149666"/>
            <a:ext cx="782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40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35419" y="4143119"/>
            <a:ext cx="782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50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87547" y="4066926"/>
            <a:ext cx="782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60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352745" y="4104756"/>
            <a:ext cx="782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70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6197" y="5517232"/>
            <a:ext cx="84253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x &lt; 60 </a:t>
            </a:r>
            <a:endParaRPr lang="en-US" sz="3200" dirty="0">
              <a:ln w="9000" cmpd="sng">
                <a:noFill/>
                <a:prstDash val="solid"/>
              </a:ln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398723" y="3068960"/>
            <a:ext cx="360040" cy="36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566545" y="3248960"/>
            <a:ext cx="3832178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30765" y="2545740"/>
            <a:ext cx="18495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solidFill>
                  <a:srgbClr val="FF0000"/>
                </a:solidFill>
                <a:latin typeface="Comic Sans MS" pitchFamily="66" charset="0"/>
              </a:rPr>
              <a:t>Example</a:t>
            </a:r>
            <a:endParaRPr lang="en-US" sz="3600" dirty="0" smtClean="0">
              <a:ln w="9000" cmpd="sng">
                <a:noFill/>
                <a:prstDash val="solid"/>
              </a:ln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19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7" t="44271" r="9371" b="10157"/>
          <a:stretch/>
        </p:blipFill>
        <p:spPr bwMode="auto">
          <a:xfrm>
            <a:off x="27756" y="2103884"/>
            <a:ext cx="8892480" cy="288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62880" y="476672"/>
            <a:ext cx="86764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Write </a:t>
            </a:r>
            <a:r>
              <a:rPr lang="en-US" sz="24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down all possible whole numbers which these inequalities can represent</a:t>
            </a:r>
            <a:endParaRPr lang="en-US" sz="20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8" t="30729" r="9517" b="12501"/>
          <a:stretch/>
        </p:blipFill>
        <p:spPr bwMode="auto">
          <a:xfrm>
            <a:off x="37678" y="2103884"/>
            <a:ext cx="9106322" cy="3759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983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5994" y="6170"/>
            <a:ext cx="7992889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Represent these inequalities on your number lines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004" y="1362914"/>
            <a:ext cx="3528392" cy="55092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indent="-742950" algn="ctr">
              <a:buAutoNum type="arabicPeriod"/>
            </a:pP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x &gt; 2</a:t>
            </a:r>
          </a:p>
          <a:p>
            <a:pPr marL="742950" indent="-742950" algn="ctr">
              <a:buFontTx/>
              <a:buAutoNum type="arabicPeriod"/>
            </a:pP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x </a:t>
            </a:r>
            <a:r>
              <a:rPr lang="en-US" sz="3200" dirty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&lt; </a:t>
            </a: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5</a:t>
            </a:r>
            <a:endParaRPr lang="en-US" sz="3200" dirty="0">
              <a:ln w="9000" cmpd="sng">
                <a:noFill/>
                <a:prstDash val="solid"/>
              </a:ln>
              <a:solidFill>
                <a:schemeClr val="tx2"/>
              </a:solidFill>
              <a:latin typeface="Comic Sans MS" pitchFamily="66" charset="0"/>
            </a:endParaRPr>
          </a:p>
          <a:p>
            <a:pPr marL="742950" indent="-742950" algn="ctr">
              <a:buFontTx/>
              <a:buAutoNum type="arabicPeriod"/>
            </a:pP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x ≥ -3</a:t>
            </a:r>
          </a:p>
          <a:p>
            <a:pPr marL="742950" indent="-742950" algn="ctr">
              <a:buFontTx/>
              <a:buAutoNum type="arabicPeriod"/>
            </a:pPr>
            <a:r>
              <a:rPr lang="en-US" sz="3200" dirty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x ≤ </a:t>
            </a: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-1</a:t>
            </a:r>
            <a:endParaRPr lang="en-US" sz="3200" dirty="0">
              <a:ln w="9000" cmpd="sng">
                <a:noFill/>
                <a:prstDash val="solid"/>
              </a:ln>
              <a:solidFill>
                <a:schemeClr val="tx2"/>
              </a:solidFill>
              <a:latin typeface="Comic Sans MS" pitchFamily="66" charset="0"/>
            </a:endParaRPr>
          </a:p>
          <a:p>
            <a:pPr marL="742950" indent="-742950" algn="ctr">
              <a:buFontTx/>
              <a:buAutoNum type="arabicPeriod"/>
            </a:pP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x </a:t>
            </a:r>
            <a:r>
              <a:rPr lang="en-US" sz="3200" dirty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≤ </a:t>
            </a: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-9 </a:t>
            </a:r>
          </a:p>
          <a:p>
            <a:pPr marL="742950" indent="-742950" algn="ctr">
              <a:buFontTx/>
              <a:buAutoNum type="arabicPeriod"/>
            </a:pP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3 ≤ x ≤ 7</a:t>
            </a:r>
          </a:p>
          <a:p>
            <a:pPr marL="742950" indent="-742950" algn="ctr">
              <a:buFontTx/>
              <a:buAutoNum type="arabicPeriod"/>
            </a:pP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2 </a:t>
            </a:r>
            <a:r>
              <a:rPr lang="en-US" sz="3200" dirty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&lt; x ≤ </a:t>
            </a: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10</a:t>
            </a:r>
            <a:endParaRPr lang="en-US" sz="3200" dirty="0">
              <a:ln w="9000" cmpd="sng">
                <a:noFill/>
                <a:prstDash val="solid"/>
              </a:ln>
              <a:solidFill>
                <a:schemeClr val="tx2"/>
              </a:solidFill>
              <a:latin typeface="Comic Sans MS" pitchFamily="66" charset="0"/>
            </a:endParaRPr>
          </a:p>
          <a:p>
            <a:pPr marL="742950" indent="-742950" algn="ctr">
              <a:buFontTx/>
              <a:buAutoNum type="arabicPeriod"/>
            </a:pP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-3 </a:t>
            </a:r>
            <a:r>
              <a:rPr lang="en-US" sz="3200" dirty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≤ x &lt; </a:t>
            </a: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6</a:t>
            </a:r>
          </a:p>
          <a:p>
            <a:pPr marL="742950" indent="-742950" algn="ctr">
              <a:buFontTx/>
              <a:buAutoNum type="arabicPeriod"/>
            </a:pP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-8 </a:t>
            </a:r>
            <a:r>
              <a:rPr lang="en-US" sz="3200" dirty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≤ x ≤ </a:t>
            </a: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4</a:t>
            </a:r>
            <a:endParaRPr lang="en-US" sz="3200" dirty="0">
              <a:ln w="9000" cmpd="sng">
                <a:noFill/>
                <a:prstDash val="solid"/>
              </a:ln>
              <a:solidFill>
                <a:schemeClr val="tx2"/>
              </a:solidFill>
              <a:latin typeface="Comic Sans MS" pitchFamily="66" charset="0"/>
            </a:endParaRPr>
          </a:p>
          <a:p>
            <a:pPr marL="742950" indent="-742950" algn="ctr">
              <a:buFontTx/>
              <a:buAutoNum type="arabicPeriod"/>
            </a:pP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-6 &lt; </a:t>
            </a:r>
            <a:r>
              <a:rPr lang="en-US" sz="3200" dirty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x &lt; </a:t>
            </a: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0</a:t>
            </a:r>
            <a:endParaRPr lang="en-US" sz="3200" dirty="0">
              <a:ln w="9000" cmpd="sng">
                <a:noFill/>
                <a:prstDash val="solid"/>
              </a:ln>
              <a:solidFill>
                <a:schemeClr val="tx2"/>
              </a:solidFill>
              <a:latin typeface="Comic Sans MS" pitchFamily="66" charset="0"/>
            </a:endParaRPr>
          </a:p>
          <a:p>
            <a:pPr marL="742950" indent="-742950" algn="ctr">
              <a:buAutoNum type="arabicPeriod"/>
            </a:pPr>
            <a:endParaRPr lang="en-US" sz="3200" dirty="0">
              <a:ln w="9000" cmpd="sng">
                <a:noFill/>
                <a:prstDash val="solid"/>
              </a:ln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23928" y="1362914"/>
            <a:ext cx="5004048" cy="55092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rgbClr val="FF0000"/>
                </a:solidFill>
                <a:latin typeface="Comic Sans MS" pitchFamily="66" charset="0"/>
              </a:rPr>
              <a:t>In your books draw your own number lines to represent</a:t>
            </a:r>
          </a:p>
          <a:p>
            <a:pPr marL="742950" indent="-742950" algn="ctr">
              <a:buAutoNum type="arabicPeriod"/>
            </a:pP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rgbClr val="FF0000"/>
                </a:solidFill>
                <a:latin typeface="Comic Sans MS" pitchFamily="66" charset="0"/>
              </a:rPr>
              <a:t>x &gt; 35</a:t>
            </a:r>
          </a:p>
          <a:p>
            <a:pPr marL="742950" indent="-742950" algn="ctr">
              <a:buFontTx/>
              <a:buAutoNum type="arabicPeriod"/>
            </a:pP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rgbClr val="FF0000"/>
                </a:solidFill>
                <a:latin typeface="Comic Sans MS" pitchFamily="66" charset="0"/>
              </a:rPr>
              <a:t>x </a:t>
            </a:r>
            <a:r>
              <a:rPr lang="en-US" sz="3200" dirty="0">
                <a:ln w="9000" cmpd="sng">
                  <a:noFill/>
                  <a:prstDash val="solid"/>
                </a:ln>
                <a:solidFill>
                  <a:srgbClr val="FF0000"/>
                </a:solidFill>
                <a:latin typeface="Comic Sans MS" pitchFamily="66" charset="0"/>
              </a:rPr>
              <a:t>≤ </a:t>
            </a: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rgbClr val="FF0000"/>
                </a:solidFill>
                <a:latin typeface="Comic Sans MS" pitchFamily="66" charset="0"/>
              </a:rPr>
              <a:t>180</a:t>
            </a:r>
            <a:endParaRPr lang="en-US" sz="3200" dirty="0">
              <a:ln w="9000" cmpd="sng">
                <a:noFill/>
                <a:prstDash val="solid"/>
              </a:ln>
              <a:solidFill>
                <a:srgbClr val="FF0000"/>
              </a:solidFill>
              <a:latin typeface="Comic Sans MS" pitchFamily="66" charset="0"/>
            </a:endParaRPr>
          </a:p>
          <a:p>
            <a:pPr marL="742950" indent="-742950" algn="ctr">
              <a:buFontTx/>
              <a:buAutoNum type="arabicPeriod"/>
            </a:pP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rgbClr val="FF0000"/>
                </a:solidFill>
                <a:latin typeface="Comic Sans MS" pitchFamily="66" charset="0"/>
              </a:rPr>
              <a:t>x </a:t>
            </a:r>
            <a:r>
              <a:rPr lang="en-US" sz="3200" dirty="0">
                <a:ln w="9000" cmpd="sng">
                  <a:noFill/>
                  <a:prstDash val="solid"/>
                </a:ln>
                <a:solidFill>
                  <a:srgbClr val="FF0000"/>
                </a:solidFill>
                <a:latin typeface="Comic Sans MS" pitchFamily="66" charset="0"/>
              </a:rPr>
              <a:t>≥ </a:t>
            </a: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rgbClr val="FF0000"/>
                </a:solidFill>
                <a:latin typeface="Comic Sans MS" pitchFamily="66" charset="0"/>
              </a:rPr>
              <a:t>19</a:t>
            </a:r>
          </a:p>
          <a:p>
            <a:pPr marL="742950" indent="-742950" algn="ctr">
              <a:buFontTx/>
              <a:buAutoNum type="arabicPeriod"/>
            </a:pP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rgbClr val="FF0000"/>
                </a:solidFill>
                <a:latin typeface="Comic Sans MS" pitchFamily="66" charset="0"/>
              </a:rPr>
              <a:t>210 ≤ x ≤ 250</a:t>
            </a:r>
          </a:p>
          <a:p>
            <a:pPr marL="742950" indent="-742950" algn="ctr">
              <a:buFontTx/>
              <a:buAutoNum type="arabicPeriod"/>
            </a:pP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rgbClr val="FF0000"/>
                </a:solidFill>
                <a:latin typeface="Comic Sans MS" pitchFamily="66" charset="0"/>
              </a:rPr>
              <a:t>-35 </a:t>
            </a:r>
            <a:r>
              <a:rPr lang="en-US" sz="3200" dirty="0">
                <a:ln w="9000" cmpd="sng">
                  <a:noFill/>
                  <a:prstDash val="solid"/>
                </a:ln>
                <a:solidFill>
                  <a:srgbClr val="FF0000"/>
                </a:solidFill>
                <a:latin typeface="Comic Sans MS" pitchFamily="66" charset="0"/>
              </a:rPr>
              <a:t>&lt; x ≤ </a:t>
            </a: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rgbClr val="FF0000"/>
                </a:solidFill>
                <a:latin typeface="Comic Sans MS" pitchFamily="66" charset="0"/>
              </a:rPr>
              <a:t>-10</a:t>
            </a:r>
            <a:endParaRPr lang="en-US" sz="3200" dirty="0">
              <a:ln w="9000" cmpd="sng">
                <a:noFill/>
                <a:prstDash val="solid"/>
              </a:ln>
              <a:solidFill>
                <a:srgbClr val="FF0000"/>
              </a:solidFill>
              <a:latin typeface="Comic Sans MS" pitchFamily="66" charset="0"/>
            </a:endParaRPr>
          </a:p>
          <a:p>
            <a:pPr marL="742950" indent="-742950" algn="ctr">
              <a:buFontTx/>
              <a:buAutoNum type="arabicPeriod"/>
            </a:pP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rgbClr val="FF0000"/>
                </a:solidFill>
                <a:latin typeface="Comic Sans MS" pitchFamily="66" charset="0"/>
              </a:rPr>
              <a:t>1500 </a:t>
            </a:r>
            <a:r>
              <a:rPr lang="en-US" sz="3200" dirty="0">
                <a:ln w="9000" cmpd="sng">
                  <a:noFill/>
                  <a:prstDash val="solid"/>
                </a:ln>
                <a:solidFill>
                  <a:srgbClr val="FF0000"/>
                </a:solidFill>
                <a:latin typeface="Comic Sans MS" pitchFamily="66" charset="0"/>
              </a:rPr>
              <a:t>&lt; x &lt; </a:t>
            </a: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rgbClr val="FF0000"/>
                </a:solidFill>
                <a:latin typeface="Comic Sans MS" pitchFamily="66" charset="0"/>
              </a:rPr>
              <a:t>4500</a:t>
            </a:r>
            <a:endParaRPr lang="en-US" sz="3200" dirty="0">
              <a:ln w="9000" cmpd="sng">
                <a:noFill/>
                <a:prstDash val="solid"/>
              </a:ln>
              <a:solidFill>
                <a:srgbClr val="FF0000"/>
              </a:solidFill>
              <a:latin typeface="Comic Sans MS" pitchFamily="66" charset="0"/>
            </a:endParaRPr>
          </a:p>
          <a:p>
            <a:pPr marL="742950" indent="-742950" algn="ctr">
              <a:buFontTx/>
              <a:buAutoNum type="arabicPeriod"/>
            </a:pPr>
            <a:endParaRPr lang="en-US" sz="3200" dirty="0" smtClean="0">
              <a:ln w="9000" cmpd="sng">
                <a:noFill/>
                <a:prstDash val="solid"/>
              </a:ln>
              <a:solidFill>
                <a:srgbClr val="FF0000"/>
              </a:solidFill>
              <a:latin typeface="Comic Sans MS" pitchFamily="66" charset="0"/>
            </a:endParaRPr>
          </a:p>
          <a:p>
            <a:pPr algn="ctr"/>
            <a:endParaRPr lang="en-US" sz="3200" dirty="0">
              <a:ln w="9000" cmpd="sng">
                <a:noFill/>
                <a:prstDash val="solid"/>
              </a:ln>
              <a:solidFill>
                <a:schemeClr val="tx2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50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7" y="2492896"/>
            <a:ext cx="856895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all" spc="0" dirty="0" smtClean="0">
                <a:ln w="9000" cmpd="sng">
                  <a:noFill/>
                  <a:prstDash val="solid"/>
                </a:ln>
                <a:solidFill>
                  <a:srgbClr val="002060"/>
                </a:solidFill>
                <a:effectLst/>
                <a:latin typeface="Comic Sans MS" pitchFamily="66" charset="0"/>
              </a:rPr>
              <a:t>Inequalities</a:t>
            </a:r>
            <a:endParaRPr lang="en-US" sz="1200" b="1" cap="all" spc="0" dirty="0">
              <a:ln w="9000" cmpd="sng">
                <a:noFill/>
                <a:prstDash val="solid"/>
              </a:ln>
              <a:solidFill>
                <a:srgbClr val="002060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76230" y="2492896"/>
            <a:ext cx="8568952" cy="2088232"/>
          </a:xfrm>
          <a:prstGeom prst="roundRect">
            <a:avLst/>
          </a:prstGeom>
          <a:noFill/>
          <a:ln w="76200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664262" y="3923156"/>
            <a:ext cx="799288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Aims – To be able to understand and use inequality symbols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195736" y="116632"/>
            <a:ext cx="6961584" cy="648072"/>
          </a:xfrm>
        </p:spPr>
        <p:txBody>
          <a:bodyPr/>
          <a:lstStyle/>
          <a:p>
            <a:pPr algn="r"/>
            <a:fld id="{0C583A05-9219-4B3F-AF5F-F156FC9CD0E4}" type="datetime2">
              <a:rPr lang="en-GB" sz="3200" u="sng" smtClean="0">
                <a:solidFill>
                  <a:srgbClr val="FF0000"/>
                </a:solidFill>
                <a:latin typeface="Comic Sans MS" pitchFamily="66" charset="0"/>
              </a:rPr>
              <a:pPr algn="r"/>
              <a:t>Wednesday, 02 April 2014</a:t>
            </a:fld>
            <a:endParaRPr lang="en-GB" sz="3200" u="sng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151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5994" y="6170"/>
            <a:ext cx="7992889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Inequality Bingo</a:t>
            </a:r>
          </a:p>
          <a:p>
            <a:pPr algn="ctr"/>
            <a:endParaRPr lang="en-US" sz="3200" dirty="0">
              <a:ln w="9000" cmpd="sng">
                <a:noFill/>
                <a:prstDash val="solid"/>
              </a:ln>
              <a:solidFill>
                <a:schemeClr val="tx2"/>
              </a:solidFill>
              <a:latin typeface="Comic Sans MS" pitchFamily="66" charset="0"/>
            </a:endParaRPr>
          </a:p>
          <a:p>
            <a:pPr algn="ctr"/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Draw a three by three grid and pick any 9 of the number below to fill it</a:t>
            </a:r>
          </a:p>
        </p:txBody>
      </p:sp>
      <p:sp>
        <p:nvSpPr>
          <p:cNvPr id="5" name="Rectangle 4"/>
          <p:cNvSpPr/>
          <p:nvPr/>
        </p:nvSpPr>
        <p:spPr>
          <a:xfrm>
            <a:off x="611560" y="5517232"/>
            <a:ext cx="7992889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Cross of your number if it can be included in each inequality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608" y="2458988"/>
            <a:ext cx="1460376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15</a:t>
            </a:r>
          </a:p>
          <a:p>
            <a:pPr algn="ctr"/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78</a:t>
            </a:r>
          </a:p>
          <a:p>
            <a:pPr algn="ctr"/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-22</a:t>
            </a:r>
          </a:p>
          <a:p>
            <a:pPr algn="ctr"/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1500</a:t>
            </a:r>
          </a:p>
          <a:p>
            <a:pPr algn="ctr"/>
            <a:r>
              <a:rPr lang="en-US" sz="3200" dirty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3</a:t>
            </a:r>
            <a:endParaRPr lang="en-US" sz="3200" dirty="0" smtClean="0">
              <a:ln w="9000" cmpd="sng">
                <a:noFill/>
                <a:prstDash val="solid"/>
              </a:ln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15680" y="2495922"/>
            <a:ext cx="1460376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143</a:t>
            </a:r>
          </a:p>
          <a:p>
            <a:pPr algn="ctr"/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200</a:t>
            </a:r>
          </a:p>
          <a:p>
            <a:pPr algn="ctr"/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-450</a:t>
            </a:r>
          </a:p>
          <a:p>
            <a:pPr algn="ctr"/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8</a:t>
            </a:r>
          </a:p>
          <a:p>
            <a:pPr algn="ctr"/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-100</a:t>
            </a:r>
          </a:p>
        </p:txBody>
      </p:sp>
      <p:sp>
        <p:nvSpPr>
          <p:cNvPr id="8" name="Rectangle 7"/>
          <p:cNvSpPr/>
          <p:nvPr/>
        </p:nvSpPr>
        <p:spPr>
          <a:xfrm>
            <a:off x="6359724" y="2489076"/>
            <a:ext cx="1460376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42</a:t>
            </a:r>
          </a:p>
          <a:p>
            <a:pPr algn="ctr"/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51</a:t>
            </a:r>
          </a:p>
          <a:p>
            <a:pPr algn="ctr"/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-13</a:t>
            </a:r>
          </a:p>
          <a:p>
            <a:pPr algn="ctr"/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-27</a:t>
            </a:r>
          </a:p>
          <a:p>
            <a:pPr algn="ctr"/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121</a:t>
            </a:r>
          </a:p>
        </p:txBody>
      </p:sp>
      <p:sp>
        <p:nvSpPr>
          <p:cNvPr id="9" name="Rectangle 8"/>
          <p:cNvSpPr/>
          <p:nvPr/>
        </p:nvSpPr>
        <p:spPr>
          <a:xfrm>
            <a:off x="5076056" y="3443872"/>
            <a:ext cx="14603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293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46548" y="3473960"/>
            <a:ext cx="14603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6318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75656" y="2708920"/>
            <a:ext cx="640871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40 </a:t>
            </a:r>
            <a:r>
              <a:rPr lang="en-US" sz="8000" dirty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&lt; x </a:t>
            </a:r>
            <a:r>
              <a:rPr lang="en-US" sz="80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&lt; 43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31640" y="5157192"/>
            <a:ext cx="640871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9000" cmpd="sng">
                  <a:noFill/>
                  <a:prstDash val="solid"/>
                </a:ln>
                <a:solidFill>
                  <a:srgbClr val="FF0000"/>
                </a:solidFill>
                <a:latin typeface="Comic Sans MS" pitchFamily="66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108983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2721729"/>
            <a:ext cx="712879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-105 </a:t>
            </a:r>
            <a:r>
              <a:rPr lang="en-US" sz="8000" dirty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&lt; x </a:t>
            </a:r>
            <a:r>
              <a:rPr lang="en-US" sz="80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≤ -100</a:t>
            </a:r>
          </a:p>
        </p:txBody>
      </p:sp>
      <p:sp>
        <p:nvSpPr>
          <p:cNvPr id="6" name="Rectangle 5"/>
          <p:cNvSpPr/>
          <p:nvPr/>
        </p:nvSpPr>
        <p:spPr>
          <a:xfrm>
            <a:off x="1331640" y="5157192"/>
            <a:ext cx="640871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9000" cmpd="sng">
                  <a:noFill/>
                  <a:prstDash val="solid"/>
                </a:ln>
                <a:solidFill>
                  <a:srgbClr val="FF0000"/>
                </a:solidFill>
                <a:latin typeface="Comic Sans MS" pitchFamily="66" charset="0"/>
              </a:rPr>
              <a:t>-100</a:t>
            </a:r>
          </a:p>
        </p:txBody>
      </p:sp>
    </p:spTree>
    <p:extLst>
      <p:ext uri="{BB962C8B-B14F-4D97-AF65-F5344CB8AC3E}">
        <p14:creationId xmlns:p14="http://schemas.microsoft.com/office/powerpoint/2010/main" val="85159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31640" y="5157192"/>
            <a:ext cx="640871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9000" cmpd="sng">
                  <a:noFill/>
                  <a:prstDash val="solid"/>
                </a:ln>
                <a:solidFill>
                  <a:srgbClr val="FF0000"/>
                </a:solidFill>
                <a:latin typeface="Comic Sans MS" pitchFamily="66" charset="0"/>
              </a:rPr>
              <a:t>-22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26160" y="3172725"/>
            <a:ext cx="750690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16032" y="2982217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302224" y="299102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878288" y="299102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464480" y="2999831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015299" y="299102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601491" y="2999831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190481" y="299102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776673" y="2999831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324550" y="2982217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910742" y="299102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476678" y="295690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062870" y="2965711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641876" y="2929783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228068" y="2938590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487092" y="3418354"/>
            <a:ext cx="9773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-20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64480" y="3374270"/>
            <a:ext cx="11370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-15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37249" y="3380817"/>
            <a:ext cx="10394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-10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76673" y="3374270"/>
            <a:ext cx="11340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-5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846065" y="2497540"/>
            <a:ext cx="10838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46140" y="2317142"/>
            <a:ext cx="360040" cy="360000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5924062" y="3321836"/>
            <a:ext cx="11340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0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817127" y="2289542"/>
            <a:ext cx="360040" cy="360000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237466" y="3448829"/>
            <a:ext cx="9773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-25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69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2721729"/>
            <a:ext cx="712879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49 ≤ x &lt; 52</a:t>
            </a:r>
          </a:p>
        </p:txBody>
      </p:sp>
      <p:sp>
        <p:nvSpPr>
          <p:cNvPr id="6" name="Rectangle 5"/>
          <p:cNvSpPr/>
          <p:nvPr/>
        </p:nvSpPr>
        <p:spPr>
          <a:xfrm>
            <a:off x="1331640" y="5157192"/>
            <a:ext cx="640871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9000" cmpd="sng">
                  <a:noFill/>
                  <a:prstDash val="solid"/>
                </a:ln>
                <a:solidFill>
                  <a:srgbClr val="FF0000"/>
                </a:solidFill>
                <a:latin typeface="Comic Sans MS" pitchFamily="66" charset="0"/>
              </a:rPr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24561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31640" y="5157192"/>
            <a:ext cx="640871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9000" cmpd="sng">
                  <a:noFill/>
                  <a:prstDash val="solid"/>
                </a:ln>
                <a:solidFill>
                  <a:srgbClr val="FF0000"/>
                </a:solidFill>
                <a:latin typeface="Comic Sans MS" pitchFamily="66" charset="0"/>
              </a:rPr>
              <a:t>3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26160" y="3172725"/>
            <a:ext cx="750690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16032" y="2982217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302224" y="299102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878288" y="299102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464480" y="2999831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015299" y="299102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601491" y="2999831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190481" y="299102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776673" y="2999831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324550" y="2982217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910742" y="299102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476678" y="295690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062870" y="2965711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641876" y="2929783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228068" y="2938590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389594" y="3418354"/>
            <a:ext cx="9773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0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64480" y="3374270"/>
            <a:ext cx="11370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1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37249" y="3380817"/>
            <a:ext cx="10394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2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76673" y="3374270"/>
            <a:ext cx="11340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3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cxnSp>
        <p:nvCxnSpPr>
          <p:cNvPr id="27" name="Straight Connector 26"/>
          <p:cNvCxnSpPr>
            <a:stCxn id="28" idx="6"/>
          </p:cNvCxnSpPr>
          <p:nvPr/>
        </p:nvCxnSpPr>
        <p:spPr>
          <a:xfrm>
            <a:off x="4436981" y="2367649"/>
            <a:ext cx="203969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076941" y="2187649"/>
            <a:ext cx="360040" cy="36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5909643" y="3374270"/>
            <a:ext cx="11340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>
                <a:ln w="9000" cmpd="sng">
                  <a:noFill/>
                  <a:prstDash val="solid"/>
                </a:ln>
                <a:latin typeface="Comic Sans MS" pitchFamily="66" charset="0"/>
              </a:rPr>
              <a:t>4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296658" y="2187649"/>
            <a:ext cx="360040" cy="36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37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2721729"/>
            <a:ext cx="712879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-13 ≤ x &lt; -9</a:t>
            </a:r>
          </a:p>
        </p:txBody>
      </p:sp>
      <p:sp>
        <p:nvSpPr>
          <p:cNvPr id="6" name="Rectangle 5"/>
          <p:cNvSpPr/>
          <p:nvPr/>
        </p:nvSpPr>
        <p:spPr>
          <a:xfrm>
            <a:off x="1331640" y="5157192"/>
            <a:ext cx="640871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9000" cmpd="sng">
                  <a:noFill/>
                  <a:prstDash val="solid"/>
                </a:ln>
                <a:solidFill>
                  <a:srgbClr val="FF0000"/>
                </a:solidFill>
                <a:latin typeface="Comic Sans MS" pitchFamily="66" charset="0"/>
              </a:rPr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119836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31640" y="5157192"/>
            <a:ext cx="640871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9000" cmpd="sng">
                  <a:noFill/>
                  <a:prstDash val="solid"/>
                </a:ln>
                <a:solidFill>
                  <a:srgbClr val="FF0000"/>
                </a:solidFill>
                <a:latin typeface="Comic Sans MS" pitchFamily="66" charset="0"/>
              </a:rPr>
              <a:t>15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26160" y="3172725"/>
            <a:ext cx="750690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16032" y="2982217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302224" y="299102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878288" y="299102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464480" y="2999831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015299" y="299102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601491" y="2999831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190481" y="299102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776673" y="2999831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324550" y="2982217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910742" y="299102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476678" y="295690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062870" y="2965711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641876" y="2929783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228068" y="2938590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487092" y="3418354"/>
            <a:ext cx="782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13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624103" y="3374270"/>
            <a:ext cx="782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14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99285" y="3380817"/>
            <a:ext cx="782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15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33354" y="3374270"/>
            <a:ext cx="782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16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85482" y="3298077"/>
            <a:ext cx="782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17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50680" y="3335907"/>
            <a:ext cx="782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18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3028948" y="2367649"/>
            <a:ext cx="229560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8928" y="2187649"/>
            <a:ext cx="360040" cy="360000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5144530" y="2187649"/>
            <a:ext cx="360040" cy="360000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35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2721729"/>
            <a:ext cx="712879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-25 ≤ x </a:t>
            </a:r>
            <a:r>
              <a:rPr lang="en-US" sz="8000" dirty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≤</a:t>
            </a:r>
            <a:r>
              <a:rPr lang="en-US" sz="80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 -28</a:t>
            </a:r>
          </a:p>
        </p:txBody>
      </p:sp>
      <p:sp>
        <p:nvSpPr>
          <p:cNvPr id="6" name="Rectangle 5"/>
          <p:cNvSpPr/>
          <p:nvPr/>
        </p:nvSpPr>
        <p:spPr>
          <a:xfrm>
            <a:off x="1331640" y="5157192"/>
            <a:ext cx="640871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9000" cmpd="sng">
                  <a:noFill/>
                  <a:prstDash val="solid"/>
                </a:ln>
                <a:solidFill>
                  <a:srgbClr val="FF0000"/>
                </a:solidFill>
                <a:latin typeface="Comic Sans MS" pitchFamily="66" charset="0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341097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31640" y="5157192"/>
            <a:ext cx="640871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9000" cmpd="sng">
                  <a:noFill/>
                  <a:prstDash val="solid"/>
                </a:ln>
                <a:solidFill>
                  <a:srgbClr val="FF0000"/>
                </a:solidFill>
                <a:latin typeface="Comic Sans MS" pitchFamily="66" charset="0"/>
              </a:rPr>
              <a:t>78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26160" y="3172725"/>
            <a:ext cx="750690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16032" y="2982217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302224" y="299102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878288" y="299102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464480" y="2999831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015299" y="299102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601491" y="2999831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190481" y="299102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776673" y="2999831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324550" y="2982217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910742" y="299102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476678" y="295690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062870" y="2965711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641876" y="2929783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228068" y="2938590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487092" y="3418354"/>
            <a:ext cx="782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70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624103" y="3374270"/>
            <a:ext cx="782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75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99285" y="3380817"/>
            <a:ext cx="782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80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33354" y="3374270"/>
            <a:ext cx="782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85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85482" y="3298077"/>
            <a:ext cx="782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90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cxnSp>
        <p:nvCxnSpPr>
          <p:cNvPr id="27" name="Straight Connector 26"/>
          <p:cNvCxnSpPr>
            <a:stCxn id="28" idx="6"/>
          </p:cNvCxnSpPr>
          <p:nvPr/>
        </p:nvCxnSpPr>
        <p:spPr>
          <a:xfrm>
            <a:off x="3195319" y="2367649"/>
            <a:ext cx="10838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35279" y="2187649"/>
            <a:ext cx="360040" cy="36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4099160" y="2187649"/>
            <a:ext cx="360040" cy="360000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73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476672"/>
            <a:ext cx="856895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all" spc="0" dirty="0" smtClean="0">
                <a:ln w="9000" cmpd="sng">
                  <a:noFill/>
                  <a:prstDash val="solid"/>
                </a:ln>
                <a:solidFill>
                  <a:srgbClr val="002060"/>
                </a:solidFill>
                <a:effectLst/>
                <a:latin typeface="Comic Sans MS" pitchFamily="66" charset="0"/>
              </a:rPr>
              <a:t>In</a:t>
            </a:r>
            <a:r>
              <a:rPr lang="en-US" sz="7200" b="1" cap="all" spc="0" dirty="0" smtClean="0">
                <a:ln w="9000" cmpd="sng">
                  <a:noFill/>
                  <a:prstDash val="solid"/>
                </a:ln>
                <a:solidFill>
                  <a:srgbClr val="FF0000"/>
                </a:solidFill>
                <a:effectLst/>
                <a:latin typeface="Comic Sans MS" pitchFamily="66" charset="0"/>
              </a:rPr>
              <a:t>equal</a:t>
            </a:r>
            <a:r>
              <a:rPr lang="en-US" sz="7200" b="1" cap="all" spc="0" dirty="0" smtClean="0">
                <a:ln w="9000" cmpd="sng">
                  <a:noFill/>
                  <a:prstDash val="solid"/>
                </a:ln>
                <a:solidFill>
                  <a:srgbClr val="002060"/>
                </a:solidFill>
                <a:effectLst/>
                <a:latin typeface="Comic Sans MS" pitchFamily="66" charset="0"/>
              </a:rPr>
              <a:t>ities</a:t>
            </a:r>
            <a:endParaRPr lang="en-US" sz="1200" b="1" cap="all" spc="0" dirty="0">
              <a:ln w="9000" cmpd="sng">
                <a:noFill/>
                <a:prstDash val="solid"/>
              </a:ln>
              <a:solidFill>
                <a:srgbClr val="002060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4261" y="2204864"/>
            <a:ext cx="799288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Not equal to</a:t>
            </a:r>
          </a:p>
        </p:txBody>
      </p:sp>
      <p:sp>
        <p:nvSpPr>
          <p:cNvPr id="6" name="Rectangle 5"/>
          <p:cNvSpPr/>
          <p:nvPr/>
        </p:nvSpPr>
        <p:spPr>
          <a:xfrm>
            <a:off x="664260" y="3284984"/>
            <a:ext cx="799288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More Than</a:t>
            </a:r>
          </a:p>
          <a:p>
            <a:pPr algn="ctr"/>
            <a:r>
              <a:rPr lang="en-US" sz="44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7" name="Rectangle 6"/>
          <p:cNvSpPr/>
          <p:nvPr/>
        </p:nvSpPr>
        <p:spPr>
          <a:xfrm>
            <a:off x="664259" y="4731534"/>
            <a:ext cx="799288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Less Than</a:t>
            </a:r>
          </a:p>
        </p:txBody>
      </p:sp>
    </p:spTree>
    <p:extLst>
      <p:ext uri="{BB962C8B-B14F-4D97-AF65-F5344CB8AC3E}">
        <p14:creationId xmlns:p14="http://schemas.microsoft.com/office/powerpoint/2010/main" val="248892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2721729"/>
            <a:ext cx="712879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120 &lt; x </a:t>
            </a:r>
            <a:r>
              <a:rPr lang="en-US" sz="8000" dirty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≤</a:t>
            </a:r>
            <a:r>
              <a:rPr lang="en-US" sz="80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 121</a:t>
            </a:r>
          </a:p>
        </p:txBody>
      </p:sp>
      <p:sp>
        <p:nvSpPr>
          <p:cNvPr id="6" name="Rectangle 5"/>
          <p:cNvSpPr/>
          <p:nvPr/>
        </p:nvSpPr>
        <p:spPr>
          <a:xfrm>
            <a:off x="1331640" y="5157192"/>
            <a:ext cx="640871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9000" cmpd="sng">
                  <a:noFill/>
                  <a:prstDash val="solid"/>
                </a:ln>
                <a:solidFill>
                  <a:srgbClr val="FF0000"/>
                </a:solidFill>
                <a:latin typeface="Comic Sans MS" pitchFamily="66" charset="0"/>
              </a:rPr>
              <a:t>121</a:t>
            </a:r>
          </a:p>
        </p:txBody>
      </p:sp>
    </p:spTree>
    <p:extLst>
      <p:ext uri="{BB962C8B-B14F-4D97-AF65-F5344CB8AC3E}">
        <p14:creationId xmlns:p14="http://schemas.microsoft.com/office/powerpoint/2010/main" val="72277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31640" y="5157192"/>
            <a:ext cx="640871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9000" cmpd="sng">
                  <a:noFill/>
                  <a:prstDash val="solid"/>
                </a:ln>
                <a:solidFill>
                  <a:srgbClr val="FF0000"/>
                </a:solidFill>
                <a:latin typeface="Comic Sans MS" pitchFamily="66" charset="0"/>
              </a:rPr>
              <a:t>143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26160" y="3172725"/>
            <a:ext cx="750690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16032" y="2982217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302224" y="299102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878288" y="299102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464480" y="2999831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015299" y="299102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601491" y="2999831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190481" y="299102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776673" y="2999831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324550" y="2982217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910742" y="299102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476678" y="295690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062870" y="2965711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641876" y="2929783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228068" y="2938590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487092" y="3418354"/>
            <a:ext cx="9773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125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64480" y="3374270"/>
            <a:ext cx="11370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130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37249" y="3380817"/>
            <a:ext cx="10394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135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76673" y="3374270"/>
            <a:ext cx="11340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140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07235" y="2514998"/>
            <a:ext cx="10838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311076" y="2334998"/>
            <a:ext cx="360040" cy="36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5144530" y="2334998"/>
            <a:ext cx="360040" cy="360000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5924062" y="3321836"/>
            <a:ext cx="11340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145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24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2721729"/>
            <a:ext cx="712879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-1 &lt; x </a:t>
            </a:r>
            <a:r>
              <a:rPr lang="en-US" sz="8000" dirty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&lt;</a:t>
            </a:r>
            <a:r>
              <a:rPr lang="en-US" sz="80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331640" y="5157192"/>
            <a:ext cx="640871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9000" cmpd="sng">
                  <a:noFill/>
                  <a:prstDash val="solid"/>
                </a:ln>
                <a:solidFill>
                  <a:srgbClr val="FF0000"/>
                </a:solidFill>
                <a:latin typeface="Comic Sans MS" pitchFamily="66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2450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31640" y="5157192"/>
            <a:ext cx="640871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9000" cmpd="sng">
                  <a:noFill/>
                  <a:prstDash val="solid"/>
                </a:ln>
                <a:solidFill>
                  <a:srgbClr val="FF0000"/>
                </a:solidFill>
                <a:latin typeface="Comic Sans MS" pitchFamily="66" charset="0"/>
              </a:rPr>
              <a:t>-450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26160" y="3172725"/>
            <a:ext cx="750690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16032" y="2982217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302224" y="299102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878288" y="299102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464480" y="2999831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015299" y="299102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601491" y="2999831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190481" y="299102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776673" y="2999831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324550" y="2982217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910742" y="299102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476678" y="295690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062870" y="2965711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641876" y="2929783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228068" y="2938590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387995" y="3418354"/>
            <a:ext cx="10764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-450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64480" y="3374270"/>
            <a:ext cx="11370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-400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37249" y="3380817"/>
            <a:ext cx="10394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-350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76673" y="3374270"/>
            <a:ext cx="11340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-300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997147" y="2497540"/>
            <a:ext cx="10838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924062" y="3321836"/>
            <a:ext cx="11340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-250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817127" y="2289542"/>
            <a:ext cx="360040" cy="360000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0" y="3448829"/>
            <a:ext cx="12148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-500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900988" y="2316346"/>
            <a:ext cx="360040" cy="36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40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2721729"/>
            <a:ext cx="712879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292 &lt; x </a:t>
            </a:r>
            <a:r>
              <a:rPr lang="en-US" sz="8000" dirty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&lt;</a:t>
            </a:r>
            <a:r>
              <a:rPr lang="en-US" sz="80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 294</a:t>
            </a:r>
          </a:p>
        </p:txBody>
      </p:sp>
      <p:sp>
        <p:nvSpPr>
          <p:cNvPr id="6" name="Rectangle 5"/>
          <p:cNvSpPr/>
          <p:nvPr/>
        </p:nvSpPr>
        <p:spPr>
          <a:xfrm>
            <a:off x="1331640" y="5157192"/>
            <a:ext cx="640871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9000" cmpd="sng">
                  <a:noFill/>
                  <a:prstDash val="solid"/>
                </a:ln>
                <a:solidFill>
                  <a:srgbClr val="FF0000"/>
                </a:solidFill>
                <a:latin typeface="Comic Sans MS" pitchFamily="66" charset="0"/>
              </a:rPr>
              <a:t>293</a:t>
            </a:r>
          </a:p>
        </p:txBody>
      </p:sp>
    </p:spTree>
    <p:extLst>
      <p:ext uri="{BB962C8B-B14F-4D97-AF65-F5344CB8AC3E}">
        <p14:creationId xmlns:p14="http://schemas.microsoft.com/office/powerpoint/2010/main" val="186788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31640" y="5157192"/>
            <a:ext cx="640871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9000" cmpd="sng">
                  <a:noFill/>
                  <a:prstDash val="solid"/>
                </a:ln>
                <a:solidFill>
                  <a:srgbClr val="FF0000"/>
                </a:solidFill>
                <a:latin typeface="Comic Sans MS" pitchFamily="66" charset="0"/>
              </a:rPr>
              <a:t>1500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26160" y="3172725"/>
            <a:ext cx="750690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16032" y="2982217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302224" y="299102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878288" y="299102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464480" y="2999831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015299" y="299102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601491" y="2999831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190481" y="299102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776673" y="2999831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324550" y="2982217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910742" y="299102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476678" y="295690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062870" y="2965711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641876" y="2929783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228068" y="2938590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487092" y="3418354"/>
            <a:ext cx="9773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500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64480" y="3374270"/>
            <a:ext cx="11370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1000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37249" y="3380817"/>
            <a:ext cx="10394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1500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76673" y="3374270"/>
            <a:ext cx="11340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2000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cxnSp>
        <p:nvCxnSpPr>
          <p:cNvPr id="27" name="Straight Connector 26"/>
          <p:cNvCxnSpPr>
            <a:stCxn id="28" idx="6"/>
          </p:cNvCxnSpPr>
          <p:nvPr/>
        </p:nvCxnSpPr>
        <p:spPr>
          <a:xfrm>
            <a:off x="3195319" y="2367649"/>
            <a:ext cx="10838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35279" y="2187649"/>
            <a:ext cx="360040" cy="36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4099160" y="2187649"/>
            <a:ext cx="360040" cy="360000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3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75656" y="2708920"/>
            <a:ext cx="640871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5 </a:t>
            </a:r>
            <a:r>
              <a:rPr lang="en-US" sz="8000" dirty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&lt; x </a:t>
            </a:r>
            <a:r>
              <a:rPr lang="en-US" sz="80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&lt; 10</a:t>
            </a:r>
          </a:p>
        </p:txBody>
      </p:sp>
      <p:sp>
        <p:nvSpPr>
          <p:cNvPr id="6" name="Rectangle 5"/>
          <p:cNvSpPr/>
          <p:nvPr/>
        </p:nvSpPr>
        <p:spPr>
          <a:xfrm>
            <a:off x="1331640" y="5157192"/>
            <a:ext cx="640871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9000" cmpd="sng">
                  <a:noFill/>
                  <a:prstDash val="solid"/>
                </a:ln>
                <a:solidFill>
                  <a:srgbClr val="FF0000"/>
                </a:solidFill>
                <a:latin typeface="Comic Sans MS" pitchFamily="66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1375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31640" y="5157192"/>
            <a:ext cx="640871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9000" cmpd="sng">
                  <a:noFill/>
                  <a:prstDash val="solid"/>
                </a:ln>
                <a:solidFill>
                  <a:srgbClr val="FF0000"/>
                </a:solidFill>
                <a:latin typeface="Comic Sans MS" pitchFamily="66" charset="0"/>
              </a:rPr>
              <a:t>200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26160" y="3172725"/>
            <a:ext cx="750690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16032" y="2982217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302224" y="299102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878288" y="299102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464480" y="2999831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015299" y="299102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601491" y="2999831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190481" y="299102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776673" y="2999831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324550" y="2982217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910742" y="299102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476678" y="2956904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062870" y="2965711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641876" y="2929783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228068" y="2938590"/>
            <a:ext cx="0" cy="39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487092" y="3418354"/>
            <a:ext cx="9773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50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64480" y="3374270"/>
            <a:ext cx="11370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100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37249" y="3380817"/>
            <a:ext cx="10394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150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76673" y="3374270"/>
            <a:ext cx="11340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200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004455" y="2477694"/>
            <a:ext cx="10838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704530" y="2297296"/>
            <a:ext cx="360040" cy="360000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5924062" y="3321836"/>
            <a:ext cx="11340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n w="9000" cmpd="sng">
                  <a:noFill/>
                  <a:prstDash val="solid"/>
                </a:ln>
                <a:latin typeface="Comic Sans MS" pitchFamily="66" charset="0"/>
              </a:rPr>
              <a:t>250</a:t>
            </a:r>
            <a:endParaRPr lang="en-US" sz="2400" dirty="0">
              <a:ln w="9000" cmpd="sng">
                <a:noFill/>
                <a:prstDash val="solid"/>
              </a:ln>
              <a:latin typeface="Comic Sans MS" pitchFamily="66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975517" y="2269696"/>
            <a:ext cx="360040" cy="360000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13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16016" y="1174119"/>
            <a:ext cx="3510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Greater Than</a:t>
            </a:r>
            <a:endParaRPr lang="en-US" sz="3200" dirty="0">
              <a:ln w="9000" cmpd="sng">
                <a:noFill/>
                <a:prstDash val="solid"/>
              </a:ln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2442" y="566260"/>
            <a:ext cx="351089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5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&gt;</a:t>
            </a:r>
            <a:endParaRPr lang="en-US" sz="9600" dirty="0">
              <a:ln w="9000" cmpd="sng">
                <a:noFill/>
                <a:prstDash val="solid"/>
              </a:ln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36430" y="2428628"/>
            <a:ext cx="35108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Greater Than or Equal to</a:t>
            </a:r>
            <a:endParaRPr lang="en-US" sz="3200" dirty="0">
              <a:ln w="9000" cmpd="sng">
                <a:noFill/>
                <a:prstDash val="solid"/>
              </a:ln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6941" y="1975175"/>
            <a:ext cx="351089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5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≥</a:t>
            </a:r>
            <a:endParaRPr lang="en-US" sz="9600" dirty="0">
              <a:ln w="9000" cmpd="sng">
                <a:noFill/>
                <a:prstDash val="solid"/>
              </a:ln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4261" y="116632"/>
            <a:ext cx="799288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More Than/ Greater Than</a:t>
            </a:r>
          </a:p>
        </p:txBody>
      </p:sp>
      <p:sp>
        <p:nvSpPr>
          <p:cNvPr id="9" name="Rectangle 8"/>
          <p:cNvSpPr/>
          <p:nvPr/>
        </p:nvSpPr>
        <p:spPr>
          <a:xfrm>
            <a:off x="467544" y="3893304"/>
            <a:ext cx="799288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e.g. x &gt; 4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281" y="4601190"/>
            <a:ext cx="799288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x is greater than 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5994" y="5311448"/>
            <a:ext cx="799288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e.g. x ≥ 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8731" y="6019334"/>
            <a:ext cx="799288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x is greater than or equal to 3</a:t>
            </a:r>
          </a:p>
        </p:txBody>
      </p:sp>
    </p:spTree>
    <p:extLst>
      <p:ext uri="{BB962C8B-B14F-4D97-AF65-F5344CB8AC3E}">
        <p14:creationId xmlns:p14="http://schemas.microsoft.com/office/powerpoint/2010/main" val="189268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5994" y="6170"/>
            <a:ext cx="799288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e.g. x &gt; 4</a:t>
            </a:r>
          </a:p>
        </p:txBody>
      </p:sp>
      <p:sp>
        <p:nvSpPr>
          <p:cNvPr id="5" name="Rectangle 4"/>
          <p:cNvSpPr/>
          <p:nvPr/>
        </p:nvSpPr>
        <p:spPr>
          <a:xfrm>
            <a:off x="488731" y="714056"/>
            <a:ext cx="799288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x is greater than 4</a:t>
            </a:r>
          </a:p>
        </p:txBody>
      </p:sp>
      <p:sp>
        <p:nvSpPr>
          <p:cNvPr id="6" name="Rectangle 5"/>
          <p:cNvSpPr/>
          <p:nvPr/>
        </p:nvSpPr>
        <p:spPr>
          <a:xfrm>
            <a:off x="488731" y="2952239"/>
            <a:ext cx="799288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e.g. x ≥ 3</a:t>
            </a:r>
          </a:p>
        </p:txBody>
      </p:sp>
      <p:sp>
        <p:nvSpPr>
          <p:cNvPr id="7" name="Rectangle 6"/>
          <p:cNvSpPr/>
          <p:nvPr/>
        </p:nvSpPr>
        <p:spPr>
          <a:xfrm>
            <a:off x="501468" y="3660125"/>
            <a:ext cx="799288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x is greater than or equal to 3</a:t>
            </a:r>
          </a:p>
        </p:txBody>
      </p:sp>
      <p:sp>
        <p:nvSpPr>
          <p:cNvPr id="8" name="Rectangle 7"/>
          <p:cNvSpPr/>
          <p:nvPr/>
        </p:nvSpPr>
        <p:spPr>
          <a:xfrm>
            <a:off x="628393" y="1628800"/>
            <a:ext cx="799288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9000" cmpd="sng">
                  <a:noFill/>
                  <a:prstDash val="solid"/>
                </a:ln>
                <a:solidFill>
                  <a:srgbClr val="FF0000"/>
                </a:solidFill>
                <a:latin typeface="Comic Sans MS" pitchFamily="66" charset="0"/>
              </a:rPr>
              <a:t>x could be 5,6,7 or any number which is larger than 4</a:t>
            </a:r>
          </a:p>
        </p:txBody>
      </p:sp>
      <p:sp>
        <p:nvSpPr>
          <p:cNvPr id="9" name="Rectangle 8"/>
          <p:cNvSpPr/>
          <p:nvPr/>
        </p:nvSpPr>
        <p:spPr>
          <a:xfrm>
            <a:off x="598239" y="4581128"/>
            <a:ext cx="7992889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9000" cmpd="sng">
                  <a:noFill/>
                  <a:prstDash val="solid"/>
                </a:ln>
                <a:solidFill>
                  <a:srgbClr val="FF0000"/>
                </a:solidFill>
                <a:latin typeface="Comic Sans MS" pitchFamily="66" charset="0"/>
              </a:rPr>
              <a:t>x could be 4,5,6 or any number larger than 3. It can also be 3 exactly</a:t>
            </a:r>
          </a:p>
        </p:txBody>
      </p:sp>
    </p:spTree>
    <p:extLst>
      <p:ext uri="{BB962C8B-B14F-4D97-AF65-F5344CB8AC3E}">
        <p14:creationId xmlns:p14="http://schemas.microsoft.com/office/powerpoint/2010/main" val="154814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5994" y="6170"/>
            <a:ext cx="7992889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1. In your books copy and write five possible whole numbers which x can be for each inequality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004" y="1988840"/>
            <a:ext cx="3528392" cy="40318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indent="-742950" algn="ctr">
              <a:buAutoNum type="arabicPeriod"/>
            </a:pP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x &gt; 2</a:t>
            </a:r>
          </a:p>
          <a:p>
            <a:pPr marL="742950" indent="-742950" algn="ctr">
              <a:buFontTx/>
              <a:buAutoNum type="arabicPeriod"/>
            </a:pPr>
            <a:r>
              <a:rPr lang="en-US" sz="3200" dirty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x &gt; </a:t>
            </a: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11</a:t>
            </a:r>
            <a:endParaRPr lang="en-US" sz="3200" dirty="0">
              <a:ln w="9000" cmpd="sng">
                <a:noFill/>
                <a:prstDash val="solid"/>
              </a:ln>
              <a:solidFill>
                <a:schemeClr val="tx2"/>
              </a:solidFill>
              <a:latin typeface="Comic Sans MS" pitchFamily="66" charset="0"/>
            </a:endParaRPr>
          </a:p>
          <a:p>
            <a:pPr marL="742950" indent="-742950" algn="ctr">
              <a:buFontTx/>
              <a:buAutoNum type="arabicPeriod"/>
            </a:pPr>
            <a:r>
              <a:rPr lang="en-US" sz="3200" dirty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x &gt; </a:t>
            </a: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30</a:t>
            </a:r>
            <a:endParaRPr lang="en-US" sz="3200" dirty="0">
              <a:ln w="9000" cmpd="sng">
                <a:noFill/>
                <a:prstDash val="solid"/>
              </a:ln>
              <a:solidFill>
                <a:schemeClr val="tx2"/>
              </a:solidFill>
              <a:latin typeface="Comic Sans MS" pitchFamily="66" charset="0"/>
            </a:endParaRPr>
          </a:p>
          <a:p>
            <a:pPr marL="742950" indent="-742950" algn="ctr">
              <a:buFontTx/>
              <a:buAutoNum type="arabicPeriod"/>
            </a:pPr>
            <a:r>
              <a:rPr lang="en-US" sz="3200" dirty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x &gt; </a:t>
            </a: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24</a:t>
            </a:r>
            <a:endParaRPr lang="en-US" sz="3200" dirty="0">
              <a:ln w="9000" cmpd="sng">
                <a:noFill/>
                <a:prstDash val="solid"/>
              </a:ln>
              <a:solidFill>
                <a:schemeClr val="tx2"/>
              </a:solidFill>
              <a:latin typeface="Comic Sans MS" pitchFamily="66" charset="0"/>
            </a:endParaRPr>
          </a:p>
          <a:p>
            <a:pPr marL="742950" indent="-742950" algn="ctr">
              <a:buFontTx/>
              <a:buAutoNum type="arabicPeriod"/>
            </a:pPr>
            <a:r>
              <a:rPr lang="en-US" sz="3200" dirty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x &gt; </a:t>
            </a: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-3</a:t>
            </a:r>
          </a:p>
          <a:p>
            <a:pPr marL="742950" indent="-742950" algn="ctr">
              <a:buFontTx/>
              <a:buAutoNum type="arabicPeriod"/>
            </a:pPr>
            <a:r>
              <a:rPr lang="en-US" sz="3200" dirty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x ≥ </a:t>
            </a: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12</a:t>
            </a:r>
          </a:p>
          <a:p>
            <a:pPr marL="742950" indent="-742950" algn="ctr">
              <a:buFontTx/>
              <a:buAutoNum type="arabicPeriod"/>
            </a:pPr>
            <a:r>
              <a:rPr lang="en-US" sz="3200" dirty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x ≥ </a:t>
            </a: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18</a:t>
            </a:r>
            <a:endParaRPr lang="en-US" sz="3200" dirty="0">
              <a:ln w="9000" cmpd="sng">
                <a:noFill/>
                <a:prstDash val="solid"/>
              </a:ln>
              <a:solidFill>
                <a:schemeClr val="tx2"/>
              </a:solidFill>
              <a:latin typeface="Comic Sans MS" pitchFamily="66" charset="0"/>
            </a:endParaRPr>
          </a:p>
          <a:p>
            <a:pPr algn="ctr"/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8.  x </a:t>
            </a:r>
            <a:r>
              <a:rPr lang="en-US" sz="3200" dirty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≥ </a:t>
            </a: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3</a:t>
            </a:r>
            <a:endParaRPr lang="en-US" sz="3200" dirty="0">
              <a:ln w="9000" cmpd="sng">
                <a:noFill/>
                <a:prstDash val="solid"/>
              </a:ln>
              <a:solidFill>
                <a:schemeClr val="tx2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81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16016" y="1174119"/>
            <a:ext cx="3510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Less Than</a:t>
            </a:r>
            <a:endParaRPr lang="en-US" sz="3200" dirty="0">
              <a:ln w="9000" cmpd="sng">
                <a:noFill/>
                <a:prstDash val="solid"/>
              </a:ln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2442" y="566260"/>
            <a:ext cx="351089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5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&lt;</a:t>
            </a:r>
            <a:endParaRPr lang="en-US" sz="9600" dirty="0">
              <a:ln w="9000" cmpd="sng">
                <a:noFill/>
                <a:prstDash val="solid"/>
              </a:ln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36430" y="2428628"/>
            <a:ext cx="35108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Less Than or Equal to</a:t>
            </a:r>
            <a:endParaRPr lang="en-US" sz="3200" dirty="0">
              <a:ln w="9000" cmpd="sng">
                <a:noFill/>
                <a:prstDash val="solid"/>
              </a:ln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6941" y="1975175"/>
            <a:ext cx="351089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5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≤</a:t>
            </a:r>
            <a:endParaRPr lang="en-US" sz="9600" dirty="0">
              <a:ln w="9000" cmpd="sng">
                <a:noFill/>
                <a:prstDash val="solid"/>
              </a:ln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4261" y="116632"/>
            <a:ext cx="799288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Less Than</a:t>
            </a:r>
          </a:p>
        </p:txBody>
      </p:sp>
      <p:sp>
        <p:nvSpPr>
          <p:cNvPr id="9" name="Rectangle 8"/>
          <p:cNvSpPr/>
          <p:nvPr/>
        </p:nvSpPr>
        <p:spPr>
          <a:xfrm>
            <a:off x="467544" y="3893304"/>
            <a:ext cx="799288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e.g. x &lt; 7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281" y="4601190"/>
            <a:ext cx="799288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x is less than 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5994" y="5311448"/>
            <a:ext cx="799288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e.g. x ≤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8731" y="6019334"/>
            <a:ext cx="799288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x is less than or equal to 2</a:t>
            </a:r>
          </a:p>
        </p:txBody>
      </p:sp>
    </p:spTree>
    <p:extLst>
      <p:ext uri="{BB962C8B-B14F-4D97-AF65-F5344CB8AC3E}">
        <p14:creationId xmlns:p14="http://schemas.microsoft.com/office/powerpoint/2010/main" val="342999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8393" y="1628800"/>
            <a:ext cx="799288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9000" cmpd="sng">
                  <a:noFill/>
                  <a:prstDash val="solid"/>
                </a:ln>
                <a:solidFill>
                  <a:srgbClr val="FF0000"/>
                </a:solidFill>
                <a:latin typeface="Comic Sans MS" pitchFamily="66" charset="0"/>
              </a:rPr>
              <a:t>x could be 6,5,4 or any number which is less than 7</a:t>
            </a:r>
          </a:p>
        </p:txBody>
      </p:sp>
      <p:sp>
        <p:nvSpPr>
          <p:cNvPr id="9" name="Rectangle 8"/>
          <p:cNvSpPr/>
          <p:nvPr/>
        </p:nvSpPr>
        <p:spPr>
          <a:xfrm>
            <a:off x="598239" y="4581128"/>
            <a:ext cx="7992889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9000" cmpd="sng">
                  <a:noFill/>
                  <a:prstDash val="solid"/>
                </a:ln>
                <a:solidFill>
                  <a:srgbClr val="FF0000"/>
                </a:solidFill>
                <a:latin typeface="Comic Sans MS" pitchFamily="66" charset="0"/>
              </a:rPr>
              <a:t>x could be 1,0,-1 or any number less than 2. It can also be 2 exactly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5358" y="20833"/>
            <a:ext cx="799288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e.g. x &lt; 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8095" y="728719"/>
            <a:ext cx="799288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x is less than 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5866" y="3018952"/>
            <a:ext cx="799288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e.g. x ≤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8603" y="3726838"/>
            <a:ext cx="799288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x is less than or equal to 2</a:t>
            </a:r>
          </a:p>
        </p:txBody>
      </p:sp>
    </p:spTree>
    <p:extLst>
      <p:ext uri="{BB962C8B-B14F-4D97-AF65-F5344CB8AC3E}">
        <p14:creationId xmlns:p14="http://schemas.microsoft.com/office/powerpoint/2010/main" val="189280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5994" y="6170"/>
            <a:ext cx="7992889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2. In your books copy and write five possible whole numbers which x can be for each inequality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004" y="1988840"/>
            <a:ext cx="3528392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indent="-742950" algn="ctr">
              <a:buAutoNum type="arabicPeriod"/>
            </a:pP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x &lt; 10</a:t>
            </a:r>
          </a:p>
          <a:p>
            <a:pPr marL="742950" indent="-742950" algn="ctr">
              <a:buFontTx/>
              <a:buAutoNum type="arabicPeriod"/>
            </a:pP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x </a:t>
            </a:r>
            <a:r>
              <a:rPr lang="en-US" sz="3200" dirty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&lt; </a:t>
            </a: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93</a:t>
            </a:r>
            <a:endParaRPr lang="en-US" sz="3200" dirty="0">
              <a:ln w="9000" cmpd="sng">
                <a:noFill/>
                <a:prstDash val="solid"/>
              </a:ln>
              <a:solidFill>
                <a:schemeClr val="tx2"/>
              </a:solidFill>
              <a:latin typeface="Comic Sans MS" pitchFamily="66" charset="0"/>
            </a:endParaRPr>
          </a:p>
          <a:p>
            <a:pPr marL="742950" indent="-742950" algn="ctr">
              <a:buFontTx/>
              <a:buAutoNum type="arabicPeriod"/>
            </a:pP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x </a:t>
            </a:r>
            <a:r>
              <a:rPr lang="en-US" sz="3200" dirty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&lt; </a:t>
            </a: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-5</a:t>
            </a:r>
            <a:endParaRPr lang="en-US" sz="3200" dirty="0">
              <a:ln w="9000" cmpd="sng">
                <a:noFill/>
                <a:prstDash val="solid"/>
              </a:ln>
              <a:solidFill>
                <a:schemeClr val="tx2"/>
              </a:solidFill>
              <a:latin typeface="Comic Sans MS" pitchFamily="66" charset="0"/>
            </a:endParaRPr>
          </a:p>
          <a:p>
            <a:pPr marL="742950" indent="-742950" algn="ctr">
              <a:buFontTx/>
              <a:buAutoNum type="arabicPeriod"/>
            </a:pPr>
            <a:r>
              <a:rPr lang="en-US" sz="3200" dirty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x </a:t>
            </a: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≤ 6</a:t>
            </a:r>
          </a:p>
          <a:p>
            <a:pPr marL="742950" indent="-742950" algn="ctr">
              <a:buFontTx/>
              <a:buAutoNum type="arabicPeriod"/>
            </a:pPr>
            <a:r>
              <a:rPr lang="en-US" sz="3200" dirty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x ≤ </a:t>
            </a: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1321</a:t>
            </a:r>
            <a:endParaRPr lang="en-US" sz="3200" dirty="0">
              <a:ln w="9000" cmpd="sng">
                <a:noFill/>
                <a:prstDash val="solid"/>
              </a:ln>
              <a:solidFill>
                <a:schemeClr val="tx2"/>
              </a:solidFill>
              <a:latin typeface="Comic Sans MS" pitchFamily="66" charset="0"/>
            </a:endParaRPr>
          </a:p>
          <a:p>
            <a:pPr marL="742950" indent="-742950" algn="ctr">
              <a:buFontTx/>
              <a:buAutoNum type="arabicPeriod"/>
            </a:pPr>
            <a:r>
              <a:rPr lang="en-US" sz="3200" dirty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x ≤ </a:t>
            </a:r>
            <a:r>
              <a:rPr lang="en-US" sz="3200" dirty="0" smtClean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omic Sans MS" pitchFamily="66" charset="0"/>
              </a:rPr>
              <a:t>0</a:t>
            </a:r>
          </a:p>
          <a:p>
            <a:pPr marL="742950" indent="-742950" algn="ctr">
              <a:buAutoNum type="arabicPeriod"/>
            </a:pPr>
            <a:endParaRPr lang="en-US" sz="3200" dirty="0">
              <a:ln w="9000" cmpd="sng">
                <a:noFill/>
                <a:prstDash val="solid"/>
              </a:ln>
              <a:solidFill>
                <a:schemeClr val="tx2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19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8612</TotalTime>
  <Words>950</Words>
  <Application>Microsoft Office PowerPoint</Application>
  <PresentationFormat>On-screen Show (4:3)</PresentationFormat>
  <Paragraphs>238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Cotterill, Marc</dc:creator>
  <cp:lastModifiedBy>Cotterill, Marc</cp:lastModifiedBy>
  <cp:revision>1552</cp:revision>
  <cp:lastPrinted>2012-09-17T15:04:19Z</cp:lastPrinted>
  <dcterms:created xsi:type="dcterms:W3CDTF">2009-08-27T13:24:46Z</dcterms:created>
  <dcterms:modified xsi:type="dcterms:W3CDTF">2014-04-02T09:30:34Z</dcterms:modified>
</cp:coreProperties>
</file>