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60B6561-206A-4983-8EEC-F043842EF776}" type="datetimeFigureOut">
              <a:rPr lang="en-GB" smtClean="0"/>
              <a:t>28/08/2014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09A6D7-7E08-4B62-BBE6-400DE1A8D680}" type="slidenum">
              <a:rPr lang="en-GB" smtClean="0"/>
              <a:t>‹#›</a:t>
            </a:fld>
            <a:endParaRPr lang="en-GB"/>
          </a:p>
        </p:txBody>
      </p:sp>
    </p:spTree>
    <p:extLst>
      <p:ext uri="{BB962C8B-B14F-4D97-AF65-F5344CB8AC3E}">
        <p14:creationId xmlns:p14="http://schemas.microsoft.com/office/powerpoint/2010/main" val="101050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0B6561-206A-4983-8EEC-F043842EF776}" type="datetimeFigureOut">
              <a:rPr lang="en-GB" smtClean="0"/>
              <a:t>28/08/2014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09A6D7-7E08-4B62-BBE6-400DE1A8D680}" type="slidenum">
              <a:rPr lang="en-GB" smtClean="0"/>
              <a:t>‹#›</a:t>
            </a:fld>
            <a:endParaRPr lang="en-GB"/>
          </a:p>
        </p:txBody>
      </p:sp>
    </p:spTree>
    <p:extLst>
      <p:ext uri="{BB962C8B-B14F-4D97-AF65-F5344CB8AC3E}">
        <p14:creationId xmlns:p14="http://schemas.microsoft.com/office/powerpoint/2010/main" val="188697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0B6561-206A-4983-8EEC-F043842EF776}" type="datetimeFigureOut">
              <a:rPr lang="en-GB" smtClean="0"/>
              <a:t>28/08/2014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09A6D7-7E08-4B62-BBE6-400DE1A8D680}" type="slidenum">
              <a:rPr lang="en-GB" smtClean="0"/>
              <a:t>‹#›</a:t>
            </a:fld>
            <a:endParaRPr lang="en-GB"/>
          </a:p>
        </p:txBody>
      </p:sp>
    </p:spTree>
    <p:extLst>
      <p:ext uri="{BB962C8B-B14F-4D97-AF65-F5344CB8AC3E}">
        <p14:creationId xmlns:p14="http://schemas.microsoft.com/office/powerpoint/2010/main" val="246689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0B6561-206A-4983-8EEC-F043842EF776}" type="datetimeFigureOut">
              <a:rPr lang="en-GB" smtClean="0"/>
              <a:t>28/08/2014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09A6D7-7E08-4B62-BBE6-400DE1A8D680}" type="slidenum">
              <a:rPr lang="en-GB" smtClean="0"/>
              <a:t>‹#›</a:t>
            </a:fld>
            <a:endParaRPr lang="en-GB"/>
          </a:p>
        </p:txBody>
      </p:sp>
    </p:spTree>
    <p:extLst>
      <p:ext uri="{BB962C8B-B14F-4D97-AF65-F5344CB8AC3E}">
        <p14:creationId xmlns:p14="http://schemas.microsoft.com/office/powerpoint/2010/main" val="292427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0B6561-206A-4983-8EEC-F043842EF776}" type="datetimeFigureOut">
              <a:rPr lang="en-GB" smtClean="0"/>
              <a:t>28/08/2014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09A6D7-7E08-4B62-BBE6-400DE1A8D680}" type="slidenum">
              <a:rPr lang="en-GB" smtClean="0"/>
              <a:t>‹#›</a:t>
            </a:fld>
            <a:endParaRPr lang="en-GB"/>
          </a:p>
        </p:txBody>
      </p:sp>
    </p:spTree>
    <p:extLst>
      <p:ext uri="{BB962C8B-B14F-4D97-AF65-F5344CB8AC3E}">
        <p14:creationId xmlns:p14="http://schemas.microsoft.com/office/powerpoint/2010/main" val="393333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60B6561-206A-4983-8EEC-F043842EF776}" type="datetimeFigureOut">
              <a:rPr lang="en-GB" smtClean="0"/>
              <a:t>28/08/2014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09A6D7-7E08-4B62-BBE6-400DE1A8D680}" type="slidenum">
              <a:rPr lang="en-GB" smtClean="0"/>
              <a:t>‹#›</a:t>
            </a:fld>
            <a:endParaRPr lang="en-GB"/>
          </a:p>
        </p:txBody>
      </p:sp>
    </p:spTree>
    <p:extLst>
      <p:ext uri="{BB962C8B-B14F-4D97-AF65-F5344CB8AC3E}">
        <p14:creationId xmlns:p14="http://schemas.microsoft.com/office/powerpoint/2010/main" val="31494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60B6561-206A-4983-8EEC-F043842EF776}" type="datetimeFigureOut">
              <a:rPr lang="en-GB" smtClean="0"/>
              <a:t>28/08/2014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09A6D7-7E08-4B62-BBE6-400DE1A8D680}" type="slidenum">
              <a:rPr lang="en-GB" smtClean="0"/>
              <a:t>‹#›</a:t>
            </a:fld>
            <a:endParaRPr lang="en-GB"/>
          </a:p>
        </p:txBody>
      </p:sp>
    </p:spTree>
    <p:extLst>
      <p:ext uri="{BB962C8B-B14F-4D97-AF65-F5344CB8AC3E}">
        <p14:creationId xmlns:p14="http://schemas.microsoft.com/office/powerpoint/2010/main" val="1425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60B6561-206A-4983-8EEC-F043842EF776}" type="datetimeFigureOut">
              <a:rPr lang="en-GB" smtClean="0"/>
              <a:t>28/08/2014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09A6D7-7E08-4B62-BBE6-400DE1A8D680}" type="slidenum">
              <a:rPr lang="en-GB" smtClean="0"/>
              <a:t>‹#›</a:t>
            </a:fld>
            <a:endParaRPr lang="en-GB"/>
          </a:p>
        </p:txBody>
      </p:sp>
    </p:spTree>
    <p:extLst>
      <p:ext uri="{BB962C8B-B14F-4D97-AF65-F5344CB8AC3E}">
        <p14:creationId xmlns:p14="http://schemas.microsoft.com/office/powerpoint/2010/main" val="48802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0B6561-206A-4983-8EEC-F043842EF776}" type="datetimeFigureOut">
              <a:rPr lang="en-GB" smtClean="0"/>
              <a:t>28/08/2014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09A6D7-7E08-4B62-BBE6-400DE1A8D680}" type="slidenum">
              <a:rPr lang="en-GB" smtClean="0"/>
              <a:t>‹#›</a:t>
            </a:fld>
            <a:endParaRPr lang="en-GB"/>
          </a:p>
        </p:txBody>
      </p:sp>
    </p:spTree>
    <p:extLst>
      <p:ext uri="{BB962C8B-B14F-4D97-AF65-F5344CB8AC3E}">
        <p14:creationId xmlns:p14="http://schemas.microsoft.com/office/powerpoint/2010/main" val="397194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0B6561-206A-4983-8EEC-F043842EF776}" type="datetimeFigureOut">
              <a:rPr lang="en-GB" smtClean="0"/>
              <a:t>28/08/2014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09A6D7-7E08-4B62-BBE6-400DE1A8D680}" type="slidenum">
              <a:rPr lang="en-GB" smtClean="0"/>
              <a:t>‹#›</a:t>
            </a:fld>
            <a:endParaRPr lang="en-GB"/>
          </a:p>
        </p:txBody>
      </p:sp>
    </p:spTree>
    <p:extLst>
      <p:ext uri="{BB962C8B-B14F-4D97-AF65-F5344CB8AC3E}">
        <p14:creationId xmlns:p14="http://schemas.microsoft.com/office/powerpoint/2010/main" val="419295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0B6561-206A-4983-8EEC-F043842EF776}" type="datetimeFigureOut">
              <a:rPr lang="en-GB" smtClean="0"/>
              <a:t>28/08/2014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09A6D7-7E08-4B62-BBE6-400DE1A8D680}" type="slidenum">
              <a:rPr lang="en-GB" smtClean="0"/>
              <a:t>‹#›</a:t>
            </a:fld>
            <a:endParaRPr lang="en-GB"/>
          </a:p>
        </p:txBody>
      </p:sp>
    </p:spTree>
    <p:extLst>
      <p:ext uri="{BB962C8B-B14F-4D97-AF65-F5344CB8AC3E}">
        <p14:creationId xmlns:p14="http://schemas.microsoft.com/office/powerpoint/2010/main" val="1350064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B6561-206A-4983-8EEC-F043842EF776}" type="datetimeFigureOut">
              <a:rPr lang="en-GB" smtClean="0"/>
              <a:t>28/08/2014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9A6D7-7E08-4B62-BBE6-400DE1A8D680}" type="slidenum">
              <a:rPr lang="en-GB" smtClean="0"/>
              <a:t>‹#›</a:t>
            </a:fld>
            <a:endParaRPr lang="en-GB"/>
          </a:p>
        </p:txBody>
      </p:sp>
    </p:spTree>
    <p:extLst>
      <p:ext uri="{BB962C8B-B14F-4D97-AF65-F5344CB8AC3E}">
        <p14:creationId xmlns:p14="http://schemas.microsoft.com/office/powerpoint/2010/main" val="1051676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1680" y="66251"/>
            <a:ext cx="934871" cy="369332"/>
          </a:xfrm>
          <a:prstGeom prst="rect">
            <a:avLst/>
          </a:prstGeom>
          <a:noFill/>
        </p:spPr>
        <p:txBody>
          <a:bodyPr wrap="none" rtlCol="0">
            <a:spAutoFit/>
          </a:bodyPr>
          <a:lstStyle/>
          <a:p>
            <a:pPr algn="ctr"/>
            <a:r>
              <a:rPr lang="en-GB" u="sng" dirty="0" smtClean="0"/>
              <a:t>Powers</a:t>
            </a:r>
            <a:endParaRPr lang="en-GB" u="sng" dirty="0"/>
          </a:p>
        </p:txBody>
      </p:sp>
      <mc:AlternateContent xmlns:mc="http://schemas.openxmlformats.org/markup-compatibility/2006">
        <mc:Choice xmlns:a14="http://schemas.microsoft.com/office/drawing/2010/main" Requires="a14">
          <p:sp>
            <p:nvSpPr>
              <p:cNvPr id="5" name="TextBox 4"/>
              <p:cNvSpPr txBox="1"/>
              <p:nvPr/>
            </p:nvSpPr>
            <p:spPr>
              <a:xfrm>
                <a:off x="22617" y="545251"/>
                <a:ext cx="4765407" cy="2163669"/>
              </a:xfrm>
              <a:prstGeom prst="rect">
                <a:avLst/>
              </a:prstGeom>
              <a:noFill/>
              <a:ln w="57150">
                <a:solidFill>
                  <a:schemeClr val="accent1">
                    <a:lumMod val="60000"/>
                    <a:lumOff val="40000"/>
                  </a:schemeClr>
                </a:solidFill>
              </a:ln>
            </p:spPr>
            <p:txBody>
              <a:bodyPr wrap="square" rtlCol="0">
                <a:spAutoFit/>
              </a:bodyPr>
              <a:lstStyle/>
              <a:p>
                <a:r>
                  <a:rPr lang="en-GB" sz="1400" b="1" dirty="0" smtClean="0"/>
                  <a:t>ALL</a:t>
                </a:r>
                <a:endParaRPr lang="en-GB" sz="1400" dirty="0"/>
              </a:p>
              <a:p>
                <a:r>
                  <a:rPr lang="en-GB" sz="1400" dirty="0" smtClean="0"/>
                  <a:t>Calculate the following:</a:t>
                </a:r>
              </a:p>
              <a:p>
                <a:endParaRPr lang="en-GB" sz="1400" dirty="0"/>
              </a:p>
              <a:p>
                <a:pPr marL="342900" indent="-342900">
                  <a:buAutoNum type="alphaLcParenBoth"/>
                </a:pPr>
                <a:r>
                  <a:rPr lang="en-GB" sz="1400" dirty="0" smtClean="0"/>
                  <a:t>3</a:t>
                </a:r>
                <a:r>
                  <a:rPr lang="en-GB" sz="1400" baseline="30000" dirty="0" smtClean="0"/>
                  <a:t>2</a:t>
                </a:r>
                <a:r>
                  <a:rPr lang="en-GB" sz="1400" dirty="0" smtClean="0"/>
                  <a:t>	(b) 7</a:t>
                </a:r>
                <a:r>
                  <a:rPr lang="en-GB" sz="1400" baseline="30000" dirty="0" smtClean="0"/>
                  <a:t>2</a:t>
                </a:r>
                <a:r>
                  <a:rPr lang="en-GB" sz="1400" dirty="0" smtClean="0"/>
                  <a:t> 	(c) 11</a:t>
                </a:r>
                <a:r>
                  <a:rPr lang="en-GB" sz="1400" baseline="30000" dirty="0" smtClean="0"/>
                  <a:t>2</a:t>
                </a:r>
                <a:r>
                  <a:rPr lang="en-GB" sz="1400" dirty="0" smtClean="0"/>
                  <a:t>	(d) </a:t>
                </a:r>
                <a14:m>
                  <m:oMath xmlns:m="http://schemas.openxmlformats.org/officeDocument/2006/math">
                    <m:sSup>
                      <m:sSupPr>
                        <m:ctrlPr>
                          <a:rPr lang="en-GB" sz="1400" i="1" smtClean="0">
                            <a:latin typeface="Cambria Math"/>
                          </a:rPr>
                        </m:ctrlPr>
                      </m:sSupPr>
                      <m:e>
                        <m:f>
                          <m:fPr>
                            <m:ctrlPr>
                              <a:rPr lang="en-GB" sz="1400" i="1" smtClean="0">
                                <a:latin typeface="Cambria Math"/>
                              </a:rPr>
                            </m:ctrlPr>
                          </m:fPr>
                          <m:num>
                            <m:r>
                              <a:rPr lang="en-GB" sz="1400" b="0" i="1" smtClean="0">
                                <a:latin typeface="Cambria Math"/>
                              </a:rPr>
                              <m:t>1</m:t>
                            </m:r>
                          </m:num>
                          <m:den>
                            <m:r>
                              <a:rPr lang="en-GB" sz="1400" b="0" i="1" smtClean="0">
                                <a:latin typeface="Cambria Math"/>
                              </a:rPr>
                              <m:t>3</m:t>
                            </m:r>
                          </m:den>
                        </m:f>
                      </m:e>
                      <m:sup>
                        <m:r>
                          <a:rPr lang="en-GB" sz="1400" b="0" i="1" smtClean="0">
                            <a:latin typeface="Cambria Math"/>
                          </a:rPr>
                          <m:t>  2</m:t>
                        </m:r>
                      </m:sup>
                    </m:sSup>
                  </m:oMath>
                </a14:m>
                <a:endParaRPr lang="en-GB" sz="1400" dirty="0" smtClean="0"/>
              </a:p>
              <a:p>
                <a:pPr marL="342900" indent="-342900">
                  <a:buAutoNum type="alphaLcParenBoth"/>
                </a:pPr>
                <a:endParaRPr lang="en-GB" sz="1400" dirty="0"/>
              </a:p>
              <a:p>
                <a:r>
                  <a:rPr lang="en-GB" sz="1400" dirty="0" smtClean="0"/>
                  <a:t>(e) </a:t>
                </a:r>
                <a:r>
                  <a:rPr lang="en-GB" sz="1400" dirty="0" smtClean="0"/>
                  <a:t>9</a:t>
                </a:r>
                <a:r>
                  <a:rPr lang="en-GB" sz="1400" baseline="30000" dirty="0" smtClean="0"/>
                  <a:t>2</a:t>
                </a:r>
                <a:r>
                  <a:rPr lang="en-GB" sz="1400" dirty="0" smtClean="0"/>
                  <a:t> – 4</a:t>
                </a:r>
                <a:r>
                  <a:rPr lang="en-GB" sz="1400" baseline="30000" dirty="0" smtClean="0"/>
                  <a:t>2 </a:t>
                </a:r>
                <a:r>
                  <a:rPr lang="en-GB" sz="1400" dirty="0"/>
                  <a:t> </a:t>
                </a:r>
                <a:r>
                  <a:rPr lang="en-GB" sz="1400" dirty="0" smtClean="0"/>
                  <a:t>     </a:t>
                </a:r>
                <a:r>
                  <a:rPr lang="en-GB" sz="1400" dirty="0" smtClean="0"/>
                  <a:t>(f) 2</a:t>
                </a:r>
                <a:r>
                  <a:rPr lang="en-GB" sz="1400" baseline="30000" dirty="0" smtClean="0"/>
                  <a:t>2</a:t>
                </a:r>
                <a:r>
                  <a:rPr lang="en-GB" sz="1400" dirty="0" smtClean="0"/>
                  <a:t> + 10</a:t>
                </a:r>
                <a:r>
                  <a:rPr lang="en-GB" sz="1400" baseline="30000" dirty="0" smtClean="0"/>
                  <a:t>2</a:t>
                </a:r>
                <a:r>
                  <a:rPr lang="en-GB" sz="1400" dirty="0" smtClean="0"/>
                  <a:t> </a:t>
                </a:r>
                <a:r>
                  <a:rPr lang="en-GB" sz="1400" dirty="0" smtClean="0"/>
                  <a:t>	(g) 1</a:t>
                </a:r>
                <a:r>
                  <a:rPr lang="en-GB" sz="1400" baseline="30000" dirty="0" smtClean="0"/>
                  <a:t>2</a:t>
                </a:r>
                <a:r>
                  <a:rPr lang="en-GB" sz="1400" dirty="0" smtClean="0"/>
                  <a:t> x 5</a:t>
                </a:r>
                <a:r>
                  <a:rPr lang="en-GB" sz="1400" baseline="30000" dirty="0" smtClean="0"/>
                  <a:t>2</a:t>
                </a:r>
                <a:r>
                  <a:rPr lang="en-GB" sz="1400" dirty="0" smtClean="0"/>
                  <a:t> </a:t>
                </a:r>
              </a:p>
              <a:p>
                <a:r>
                  <a:rPr lang="en-GB" sz="1400" dirty="0" smtClean="0"/>
                  <a:t>	</a:t>
                </a:r>
              </a:p>
              <a:p>
                <a:r>
                  <a:rPr lang="en-GB" sz="1400" dirty="0" smtClean="0"/>
                  <a:t>(h) Which two square numbers have a difference of 19</a:t>
                </a:r>
                <a:r>
                  <a:rPr lang="en-GB" sz="1400" dirty="0"/>
                  <a:t>?</a:t>
                </a:r>
                <a:endParaRPr lang="en-GB" sz="1400" dirty="0" smtClean="0"/>
              </a:p>
            </p:txBody>
          </p:sp>
        </mc:Choice>
        <mc:Fallback>
          <p:sp>
            <p:nvSpPr>
              <p:cNvPr id="5" name="TextBox 4"/>
              <p:cNvSpPr txBox="1">
                <a:spLocks noRot="1" noChangeAspect="1" noMove="1" noResize="1" noEditPoints="1" noAdjustHandles="1" noChangeArrowheads="1" noChangeShapeType="1" noTextEdit="1"/>
              </p:cNvSpPr>
              <p:nvPr/>
            </p:nvSpPr>
            <p:spPr>
              <a:xfrm>
                <a:off x="22617" y="545251"/>
                <a:ext cx="4765407" cy="2163669"/>
              </a:xfrm>
              <a:prstGeom prst="rect">
                <a:avLst/>
              </a:prstGeom>
              <a:blipFill rotWithShape="1">
                <a:blip r:embed="rId2"/>
                <a:stretch>
                  <a:fillRect l="-253" b="-275"/>
                </a:stretch>
              </a:blipFill>
              <a:ln w="57150">
                <a:solidFill>
                  <a:schemeClr val="accent1">
                    <a:lumMod val="60000"/>
                    <a:lumOff val="40000"/>
                  </a:schemeClr>
                </a:solidFill>
              </a:ln>
            </p:spPr>
            <p:txBody>
              <a:bodyPr/>
              <a:lstStyle/>
              <a:p>
                <a:r>
                  <a:rPr lang="en-GB">
                    <a:noFill/>
                  </a:rPr>
                  <a:t> </a:t>
                </a:r>
              </a:p>
            </p:txBody>
          </p:sp>
        </mc:Fallback>
      </mc:AlternateContent>
      <p:sp>
        <p:nvSpPr>
          <p:cNvPr id="6" name="TextBox 5"/>
          <p:cNvSpPr txBox="1"/>
          <p:nvPr/>
        </p:nvSpPr>
        <p:spPr>
          <a:xfrm>
            <a:off x="33583" y="2852936"/>
            <a:ext cx="4754441" cy="3754874"/>
          </a:xfrm>
          <a:prstGeom prst="rect">
            <a:avLst/>
          </a:prstGeom>
          <a:noFill/>
          <a:ln w="57150">
            <a:solidFill>
              <a:srgbClr val="FFC000"/>
            </a:solidFill>
          </a:ln>
        </p:spPr>
        <p:txBody>
          <a:bodyPr wrap="square" rtlCol="0">
            <a:spAutoFit/>
          </a:bodyPr>
          <a:lstStyle/>
          <a:p>
            <a:r>
              <a:rPr lang="en-GB" sz="1400" b="1" dirty="0" smtClean="0"/>
              <a:t>MOST</a:t>
            </a:r>
          </a:p>
          <a:p>
            <a:r>
              <a:rPr lang="en-GB" sz="1400" dirty="0" smtClean="0"/>
              <a:t>Copy and complete the following table:</a:t>
            </a:r>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p:txBody>
      </p:sp>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2114621754"/>
                  </p:ext>
                </p:extLst>
              </p:nvPr>
            </p:nvGraphicFramePr>
            <p:xfrm>
              <a:off x="107504" y="3501008"/>
              <a:ext cx="4597702" cy="3055292"/>
            </p:xfrm>
            <a:graphic>
              <a:graphicData uri="http://schemas.openxmlformats.org/drawingml/2006/table">
                <a:tbl>
                  <a:tblPr firstRow="1" bandRow="1">
                    <a:tableStyleId>{5940675A-B579-460E-94D1-54222C63F5DA}</a:tableStyleId>
                  </a:tblPr>
                  <a:tblGrid>
                    <a:gridCol w="1503078"/>
                    <a:gridCol w="988964"/>
                    <a:gridCol w="1295718"/>
                    <a:gridCol w="809942"/>
                  </a:tblGrid>
                  <a:tr h="357408">
                    <a:tc>
                      <a:txBody>
                        <a:bodyPr/>
                        <a:lstStyle/>
                        <a:p>
                          <a:pPr algn="ctr"/>
                          <a:r>
                            <a:rPr lang="en-GB" sz="1400" dirty="0" smtClean="0"/>
                            <a:t>Said:</a:t>
                          </a:r>
                          <a:endParaRPr lang="en-GB" sz="1400" dirty="0"/>
                        </a:p>
                      </a:txBody>
                      <a:tcPr>
                        <a:solidFill>
                          <a:schemeClr val="bg1">
                            <a:lumMod val="75000"/>
                          </a:schemeClr>
                        </a:solidFill>
                      </a:tcPr>
                    </a:tc>
                    <a:tc>
                      <a:txBody>
                        <a:bodyPr/>
                        <a:lstStyle/>
                        <a:p>
                          <a:pPr algn="ctr"/>
                          <a:r>
                            <a:rPr lang="en-GB" sz="1400" dirty="0" smtClean="0"/>
                            <a:t>Written:</a:t>
                          </a:r>
                          <a:endParaRPr lang="en-GB" sz="1400" dirty="0"/>
                        </a:p>
                      </a:txBody>
                      <a:tcPr>
                        <a:solidFill>
                          <a:schemeClr val="bg1">
                            <a:lumMod val="75000"/>
                          </a:schemeClr>
                        </a:solidFill>
                      </a:tcPr>
                    </a:tc>
                    <a:tc>
                      <a:txBody>
                        <a:bodyPr/>
                        <a:lstStyle/>
                        <a:p>
                          <a:pPr algn="ctr"/>
                          <a:r>
                            <a:rPr lang="en-GB" sz="1400" dirty="0" smtClean="0"/>
                            <a:t>Means:</a:t>
                          </a:r>
                          <a:endParaRPr lang="en-GB" sz="1400" dirty="0"/>
                        </a:p>
                      </a:txBody>
                      <a:tcPr>
                        <a:solidFill>
                          <a:schemeClr val="bg1">
                            <a:lumMod val="75000"/>
                          </a:schemeClr>
                        </a:solidFill>
                      </a:tcPr>
                    </a:tc>
                    <a:tc>
                      <a:txBody>
                        <a:bodyPr/>
                        <a:lstStyle/>
                        <a:p>
                          <a:pPr algn="ctr"/>
                          <a:r>
                            <a:rPr lang="en-GB" sz="1400" dirty="0" smtClean="0"/>
                            <a:t>Equals</a:t>
                          </a:r>
                          <a:r>
                            <a:rPr lang="en-GB" sz="1400" baseline="0" dirty="0" smtClean="0"/>
                            <a:t> </a:t>
                          </a:r>
                          <a:endParaRPr lang="en-GB" sz="1400" dirty="0"/>
                        </a:p>
                      </a:txBody>
                      <a:tcPr>
                        <a:solidFill>
                          <a:schemeClr val="bg1">
                            <a:lumMod val="75000"/>
                          </a:schemeClr>
                        </a:solidFill>
                      </a:tcPr>
                    </a:tc>
                  </a:tr>
                  <a:tr h="357408">
                    <a:tc>
                      <a:txBody>
                        <a:bodyPr/>
                        <a:lstStyle/>
                        <a:p>
                          <a:pPr algn="ctr"/>
                          <a:r>
                            <a:rPr lang="en-GB" sz="1400" dirty="0" smtClean="0"/>
                            <a:t>Six </a:t>
                          </a:r>
                          <a:r>
                            <a:rPr lang="en-GB" sz="1400" baseline="0" dirty="0" smtClean="0"/>
                            <a:t>squared</a:t>
                          </a:r>
                          <a:endParaRPr lang="en-GB" sz="1400" dirty="0"/>
                        </a:p>
                      </a:txBody>
                      <a:tcPr/>
                    </a:tc>
                    <a:tc>
                      <a:txBody>
                        <a:bodyPr/>
                        <a:lstStyle/>
                        <a:p>
                          <a:pPr algn="ctr"/>
                          <a:endParaRPr lang="en-GB" sz="1400" dirty="0"/>
                        </a:p>
                      </a:txBody>
                      <a:tcPr/>
                    </a:tc>
                    <a:tc>
                      <a:txBody>
                        <a:bodyPr/>
                        <a:lstStyle/>
                        <a:p>
                          <a:pPr algn="ctr"/>
                          <a:endParaRPr lang="en-GB" sz="1400" dirty="0"/>
                        </a:p>
                      </a:txBody>
                      <a:tcPr/>
                    </a:tc>
                    <a:tc>
                      <a:txBody>
                        <a:bodyPr/>
                        <a:lstStyle/>
                        <a:p>
                          <a:pPr algn="ctr"/>
                          <a:endParaRPr lang="en-GB" sz="1400"/>
                        </a:p>
                      </a:txBody>
                      <a:tcPr/>
                    </a:tc>
                  </a:tr>
                  <a:tr h="357408">
                    <a:tc>
                      <a:txBody>
                        <a:bodyPr/>
                        <a:lstStyle/>
                        <a:p>
                          <a:pPr algn="ctr"/>
                          <a:endParaRPr lang="en-GB" sz="1400"/>
                        </a:p>
                      </a:txBody>
                      <a:tcPr/>
                    </a:tc>
                    <a:tc>
                      <a:txBody>
                        <a:bodyPr/>
                        <a:lstStyle/>
                        <a:p>
                          <a:pPr algn="ctr"/>
                          <a:endParaRPr lang="en-GB" sz="1400" baseline="30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3 x 3 x 3 x 3</a:t>
                          </a:r>
                        </a:p>
                      </a:txBody>
                      <a:tcPr/>
                    </a:tc>
                    <a:tc>
                      <a:txBody>
                        <a:bodyPr/>
                        <a:lstStyle/>
                        <a:p>
                          <a:pPr algn="ctr"/>
                          <a:endParaRPr lang="en-GB" sz="1400" dirty="0"/>
                        </a:p>
                      </a:txBody>
                      <a:tcPr/>
                    </a:tc>
                  </a:tr>
                  <a:tr h="357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One to the power of nine</a:t>
                          </a:r>
                        </a:p>
                      </a:txBody>
                      <a:tcPr/>
                    </a:tc>
                    <a:tc>
                      <a:txBody>
                        <a:bodyPr/>
                        <a:lstStyle/>
                        <a:p>
                          <a:pPr algn="ctr"/>
                          <a:endParaRPr lang="en-GB" sz="1400" dirty="0"/>
                        </a:p>
                      </a:txBody>
                      <a:tcPr/>
                    </a:tc>
                    <a:tc>
                      <a:txBody>
                        <a:bodyPr/>
                        <a:lstStyle/>
                        <a:p>
                          <a:pPr algn="ctr"/>
                          <a:endParaRPr lang="en-GB" sz="1400" dirty="0"/>
                        </a:p>
                      </a:txBody>
                      <a:tcPr/>
                    </a:tc>
                    <a:tc>
                      <a:txBody>
                        <a:bodyPr/>
                        <a:lstStyle/>
                        <a:p>
                          <a:pPr algn="ctr"/>
                          <a:endParaRPr lang="en-GB" sz="1400"/>
                        </a:p>
                      </a:txBody>
                      <a:tcPr/>
                    </a:tc>
                  </a:tr>
                  <a:tr h="357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400" dirty="0" smtClean="0"/>
                        </a:p>
                      </a:txBody>
                      <a:tcPr/>
                    </a:tc>
                    <a:tc>
                      <a:txBody>
                        <a:bodyPr/>
                        <a:lstStyle/>
                        <a:p>
                          <a:pPr algn="ctr"/>
                          <a:endParaRPr lang="en-GB" sz="1400"/>
                        </a:p>
                      </a:txBody>
                      <a:tcPr/>
                    </a:tc>
                    <a:tc>
                      <a:txBody>
                        <a:bodyPr/>
                        <a:lstStyle/>
                        <a:p>
                          <a:pPr algn="ctr"/>
                          <a:endParaRPr lang="en-GB" sz="1400"/>
                        </a:p>
                      </a:txBody>
                      <a:tcPr/>
                    </a:tc>
                    <a:tc>
                      <a:txBody>
                        <a:bodyPr/>
                        <a:lstStyle/>
                        <a:p>
                          <a:pPr algn="ctr"/>
                          <a:r>
                            <a:rPr lang="en-GB" sz="1400" dirty="0" smtClean="0"/>
                            <a:t>8</a:t>
                          </a:r>
                          <a:endParaRPr lang="en-GB" sz="1400" dirty="0"/>
                        </a:p>
                      </a:txBody>
                      <a:tcPr/>
                    </a:tc>
                  </a:tr>
                  <a:tr h="357408">
                    <a:tc>
                      <a:txBody>
                        <a:bodyPr/>
                        <a:lstStyle/>
                        <a:p>
                          <a:pPr algn="ctr"/>
                          <a:endParaRPr lang="en-GB"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5</a:t>
                          </a:r>
                          <a:r>
                            <a:rPr lang="en-GB" sz="1400" baseline="30000" dirty="0" smtClean="0"/>
                            <a:t>3</a:t>
                          </a:r>
                          <a:endParaRPr lang="en-GB" sz="1400" dirty="0"/>
                        </a:p>
                      </a:txBody>
                      <a:tcPr/>
                    </a:tc>
                    <a:tc>
                      <a:txBody>
                        <a:bodyPr/>
                        <a:lstStyle/>
                        <a:p>
                          <a:pPr algn="ctr"/>
                          <a:endParaRPr lang="en-GB" sz="1400"/>
                        </a:p>
                      </a:txBody>
                      <a:tcPr/>
                    </a:tc>
                    <a:tc>
                      <a:txBody>
                        <a:bodyPr/>
                        <a:lstStyle/>
                        <a:p>
                          <a:pPr algn="ctr"/>
                          <a:endParaRPr lang="en-GB" sz="1400"/>
                        </a:p>
                      </a:txBody>
                      <a:tcPr/>
                    </a:tc>
                  </a:tr>
                  <a:tr h="357408">
                    <a:tc>
                      <a:txBody>
                        <a:bodyPr/>
                        <a:lstStyle/>
                        <a:p>
                          <a:pPr algn="ctr"/>
                          <a:endParaRPr lang="en-GB" sz="1400" dirty="0"/>
                        </a:p>
                      </a:txBody>
                      <a:tcPr/>
                    </a:tc>
                    <a:tc>
                      <a:txBody>
                        <a:bodyPr/>
                        <a:lstStyle/>
                        <a:p>
                          <a:pPr algn="ctr"/>
                          <a:endParaRPr lang="en-GB" sz="1400"/>
                        </a:p>
                      </a:txBody>
                      <a:tcPr/>
                    </a:tc>
                    <a:tc>
                      <a:txBody>
                        <a:bodyPr/>
                        <a:lstStyle/>
                        <a:p>
                          <a:pPr algn="ctr"/>
                          <a:endParaRPr lang="en-GB" sz="1400"/>
                        </a:p>
                      </a:txBody>
                      <a:tcPr/>
                    </a:tc>
                    <a:tc>
                      <a:txBody>
                        <a:bodyPr/>
                        <a:lstStyle/>
                        <a:p>
                          <a:pPr algn="ctr"/>
                          <a:r>
                            <a:rPr lang="en-GB" sz="1400" dirty="0" smtClean="0"/>
                            <a:t>64</a:t>
                          </a:r>
                          <a:endParaRPr lang="en-GB" sz="1400" dirty="0"/>
                        </a:p>
                      </a:txBody>
                      <a:tcPr/>
                    </a:tc>
                  </a:tr>
                  <a:tr h="378461">
                    <a:tc>
                      <a:txBody>
                        <a:bodyPr/>
                        <a:lstStyle/>
                        <a:p>
                          <a:pPr algn="ctr"/>
                          <a:endParaRPr lang="en-GB" sz="1400"/>
                        </a:p>
                      </a:txBody>
                      <a:tcPr/>
                    </a:tc>
                    <a:tc>
                      <a:txBody>
                        <a:bodyPr/>
                        <a:lstStyle/>
                        <a:p>
                          <a:pPr algn="ctr"/>
                          <a:endParaRPr lang="en-GB" sz="14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en-GB" sz="1400" i="1" smtClean="0">
                                      <a:latin typeface="Cambria Math"/>
                                    </a:rPr>
                                  </m:ctrlPr>
                                </m:fPr>
                                <m:num>
                                  <m:r>
                                    <a:rPr lang="en-GB" sz="1400" b="0" i="1" smtClean="0">
                                      <a:latin typeface="Cambria Math"/>
                                    </a:rPr>
                                    <m:t>1</m:t>
                                  </m:r>
                                </m:num>
                                <m:den>
                                  <m:r>
                                    <a:rPr lang="en-GB" sz="1400" b="0" i="1" smtClean="0">
                                      <a:latin typeface="Cambria Math"/>
                                    </a:rPr>
                                    <m:t>4</m:t>
                                  </m:r>
                                </m:den>
                              </m:f>
                            </m:oMath>
                          </a14:m>
                          <a:r>
                            <a:rPr lang="en-GB" sz="1400" dirty="0" smtClean="0"/>
                            <a:t> x </a:t>
                          </a:r>
                          <a14:m>
                            <m:oMath xmlns:m="http://schemas.openxmlformats.org/officeDocument/2006/math">
                              <m:f>
                                <m:fPr>
                                  <m:ctrlPr>
                                    <a:rPr lang="en-GB" sz="1400" i="1" smtClean="0">
                                      <a:latin typeface="Cambria Math"/>
                                    </a:rPr>
                                  </m:ctrlPr>
                                </m:fPr>
                                <m:num>
                                  <m:r>
                                    <a:rPr lang="en-GB" sz="1400" b="0" i="1" smtClean="0">
                                      <a:latin typeface="Cambria Math"/>
                                    </a:rPr>
                                    <m:t>1</m:t>
                                  </m:r>
                                </m:num>
                                <m:den>
                                  <m:r>
                                    <a:rPr lang="en-GB" sz="1400" b="0" i="1" smtClean="0">
                                      <a:latin typeface="Cambria Math"/>
                                    </a:rPr>
                                    <m:t>4</m:t>
                                  </m:r>
                                </m:den>
                              </m:f>
                            </m:oMath>
                          </a14:m>
                          <a:r>
                            <a:rPr lang="en-GB" sz="1400" dirty="0" smtClean="0"/>
                            <a:t> x </a:t>
                          </a:r>
                          <a14:m>
                            <m:oMath xmlns:m="http://schemas.openxmlformats.org/officeDocument/2006/math">
                              <m:f>
                                <m:fPr>
                                  <m:ctrlPr>
                                    <a:rPr lang="en-GB" sz="1400" i="1" smtClean="0">
                                      <a:latin typeface="Cambria Math"/>
                                    </a:rPr>
                                  </m:ctrlPr>
                                </m:fPr>
                                <m:num>
                                  <m:r>
                                    <a:rPr lang="en-GB" sz="1400" b="0" i="1" smtClean="0">
                                      <a:latin typeface="Cambria Math"/>
                                    </a:rPr>
                                    <m:t>1</m:t>
                                  </m:r>
                                </m:num>
                                <m:den>
                                  <m:r>
                                    <a:rPr lang="en-GB" sz="1400" b="0" i="1" smtClean="0">
                                      <a:latin typeface="Cambria Math"/>
                                    </a:rPr>
                                    <m:t>4</m:t>
                                  </m:r>
                                </m:den>
                              </m:f>
                            </m:oMath>
                          </a14:m>
                          <a:r>
                            <a:rPr lang="en-GB" sz="1400" dirty="0" smtClean="0"/>
                            <a:t> </a:t>
                          </a:r>
                          <a:endParaRPr lang="en-GB" sz="1400" dirty="0"/>
                        </a:p>
                      </a:txBody>
                      <a:tcPr/>
                    </a:tc>
                    <a:tc>
                      <a:txBody>
                        <a:bodyPr/>
                        <a:lstStyle/>
                        <a:p>
                          <a:pPr algn="ctr"/>
                          <a:endParaRPr lang="en-GB" sz="1400" dirty="0"/>
                        </a:p>
                      </a:txBody>
                      <a:tcPr/>
                    </a:tc>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2114621754"/>
                  </p:ext>
                </p:extLst>
              </p:nvPr>
            </p:nvGraphicFramePr>
            <p:xfrm>
              <a:off x="107504" y="3501008"/>
              <a:ext cx="4597702" cy="3055292"/>
            </p:xfrm>
            <a:graphic>
              <a:graphicData uri="http://schemas.openxmlformats.org/drawingml/2006/table">
                <a:tbl>
                  <a:tblPr firstRow="1" bandRow="1">
                    <a:tableStyleId>{5940675A-B579-460E-94D1-54222C63F5DA}</a:tableStyleId>
                  </a:tblPr>
                  <a:tblGrid>
                    <a:gridCol w="1503078"/>
                    <a:gridCol w="988964"/>
                    <a:gridCol w="1295718"/>
                    <a:gridCol w="809942"/>
                  </a:tblGrid>
                  <a:tr h="357408">
                    <a:tc>
                      <a:txBody>
                        <a:bodyPr/>
                        <a:lstStyle/>
                        <a:p>
                          <a:pPr algn="ctr"/>
                          <a:r>
                            <a:rPr lang="en-GB" sz="1400" dirty="0" smtClean="0"/>
                            <a:t>Said:</a:t>
                          </a:r>
                          <a:endParaRPr lang="en-GB" sz="1400" dirty="0"/>
                        </a:p>
                      </a:txBody>
                      <a:tcPr>
                        <a:solidFill>
                          <a:schemeClr val="bg1">
                            <a:lumMod val="75000"/>
                          </a:schemeClr>
                        </a:solidFill>
                      </a:tcPr>
                    </a:tc>
                    <a:tc>
                      <a:txBody>
                        <a:bodyPr/>
                        <a:lstStyle/>
                        <a:p>
                          <a:pPr algn="ctr"/>
                          <a:r>
                            <a:rPr lang="en-GB" sz="1400" dirty="0" smtClean="0"/>
                            <a:t>Written:</a:t>
                          </a:r>
                          <a:endParaRPr lang="en-GB" sz="1400" dirty="0"/>
                        </a:p>
                      </a:txBody>
                      <a:tcPr>
                        <a:solidFill>
                          <a:schemeClr val="bg1">
                            <a:lumMod val="75000"/>
                          </a:schemeClr>
                        </a:solidFill>
                      </a:tcPr>
                    </a:tc>
                    <a:tc>
                      <a:txBody>
                        <a:bodyPr/>
                        <a:lstStyle/>
                        <a:p>
                          <a:pPr algn="ctr"/>
                          <a:r>
                            <a:rPr lang="en-GB" sz="1400" dirty="0" smtClean="0"/>
                            <a:t>Means:</a:t>
                          </a:r>
                          <a:endParaRPr lang="en-GB" sz="1400" dirty="0"/>
                        </a:p>
                      </a:txBody>
                      <a:tcPr>
                        <a:solidFill>
                          <a:schemeClr val="bg1">
                            <a:lumMod val="75000"/>
                          </a:schemeClr>
                        </a:solidFill>
                      </a:tcPr>
                    </a:tc>
                    <a:tc>
                      <a:txBody>
                        <a:bodyPr/>
                        <a:lstStyle/>
                        <a:p>
                          <a:pPr algn="ctr"/>
                          <a:r>
                            <a:rPr lang="en-GB" sz="1400" dirty="0" smtClean="0"/>
                            <a:t>Equals</a:t>
                          </a:r>
                          <a:r>
                            <a:rPr lang="en-GB" sz="1400" baseline="0" dirty="0" smtClean="0"/>
                            <a:t> </a:t>
                          </a:r>
                          <a:endParaRPr lang="en-GB" sz="1400" dirty="0"/>
                        </a:p>
                      </a:txBody>
                      <a:tcPr>
                        <a:solidFill>
                          <a:schemeClr val="bg1">
                            <a:lumMod val="75000"/>
                          </a:schemeClr>
                        </a:solidFill>
                      </a:tcPr>
                    </a:tc>
                  </a:tr>
                  <a:tr h="357408">
                    <a:tc>
                      <a:txBody>
                        <a:bodyPr/>
                        <a:lstStyle/>
                        <a:p>
                          <a:pPr algn="ctr"/>
                          <a:r>
                            <a:rPr lang="en-GB" sz="1400" dirty="0" smtClean="0"/>
                            <a:t>Six </a:t>
                          </a:r>
                          <a:r>
                            <a:rPr lang="en-GB" sz="1400" baseline="0" dirty="0" smtClean="0"/>
                            <a:t>squared</a:t>
                          </a:r>
                          <a:endParaRPr lang="en-GB" sz="1400" dirty="0"/>
                        </a:p>
                      </a:txBody>
                      <a:tcPr/>
                    </a:tc>
                    <a:tc>
                      <a:txBody>
                        <a:bodyPr/>
                        <a:lstStyle/>
                        <a:p>
                          <a:pPr algn="ctr"/>
                          <a:endParaRPr lang="en-GB" sz="1400" dirty="0"/>
                        </a:p>
                      </a:txBody>
                      <a:tcPr/>
                    </a:tc>
                    <a:tc>
                      <a:txBody>
                        <a:bodyPr/>
                        <a:lstStyle/>
                        <a:p>
                          <a:pPr algn="ctr"/>
                          <a:endParaRPr lang="en-GB" sz="1400" dirty="0"/>
                        </a:p>
                      </a:txBody>
                      <a:tcPr/>
                    </a:tc>
                    <a:tc>
                      <a:txBody>
                        <a:bodyPr/>
                        <a:lstStyle/>
                        <a:p>
                          <a:pPr algn="ctr"/>
                          <a:endParaRPr lang="en-GB" sz="1400"/>
                        </a:p>
                      </a:txBody>
                      <a:tcPr/>
                    </a:tc>
                  </a:tr>
                  <a:tr h="357408">
                    <a:tc>
                      <a:txBody>
                        <a:bodyPr/>
                        <a:lstStyle/>
                        <a:p>
                          <a:pPr algn="ctr"/>
                          <a:endParaRPr lang="en-GB" sz="1400"/>
                        </a:p>
                      </a:txBody>
                      <a:tcPr/>
                    </a:tc>
                    <a:tc>
                      <a:txBody>
                        <a:bodyPr/>
                        <a:lstStyle/>
                        <a:p>
                          <a:pPr algn="ctr"/>
                          <a:endParaRPr lang="en-GB" sz="1400" baseline="30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3 x 3 x 3 x 3</a:t>
                          </a:r>
                        </a:p>
                      </a:txBody>
                      <a:tcPr/>
                    </a:tc>
                    <a:tc>
                      <a:txBody>
                        <a:bodyPr/>
                        <a:lstStyle/>
                        <a:p>
                          <a:pPr algn="ctr"/>
                          <a:endParaRPr lang="en-GB" sz="1400" dirty="0"/>
                        </a:p>
                      </a:txBody>
                      <a:tcP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One to the power of nine</a:t>
                          </a:r>
                        </a:p>
                      </a:txBody>
                      <a:tcPr/>
                    </a:tc>
                    <a:tc>
                      <a:txBody>
                        <a:bodyPr/>
                        <a:lstStyle/>
                        <a:p>
                          <a:pPr algn="ctr"/>
                          <a:endParaRPr lang="en-GB" sz="1400" dirty="0"/>
                        </a:p>
                      </a:txBody>
                      <a:tcPr/>
                    </a:tc>
                    <a:tc>
                      <a:txBody>
                        <a:bodyPr/>
                        <a:lstStyle/>
                        <a:p>
                          <a:pPr algn="ctr"/>
                          <a:endParaRPr lang="en-GB" sz="1400" dirty="0"/>
                        </a:p>
                      </a:txBody>
                      <a:tcPr/>
                    </a:tc>
                    <a:tc>
                      <a:txBody>
                        <a:bodyPr/>
                        <a:lstStyle/>
                        <a:p>
                          <a:pPr algn="ctr"/>
                          <a:endParaRPr lang="en-GB" sz="1400"/>
                        </a:p>
                      </a:txBody>
                      <a:tcPr/>
                    </a:tc>
                  </a:tr>
                  <a:tr h="357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400" dirty="0" smtClean="0"/>
                        </a:p>
                      </a:txBody>
                      <a:tcPr/>
                    </a:tc>
                    <a:tc>
                      <a:txBody>
                        <a:bodyPr/>
                        <a:lstStyle/>
                        <a:p>
                          <a:pPr algn="ctr"/>
                          <a:endParaRPr lang="en-GB" sz="1400"/>
                        </a:p>
                      </a:txBody>
                      <a:tcPr/>
                    </a:tc>
                    <a:tc>
                      <a:txBody>
                        <a:bodyPr/>
                        <a:lstStyle/>
                        <a:p>
                          <a:pPr algn="ctr"/>
                          <a:endParaRPr lang="en-GB" sz="1400"/>
                        </a:p>
                      </a:txBody>
                      <a:tcPr/>
                    </a:tc>
                    <a:tc>
                      <a:txBody>
                        <a:bodyPr/>
                        <a:lstStyle/>
                        <a:p>
                          <a:pPr algn="ctr"/>
                          <a:r>
                            <a:rPr lang="en-GB" sz="1400" dirty="0" smtClean="0"/>
                            <a:t>8</a:t>
                          </a:r>
                          <a:endParaRPr lang="en-GB" sz="1400" dirty="0"/>
                        </a:p>
                      </a:txBody>
                      <a:tcPr/>
                    </a:tc>
                  </a:tr>
                  <a:tr h="357408">
                    <a:tc>
                      <a:txBody>
                        <a:bodyPr/>
                        <a:lstStyle/>
                        <a:p>
                          <a:pPr algn="ctr"/>
                          <a:endParaRPr lang="en-GB"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5</a:t>
                          </a:r>
                          <a:r>
                            <a:rPr lang="en-GB" sz="1400" baseline="30000" dirty="0" smtClean="0"/>
                            <a:t>3</a:t>
                          </a:r>
                          <a:endParaRPr lang="en-GB" sz="1400" dirty="0"/>
                        </a:p>
                      </a:txBody>
                      <a:tcPr/>
                    </a:tc>
                    <a:tc>
                      <a:txBody>
                        <a:bodyPr/>
                        <a:lstStyle/>
                        <a:p>
                          <a:pPr algn="ctr"/>
                          <a:endParaRPr lang="en-GB" sz="1400"/>
                        </a:p>
                      </a:txBody>
                      <a:tcPr/>
                    </a:tc>
                    <a:tc>
                      <a:txBody>
                        <a:bodyPr/>
                        <a:lstStyle/>
                        <a:p>
                          <a:pPr algn="ctr"/>
                          <a:endParaRPr lang="en-GB" sz="1400"/>
                        </a:p>
                      </a:txBody>
                      <a:tcPr/>
                    </a:tc>
                  </a:tr>
                  <a:tr h="357408">
                    <a:tc>
                      <a:txBody>
                        <a:bodyPr/>
                        <a:lstStyle/>
                        <a:p>
                          <a:pPr algn="ctr"/>
                          <a:endParaRPr lang="en-GB" sz="1400" dirty="0"/>
                        </a:p>
                      </a:txBody>
                      <a:tcPr/>
                    </a:tc>
                    <a:tc>
                      <a:txBody>
                        <a:bodyPr/>
                        <a:lstStyle/>
                        <a:p>
                          <a:pPr algn="ctr"/>
                          <a:endParaRPr lang="en-GB" sz="1400"/>
                        </a:p>
                      </a:txBody>
                      <a:tcPr/>
                    </a:tc>
                    <a:tc>
                      <a:txBody>
                        <a:bodyPr/>
                        <a:lstStyle/>
                        <a:p>
                          <a:pPr algn="ctr"/>
                          <a:endParaRPr lang="en-GB" sz="1400"/>
                        </a:p>
                      </a:txBody>
                      <a:tcPr/>
                    </a:tc>
                    <a:tc>
                      <a:txBody>
                        <a:bodyPr/>
                        <a:lstStyle/>
                        <a:p>
                          <a:pPr algn="ctr"/>
                          <a:r>
                            <a:rPr lang="en-GB" sz="1400" dirty="0" smtClean="0"/>
                            <a:t>64</a:t>
                          </a:r>
                          <a:endParaRPr lang="en-GB" sz="1400" dirty="0"/>
                        </a:p>
                      </a:txBody>
                      <a:tcPr/>
                    </a:tc>
                  </a:tr>
                  <a:tr h="392684">
                    <a:tc>
                      <a:txBody>
                        <a:bodyPr/>
                        <a:lstStyle/>
                        <a:p>
                          <a:pPr algn="ctr"/>
                          <a:endParaRPr lang="en-GB" sz="1400"/>
                        </a:p>
                      </a:txBody>
                      <a:tcPr/>
                    </a:tc>
                    <a:tc>
                      <a:txBody>
                        <a:bodyPr/>
                        <a:lstStyle/>
                        <a:p>
                          <a:pPr algn="ctr"/>
                          <a:endParaRPr lang="en-GB" sz="1400"/>
                        </a:p>
                      </a:txBody>
                      <a:tcPr/>
                    </a:tc>
                    <a:tc>
                      <a:txBody>
                        <a:bodyPr/>
                        <a:lstStyle/>
                        <a:p>
                          <a:endParaRPr lang="en-US"/>
                        </a:p>
                      </a:txBody>
                      <a:tcPr>
                        <a:blipFill rotWithShape="1">
                          <a:blip r:embed="rId3"/>
                          <a:stretch>
                            <a:fillRect l="-193396" t="-673846" r="-62736" b="-3077"/>
                          </a:stretch>
                        </a:blipFill>
                      </a:tcPr>
                    </a:tc>
                    <a:tc>
                      <a:txBody>
                        <a:bodyPr/>
                        <a:lstStyle/>
                        <a:p>
                          <a:pPr algn="ctr"/>
                          <a:endParaRPr lang="en-GB" sz="1400" dirty="0"/>
                        </a:p>
                      </a:txBody>
                      <a:tcPr/>
                    </a:tc>
                  </a:tr>
                </a:tbl>
              </a:graphicData>
            </a:graphic>
          </p:graphicFrame>
        </mc:Fallback>
      </mc:AlternateContent>
      <p:sp>
        <p:nvSpPr>
          <p:cNvPr id="8" name="TextBox 7"/>
          <p:cNvSpPr txBox="1"/>
          <p:nvPr/>
        </p:nvSpPr>
        <p:spPr>
          <a:xfrm>
            <a:off x="4932040" y="523701"/>
            <a:ext cx="4134066" cy="6032421"/>
          </a:xfrm>
          <a:prstGeom prst="rect">
            <a:avLst/>
          </a:prstGeom>
          <a:noFill/>
          <a:ln w="38100">
            <a:solidFill>
              <a:srgbClr val="92D050"/>
            </a:solidFill>
          </a:ln>
        </p:spPr>
        <p:txBody>
          <a:bodyPr wrap="square" rtlCol="0">
            <a:spAutoFit/>
          </a:bodyPr>
          <a:lstStyle/>
          <a:p>
            <a:r>
              <a:rPr lang="en-GB" sz="1400" b="1" dirty="0" smtClean="0"/>
              <a:t>SOME:</a:t>
            </a:r>
          </a:p>
          <a:p>
            <a:endParaRPr lang="en-GB" sz="1200" dirty="0"/>
          </a:p>
          <a:p>
            <a:r>
              <a:rPr lang="en-GB" sz="1200" dirty="0" smtClean="0"/>
              <a:t>1. Use the clues to work out the value of the numbers A, B, C, D, E and F:</a:t>
            </a:r>
          </a:p>
          <a:p>
            <a:endParaRPr lang="en-GB" sz="1200" dirty="0" smtClean="0"/>
          </a:p>
          <a:p>
            <a:endParaRPr lang="en-GB" sz="1200" dirty="0"/>
          </a:p>
          <a:p>
            <a:endParaRPr lang="en-GB" sz="1200" dirty="0" smtClean="0"/>
          </a:p>
          <a:p>
            <a:endParaRPr lang="en-GB" sz="1200" dirty="0"/>
          </a:p>
          <a:p>
            <a:endParaRPr lang="en-GB" sz="1200" dirty="0" smtClean="0"/>
          </a:p>
          <a:p>
            <a:endParaRPr lang="en-GB" sz="1200" dirty="0"/>
          </a:p>
          <a:p>
            <a:endParaRPr lang="en-GB" sz="1200" dirty="0" smtClean="0"/>
          </a:p>
          <a:p>
            <a:endParaRPr lang="en-GB" sz="1200" dirty="0" smtClean="0"/>
          </a:p>
          <a:p>
            <a:endParaRPr lang="en-GB" sz="1200" dirty="0" smtClean="0"/>
          </a:p>
          <a:p>
            <a:endParaRPr lang="en-GB" sz="1200" dirty="0"/>
          </a:p>
          <a:p>
            <a:r>
              <a:rPr lang="en-GB" sz="1200" dirty="0" smtClean="0"/>
              <a:t>2. The problem: You know that </a:t>
            </a:r>
            <a:r>
              <a:rPr lang="en-GB" sz="1200" dirty="0" smtClean="0">
                <a:latin typeface="Comic Sans MS" panose="030F0702030302020204" pitchFamily="66" charset="0"/>
              </a:rPr>
              <a:t>10 x 10   ( or 10</a:t>
            </a:r>
            <a:r>
              <a:rPr lang="en-GB" sz="1200" baseline="30000" dirty="0" smtClean="0">
                <a:latin typeface="Comic Sans MS" panose="030F0702030302020204" pitchFamily="66" charset="0"/>
              </a:rPr>
              <a:t>2</a:t>
            </a:r>
            <a:r>
              <a:rPr lang="en-GB" sz="1200" dirty="0" smtClean="0">
                <a:latin typeface="Comic Sans MS" panose="030F0702030302020204" pitchFamily="66" charset="0"/>
              </a:rPr>
              <a:t> )  = 100 </a:t>
            </a:r>
          </a:p>
          <a:p>
            <a:r>
              <a:rPr lang="en-GB" sz="1200" dirty="0" smtClean="0">
                <a:latin typeface="Comic Sans MS" panose="030F0702030302020204" pitchFamily="66" charset="0"/>
              </a:rPr>
              <a:t>(a) Calculate 9  x 11 ?</a:t>
            </a:r>
          </a:p>
          <a:p>
            <a:r>
              <a:rPr lang="en-GB" sz="1200" dirty="0" smtClean="0">
                <a:latin typeface="Comic Sans MS" panose="030F0702030302020204" pitchFamily="66" charset="0"/>
              </a:rPr>
              <a:t>What do you notice?</a:t>
            </a:r>
          </a:p>
          <a:p>
            <a:endParaRPr lang="en-GB" sz="1200" dirty="0">
              <a:latin typeface="Comic Sans MS" panose="030F0702030302020204" pitchFamily="66" charset="0"/>
            </a:endParaRPr>
          </a:p>
          <a:p>
            <a:r>
              <a:rPr lang="en-GB" sz="1200" dirty="0" smtClean="0">
                <a:latin typeface="Comic Sans MS" panose="030F0702030302020204" pitchFamily="66" charset="0"/>
              </a:rPr>
              <a:t>(b) Calculate the following. What do you notice? </a:t>
            </a:r>
            <a:r>
              <a:rPr lang="en-GB" sz="1200" b="1" u="sng" dirty="0" smtClean="0">
                <a:latin typeface="Comic Sans MS" panose="030F0702030302020204" pitchFamily="66" charset="0"/>
              </a:rPr>
              <a:t>Why</a:t>
            </a:r>
            <a:r>
              <a:rPr lang="en-GB" sz="1200" dirty="0" smtClean="0">
                <a:latin typeface="Comic Sans MS" panose="030F0702030302020204" pitchFamily="66" charset="0"/>
              </a:rPr>
              <a:t> is this?</a:t>
            </a:r>
          </a:p>
          <a:p>
            <a:pPr marL="400050" indent="-400050">
              <a:buAutoNum type="romanLcParenBoth"/>
            </a:pPr>
            <a:r>
              <a:rPr lang="en-GB" sz="1200" dirty="0" smtClean="0">
                <a:latin typeface="Comic Sans MS" panose="030F0702030302020204" pitchFamily="66" charset="0"/>
              </a:rPr>
              <a:t>20</a:t>
            </a:r>
            <a:r>
              <a:rPr lang="en-GB" sz="1200" baseline="30000" dirty="0" smtClean="0">
                <a:latin typeface="Comic Sans MS" panose="030F0702030302020204" pitchFamily="66" charset="0"/>
              </a:rPr>
              <a:t>2</a:t>
            </a:r>
            <a:r>
              <a:rPr lang="en-GB" sz="1200" dirty="0" smtClean="0">
                <a:latin typeface="Comic Sans MS" panose="030F0702030302020204" pitchFamily="66" charset="0"/>
              </a:rPr>
              <a:t> and 19x21</a:t>
            </a:r>
          </a:p>
          <a:p>
            <a:pPr marL="400050" indent="-400050">
              <a:buAutoNum type="romanLcParenBoth"/>
            </a:pPr>
            <a:r>
              <a:rPr lang="en-GB" sz="1200" dirty="0" smtClean="0">
                <a:latin typeface="Comic Sans MS" panose="030F0702030302020204" pitchFamily="66" charset="0"/>
              </a:rPr>
              <a:t>50</a:t>
            </a:r>
            <a:r>
              <a:rPr lang="en-GB" sz="1200" baseline="30000" dirty="0" smtClean="0">
                <a:latin typeface="Comic Sans MS" panose="030F0702030302020204" pitchFamily="66" charset="0"/>
              </a:rPr>
              <a:t>2</a:t>
            </a:r>
            <a:r>
              <a:rPr lang="en-GB" sz="1200" dirty="0" smtClean="0">
                <a:latin typeface="Comic Sans MS" panose="030F0702030302020204" pitchFamily="66" charset="0"/>
              </a:rPr>
              <a:t> and 49x51</a:t>
            </a:r>
          </a:p>
          <a:p>
            <a:pPr marL="400050" indent="-400050">
              <a:buAutoNum type="romanLcParenBoth"/>
            </a:pPr>
            <a:r>
              <a:rPr lang="en-GB" sz="1200" dirty="0" smtClean="0">
                <a:latin typeface="Comic Sans MS" panose="030F0702030302020204" pitchFamily="66" charset="0"/>
              </a:rPr>
              <a:t>100</a:t>
            </a:r>
            <a:r>
              <a:rPr lang="en-GB" sz="1200" baseline="30000" dirty="0" smtClean="0">
                <a:latin typeface="Comic Sans MS" panose="030F0702030302020204" pitchFamily="66" charset="0"/>
              </a:rPr>
              <a:t>2</a:t>
            </a:r>
            <a:r>
              <a:rPr lang="en-GB" sz="1200" dirty="0" smtClean="0">
                <a:latin typeface="Comic Sans MS" panose="030F0702030302020204" pitchFamily="66" charset="0"/>
              </a:rPr>
              <a:t> and 99 x 101</a:t>
            </a:r>
          </a:p>
          <a:p>
            <a:endParaRPr lang="en-GB" sz="1200" dirty="0" smtClean="0"/>
          </a:p>
          <a:p>
            <a:endParaRPr lang="en-GB" sz="1200" dirty="0" smtClean="0"/>
          </a:p>
          <a:p>
            <a:r>
              <a:rPr lang="en-GB" sz="1200" dirty="0" smtClean="0"/>
              <a:t>3. When you add the square of Ben’s age to Ali’s you get 53. When you add the cube of Ali’s age to Ben’s you get 71. How old are Ali and Ben?</a:t>
            </a:r>
          </a:p>
          <a:p>
            <a:endParaRPr lang="en-GB" sz="1200" dirty="0" smtClean="0"/>
          </a:p>
          <a:p>
            <a:r>
              <a:rPr lang="en-GB" sz="1200" dirty="0"/>
              <a:t>4</a:t>
            </a:r>
            <a:r>
              <a:rPr lang="en-GB" sz="1200" smtClean="0"/>
              <a:t>. </a:t>
            </a:r>
            <a:r>
              <a:rPr lang="en-GB" sz="1200" dirty="0" smtClean="0"/>
              <a:t>Create your own version of the puzzles in question 1 for letters A to J. How many different powers can you use?</a:t>
            </a:r>
            <a:endParaRPr lang="en-GB" sz="1200" dirty="0"/>
          </a:p>
        </p:txBody>
      </p:sp>
      <mc:AlternateContent xmlns:mc="http://schemas.openxmlformats.org/markup-compatibility/2006">
        <mc:Choice xmlns:a14="http://schemas.microsoft.com/office/drawing/2010/main" Requires="a14">
          <p:sp>
            <p:nvSpPr>
              <p:cNvPr id="9" name="Rounded Rectangle 8"/>
              <p:cNvSpPr/>
              <p:nvPr/>
            </p:nvSpPr>
            <p:spPr>
              <a:xfrm>
                <a:off x="5190149" y="1579350"/>
                <a:ext cx="1104330"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mj-lt"/>
                  </a:rPr>
                  <a:t>A = </a:t>
                </a:r>
                <a14:m>
                  <m:oMath xmlns:m="http://schemas.openxmlformats.org/officeDocument/2006/math">
                    <m:sSup>
                      <m:sSupPr>
                        <m:ctrlPr>
                          <a:rPr lang="en-GB" sz="1200" i="1" smtClean="0">
                            <a:solidFill>
                              <a:schemeClr val="tx1"/>
                            </a:solidFill>
                            <a:latin typeface="+mj-lt"/>
                          </a:rPr>
                        </m:ctrlPr>
                      </m:sSupPr>
                      <m:e>
                        <m:r>
                          <a:rPr lang="en-GB" sz="1200" b="0" i="1" smtClean="0">
                            <a:solidFill>
                              <a:schemeClr val="tx1"/>
                            </a:solidFill>
                            <a:latin typeface="+mj-lt"/>
                          </a:rPr>
                          <m:t>2</m:t>
                        </m:r>
                      </m:e>
                      <m:sup>
                        <m:r>
                          <a:rPr lang="en-GB" sz="1200" b="0" i="1" smtClean="0">
                            <a:solidFill>
                              <a:schemeClr val="tx1"/>
                            </a:solidFill>
                            <a:latin typeface="+mj-lt"/>
                          </a:rPr>
                          <m:t>2</m:t>
                        </m:r>
                      </m:sup>
                    </m:sSup>
                  </m:oMath>
                </a14:m>
                <a:endParaRPr lang="en-GB" sz="1200" dirty="0">
                  <a:solidFill>
                    <a:schemeClr val="tx1"/>
                  </a:solidFill>
                  <a:latin typeface="+mj-lt"/>
                </a:endParaRPr>
              </a:p>
            </p:txBody>
          </p:sp>
        </mc:Choice>
        <mc:Fallback>
          <p:sp>
            <p:nvSpPr>
              <p:cNvPr id="9" name="Rounded Rectangle 8"/>
              <p:cNvSpPr>
                <a:spLocks noRot="1" noChangeAspect="1" noMove="1" noResize="1" noEditPoints="1" noAdjustHandles="1" noChangeArrowheads="1" noChangeShapeType="1" noTextEdit="1"/>
              </p:cNvSpPr>
              <p:nvPr/>
            </p:nvSpPr>
            <p:spPr>
              <a:xfrm>
                <a:off x="5190149" y="1579350"/>
                <a:ext cx="1104330" cy="504056"/>
              </a:xfrm>
              <a:prstGeom prst="roundRect">
                <a:avLst/>
              </a:prstGeom>
              <a:blipFill rotWithShape="1">
                <a:blip r:embed="rId4"/>
                <a:stretch>
                  <a:fillRect/>
                </a:stretch>
              </a:blipFill>
              <a:ln>
                <a:solidFill>
                  <a:schemeClr val="tx1"/>
                </a:solidFill>
              </a:ln>
            </p:spPr>
            <p:txBody>
              <a:bodyPr/>
              <a:lstStyle/>
              <a:p>
                <a:r>
                  <a:rPr lang="en-GB">
                    <a:noFill/>
                  </a:rPr>
                  <a:t> </a:t>
                </a:r>
              </a:p>
            </p:txBody>
          </p:sp>
        </mc:Fallback>
      </mc:AlternateContent>
      <p:sp>
        <p:nvSpPr>
          <p:cNvPr id="10" name="Rounded Rectangle 9"/>
          <p:cNvSpPr/>
          <p:nvPr/>
        </p:nvSpPr>
        <p:spPr>
          <a:xfrm>
            <a:off x="6456056" y="1579350"/>
            <a:ext cx="1104330"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mj-lt"/>
              </a:rPr>
              <a:t>D - 2 =B</a:t>
            </a:r>
            <a:r>
              <a:rPr lang="en-GB" sz="1200" baseline="30000" dirty="0" smtClean="0">
                <a:solidFill>
                  <a:schemeClr val="tx1"/>
                </a:solidFill>
                <a:latin typeface="+mj-lt"/>
              </a:rPr>
              <a:t>3</a:t>
            </a:r>
            <a:endParaRPr lang="en-GB" sz="1200" baseline="30000" dirty="0">
              <a:solidFill>
                <a:schemeClr val="tx1"/>
              </a:solidFill>
              <a:latin typeface="+mj-lt"/>
            </a:endParaRPr>
          </a:p>
        </p:txBody>
      </p:sp>
      <p:sp>
        <p:nvSpPr>
          <p:cNvPr id="11" name="Rounded Rectangle 10"/>
          <p:cNvSpPr/>
          <p:nvPr/>
        </p:nvSpPr>
        <p:spPr>
          <a:xfrm>
            <a:off x="5190149" y="2204864"/>
            <a:ext cx="1104330"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mj-lt"/>
              </a:rPr>
              <a:t>C = A</a:t>
            </a:r>
            <a:r>
              <a:rPr lang="en-GB" sz="1200" baseline="30000" dirty="0" smtClean="0">
                <a:solidFill>
                  <a:schemeClr val="tx1"/>
                </a:solidFill>
                <a:latin typeface="+mj-lt"/>
              </a:rPr>
              <a:t>3</a:t>
            </a:r>
            <a:r>
              <a:rPr lang="en-GB" sz="1200" dirty="0" smtClean="0">
                <a:solidFill>
                  <a:schemeClr val="tx1"/>
                </a:solidFill>
                <a:latin typeface="+mj-lt"/>
              </a:rPr>
              <a:t> - 59</a:t>
            </a:r>
            <a:endParaRPr lang="en-GB" sz="1200" dirty="0">
              <a:solidFill>
                <a:schemeClr val="tx1"/>
              </a:solidFill>
              <a:latin typeface="+mj-lt"/>
            </a:endParaRPr>
          </a:p>
        </p:txBody>
      </p:sp>
      <p:sp>
        <p:nvSpPr>
          <p:cNvPr id="12" name="Rounded Rectangle 11"/>
          <p:cNvSpPr/>
          <p:nvPr/>
        </p:nvSpPr>
        <p:spPr>
          <a:xfrm>
            <a:off x="6456056" y="2204864"/>
            <a:ext cx="1104330"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mj-lt"/>
              </a:rPr>
              <a:t>2E = F</a:t>
            </a:r>
            <a:endParaRPr lang="en-GB" sz="1200" dirty="0">
              <a:solidFill>
                <a:schemeClr val="tx1"/>
              </a:solidFill>
              <a:latin typeface="+mj-lt"/>
            </a:endParaRPr>
          </a:p>
        </p:txBody>
      </p:sp>
      <p:sp>
        <p:nvSpPr>
          <p:cNvPr id="13" name="Rounded Rectangle 12"/>
          <p:cNvSpPr/>
          <p:nvPr/>
        </p:nvSpPr>
        <p:spPr>
          <a:xfrm>
            <a:off x="7680192" y="1579350"/>
            <a:ext cx="1104330"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mj-lt"/>
              </a:rPr>
              <a:t>F = B</a:t>
            </a:r>
            <a:r>
              <a:rPr lang="en-GB" sz="1200" baseline="30000" dirty="0" smtClean="0">
                <a:solidFill>
                  <a:schemeClr val="tx1"/>
                </a:solidFill>
                <a:latin typeface="+mj-lt"/>
              </a:rPr>
              <a:t>A</a:t>
            </a:r>
            <a:endParaRPr lang="en-GB" sz="1200" baseline="30000" dirty="0">
              <a:solidFill>
                <a:schemeClr val="tx1"/>
              </a:solidFill>
              <a:latin typeface="+mj-lt"/>
            </a:endParaRPr>
          </a:p>
        </p:txBody>
      </p:sp>
      <p:sp>
        <p:nvSpPr>
          <p:cNvPr id="14" name="Rounded Rectangle 13"/>
          <p:cNvSpPr/>
          <p:nvPr/>
        </p:nvSpPr>
        <p:spPr>
          <a:xfrm>
            <a:off x="7716142" y="2204864"/>
            <a:ext cx="1104330"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mj-lt"/>
              </a:rPr>
              <a:t>F</a:t>
            </a:r>
            <a:r>
              <a:rPr lang="en-GB" sz="1200" dirty="0" smtClean="0">
                <a:solidFill>
                  <a:schemeClr val="tx1"/>
                </a:solidFill>
                <a:latin typeface="+mj-lt"/>
              </a:rPr>
              <a:t> = A</a:t>
            </a:r>
            <a:r>
              <a:rPr lang="en-GB" sz="1200" baseline="30000" dirty="0" smtClean="0">
                <a:solidFill>
                  <a:schemeClr val="tx1"/>
                </a:solidFill>
              </a:rPr>
              <a:t>B</a:t>
            </a:r>
            <a:endParaRPr lang="en-GB" sz="1200" dirty="0">
              <a:solidFill>
                <a:schemeClr val="tx1"/>
              </a:solidFill>
              <a:latin typeface="+mj-lt"/>
            </a:endParaRPr>
          </a:p>
        </p:txBody>
      </p:sp>
    </p:spTree>
    <p:extLst>
      <p:ext uri="{BB962C8B-B14F-4D97-AF65-F5344CB8AC3E}">
        <p14:creationId xmlns:p14="http://schemas.microsoft.com/office/powerpoint/2010/main" val="390423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5057" y="66251"/>
            <a:ext cx="2028120" cy="369332"/>
          </a:xfrm>
          <a:prstGeom prst="rect">
            <a:avLst/>
          </a:prstGeom>
          <a:noFill/>
        </p:spPr>
        <p:txBody>
          <a:bodyPr wrap="none" rtlCol="0">
            <a:spAutoFit/>
          </a:bodyPr>
          <a:lstStyle/>
          <a:p>
            <a:pPr algn="ctr"/>
            <a:r>
              <a:rPr lang="en-GB" u="sng" dirty="0" smtClean="0"/>
              <a:t>Powers - answers</a:t>
            </a:r>
            <a:endParaRPr lang="en-GB" u="sng" dirty="0"/>
          </a:p>
        </p:txBody>
      </p:sp>
      <mc:AlternateContent xmlns:mc="http://schemas.openxmlformats.org/markup-compatibility/2006">
        <mc:Choice xmlns:a14="http://schemas.microsoft.com/office/drawing/2010/main" Requires="a14">
          <p:sp>
            <p:nvSpPr>
              <p:cNvPr id="5" name="TextBox 4"/>
              <p:cNvSpPr txBox="1"/>
              <p:nvPr/>
            </p:nvSpPr>
            <p:spPr>
              <a:xfrm>
                <a:off x="22618" y="443102"/>
                <a:ext cx="4765406" cy="1905778"/>
              </a:xfrm>
              <a:prstGeom prst="rect">
                <a:avLst/>
              </a:prstGeom>
              <a:noFill/>
              <a:ln w="57150">
                <a:solidFill>
                  <a:schemeClr val="accent1">
                    <a:lumMod val="60000"/>
                    <a:lumOff val="40000"/>
                  </a:schemeClr>
                </a:solidFill>
              </a:ln>
            </p:spPr>
            <p:txBody>
              <a:bodyPr wrap="square" rtlCol="0">
                <a:spAutoFit/>
              </a:bodyPr>
              <a:lstStyle/>
              <a:p>
                <a:r>
                  <a:rPr lang="en-GB" sz="1400" b="1" dirty="0" smtClean="0"/>
                  <a:t>ALL</a:t>
                </a:r>
                <a:endParaRPr lang="en-GB" sz="1400" dirty="0"/>
              </a:p>
              <a:p>
                <a:r>
                  <a:rPr lang="en-GB" sz="1400" dirty="0" smtClean="0"/>
                  <a:t>Calculate the following:</a:t>
                </a:r>
              </a:p>
              <a:p>
                <a:endParaRPr lang="en-GB" sz="1400" dirty="0"/>
              </a:p>
              <a:p>
                <a:pPr marL="342900" indent="-342900">
                  <a:buAutoNum type="alphaLcParenBoth"/>
                </a:pPr>
                <a:r>
                  <a:rPr lang="en-GB" sz="1400" dirty="0">
                    <a:solidFill>
                      <a:srgbClr val="FF0000"/>
                    </a:solidFill>
                  </a:rPr>
                  <a:t>9</a:t>
                </a:r>
                <a:r>
                  <a:rPr lang="en-GB" sz="1400" dirty="0" smtClean="0"/>
                  <a:t>	(b) </a:t>
                </a:r>
                <a:r>
                  <a:rPr lang="en-GB" sz="1400" dirty="0" smtClean="0">
                    <a:solidFill>
                      <a:srgbClr val="FF0000"/>
                    </a:solidFill>
                  </a:rPr>
                  <a:t>49</a:t>
                </a:r>
                <a:r>
                  <a:rPr lang="en-GB" sz="1400" dirty="0" smtClean="0"/>
                  <a:t> 	(c) </a:t>
                </a:r>
                <a:r>
                  <a:rPr lang="en-GB" sz="1400" dirty="0" smtClean="0">
                    <a:solidFill>
                      <a:srgbClr val="FF0000"/>
                    </a:solidFill>
                  </a:rPr>
                  <a:t>121</a:t>
                </a:r>
                <a:r>
                  <a:rPr lang="en-GB" sz="1400" dirty="0" smtClean="0"/>
                  <a:t>	(d)</a:t>
                </a:r>
                <a:r>
                  <a:rPr lang="en-GB" sz="1400" dirty="0" smtClean="0">
                    <a:solidFill>
                      <a:srgbClr val="FF0000"/>
                    </a:solidFill>
                  </a:rPr>
                  <a:t> </a:t>
                </a:r>
                <a14:m>
                  <m:oMath xmlns:m="http://schemas.openxmlformats.org/officeDocument/2006/math">
                    <m:sSup>
                      <m:sSupPr>
                        <m:ctrlPr>
                          <a:rPr lang="en-GB" sz="1400" i="1" smtClean="0">
                            <a:solidFill>
                              <a:srgbClr val="FF0000"/>
                            </a:solidFill>
                            <a:latin typeface="Cambria Math"/>
                          </a:rPr>
                        </m:ctrlPr>
                      </m:sSupPr>
                      <m:e>
                        <m:f>
                          <m:fPr>
                            <m:ctrlPr>
                              <a:rPr lang="en-GB" sz="1400" i="1" smtClean="0">
                                <a:solidFill>
                                  <a:srgbClr val="FF0000"/>
                                </a:solidFill>
                                <a:latin typeface="Cambria Math"/>
                              </a:rPr>
                            </m:ctrlPr>
                          </m:fPr>
                          <m:num>
                            <m:r>
                              <a:rPr lang="en-GB" sz="1400" b="0" i="1" smtClean="0">
                                <a:solidFill>
                                  <a:srgbClr val="FF0000"/>
                                </a:solidFill>
                                <a:latin typeface="Cambria Math"/>
                              </a:rPr>
                              <m:t>1</m:t>
                            </m:r>
                          </m:num>
                          <m:den>
                            <m:r>
                              <a:rPr lang="en-GB" sz="1400" b="0" i="1" smtClean="0">
                                <a:solidFill>
                                  <a:srgbClr val="FF0000"/>
                                </a:solidFill>
                                <a:latin typeface="Cambria Math"/>
                              </a:rPr>
                              <m:t>9</m:t>
                            </m:r>
                          </m:den>
                        </m:f>
                      </m:e>
                      <m:sup>
                        <m:r>
                          <a:rPr lang="en-GB" sz="1400" b="0" i="1" smtClean="0">
                            <a:solidFill>
                              <a:srgbClr val="FF0000"/>
                            </a:solidFill>
                            <a:latin typeface="Cambria Math"/>
                          </a:rPr>
                          <m:t> </m:t>
                        </m:r>
                      </m:sup>
                    </m:sSup>
                  </m:oMath>
                </a14:m>
                <a:endParaRPr lang="en-GB" sz="1400" dirty="0" smtClean="0"/>
              </a:p>
              <a:p>
                <a:pPr marL="342900" indent="-342900">
                  <a:buAutoNum type="alphaLcParenBoth"/>
                </a:pPr>
                <a:endParaRPr lang="en-GB" sz="1400" dirty="0"/>
              </a:p>
              <a:p>
                <a:r>
                  <a:rPr lang="en-GB" sz="1400" dirty="0" smtClean="0"/>
                  <a:t>(e) </a:t>
                </a:r>
                <a:r>
                  <a:rPr lang="en-GB" sz="1400" dirty="0" smtClean="0">
                    <a:solidFill>
                      <a:srgbClr val="FF0000"/>
                    </a:solidFill>
                  </a:rPr>
                  <a:t>65</a:t>
                </a:r>
                <a:r>
                  <a:rPr lang="en-GB" sz="1400" baseline="30000" dirty="0" smtClean="0">
                    <a:solidFill>
                      <a:srgbClr val="FF0000"/>
                    </a:solidFill>
                  </a:rPr>
                  <a:t> </a:t>
                </a:r>
                <a:r>
                  <a:rPr lang="en-GB" sz="1400" dirty="0" smtClean="0"/>
                  <a:t>      </a:t>
                </a:r>
                <a:r>
                  <a:rPr lang="en-GB" sz="1400" dirty="0" smtClean="0"/>
                  <a:t>(f) </a:t>
                </a:r>
                <a:r>
                  <a:rPr lang="en-GB" sz="1400" dirty="0" smtClean="0">
                    <a:solidFill>
                      <a:srgbClr val="FF0000"/>
                    </a:solidFill>
                  </a:rPr>
                  <a:t>104</a:t>
                </a:r>
                <a:r>
                  <a:rPr lang="en-GB" sz="1400" dirty="0" smtClean="0">
                    <a:solidFill>
                      <a:srgbClr val="FF0000"/>
                    </a:solidFill>
                  </a:rPr>
                  <a:t> </a:t>
                </a:r>
                <a:r>
                  <a:rPr lang="en-GB" sz="1400" dirty="0" smtClean="0"/>
                  <a:t>	(g) </a:t>
                </a:r>
                <a:r>
                  <a:rPr lang="en-GB" sz="1400" dirty="0" smtClean="0">
                    <a:solidFill>
                      <a:srgbClr val="FF0000"/>
                    </a:solidFill>
                  </a:rPr>
                  <a:t>2</a:t>
                </a:r>
                <a:r>
                  <a:rPr lang="en-GB" sz="1400" dirty="0" smtClean="0">
                    <a:solidFill>
                      <a:srgbClr val="FF0000"/>
                    </a:solidFill>
                  </a:rPr>
                  <a:t>5 </a:t>
                </a:r>
              </a:p>
              <a:p>
                <a:r>
                  <a:rPr lang="en-GB" sz="1400" dirty="0" smtClean="0"/>
                  <a:t>	</a:t>
                </a:r>
              </a:p>
              <a:p>
                <a:r>
                  <a:rPr lang="en-GB" sz="1400" dirty="0" smtClean="0"/>
                  <a:t>(h) </a:t>
                </a:r>
                <a:r>
                  <a:rPr lang="en-GB" sz="1400" dirty="0" smtClean="0">
                    <a:solidFill>
                      <a:srgbClr val="FF0000"/>
                    </a:solidFill>
                  </a:rPr>
                  <a:t>10</a:t>
                </a:r>
                <a:r>
                  <a:rPr lang="en-GB" sz="1400" baseline="30000" dirty="0" smtClean="0">
                    <a:solidFill>
                      <a:srgbClr val="FF0000"/>
                    </a:solidFill>
                  </a:rPr>
                  <a:t>2</a:t>
                </a:r>
                <a:r>
                  <a:rPr lang="en-GB" sz="1400" dirty="0" smtClean="0">
                    <a:solidFill>
                      <a:srgbClr val="FF0000"/>
                    </a:solidFill>
                  </a:rPr>
                  <a:t> – 9</a:t>
                </a:r>
                <a:r>
                  <a:rPr lang="en-GB" sz="1400" baseline="30000" dirty="0" smtClean="0">
                    <a:solidFill>
                      <a:srgbClr val="FF0000"/>
                    </a:solidFill>
                  </a:rPr>
                  <a:t>2 </a:t>
                </a:r>
                <a:r>
                  <a:rPr lang="en-GB" sz="1400" dirty="0" smtClean="0">
                    <a:solidFill>
                      <a:srgbClr val="FF0000"/>
                    </a:solidFill>
                  </a:rPr>
                  <a:t>= 100 – 91 = 19.</a:t>
                </a:r>
              </a:p>
            </p:txBody>
          </p:sp>
        </mc:Choice>
        <mc:Fallback>
          <p:sp>
            <p:nvSpPr>
              <p:cNvPr id="5" name="TextBox 4"/>
              <p:cNvSpPr txBox="1">
                <a:spLocks noRot="1" noChangeAspect="1" noMove="1" noResize="1" noEditPoints="1" noAdjustHandles="1" noChangeArrowheads="1" noChangeShapeType="1" noTextEdit="1"/>
              </p:cNvSpPr>
              <p:nvPr/>
            </p:nvSpPr>
            <p:spPr>
              <a:xfrm>
                <a:off x="22618" y="443102"/>
                <a:ext cx="4765406" cy="1905778"/>
              </a:xfrm>
              <a:prstGeom prst="rect">
                <a:avLst/>
              </a:prstGeom>
              <a:blipFill rotWithShape="1">
                <a:blip r:embed="rId2"/>
                <a:stretch>
                  <a:fillRect l="-253" b="-623"/>
                </a:stretch>
              </a:blipFill>
              <a:ln w="57150">
                <a:solidFill>
                  <a:schemeClr val="accent1">
                    <a:lumMod val="60000"/>
                    <a:lumOff val="40000"/>
                  </a:schemeClr>
                </a:solidFill>
              </a:ln>
            </p:spPr>
            <p:txBody>
              <a:bodyPr/>
              <a:lstStyle/>
              <a:p>
                <a:r>
                  <a:rPr lang="en-GB">
                    <a:noFill/>
                  </a:rPr>
                  <a:t> </a:t>
                </a:r>
              </a:p>
            </p:txBody>
          </p:sp>
        </mc:Fallback>
      </mc:AlternateContent>
      <p:sp>
        <p:nvSpPr>
          <p:cNvPr id="6" name="TextBox 5"/>
          <p:cNvSpPr txBox="1"/>
          <p:nvPr/>
        </p:nvSpPr>
        <p:spPr>
          <a:xfrm>
            <a:off x="33583" y="2492896"/>
            <a:ext cx="4754441" cy="4401205"/>
          </a:xfrm>
          <a:prstGeom prst="rect">
            <a:avLst/>
          </a:prstGeom>
          <a:noFill/>
          <a:ln w="57150">
            <a:solidFill>
              <a:srgbClr val="FFC000"/>
            </a:solidFill>
          </a:ln>
        </p:spPr>
        <p:txBody>
          <a:bodyPr wrap="square" rtlCol="0">
            <a:spAutoFit/>
          </a:bodyPr>
          <a:lstStyle/>
          <a:p>
            <a:r>
              <a:rPr lang="en-GB" sz="1400" b="1" dirty="0" smtClean="0"/>
              <a:t>MOST</a:t>
            </a:r>
          </a:p>
          <a:p>
            <a:r>
              <a:rPr lang="en-GB" sz="1400" dirty="0" smtClean="0"/>
              <a:t>Copy and complete the following table:</a:t>
            </a:r>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p:txBody>
      </p:sp>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3024524765"/>
                  </p:ext>
                </p:extLst>
              </p:nvPr>
            </p:nvGraphicFramePr>
            <p:xfrm>
              <a:off x="107504" y="2996952"/>
              <a:ext cx="4597702" cy="3730428"/>
            </p:xfrm>
            <a:graphic>
              <a:graphicData uri="http://schemas.openxmlformats.org/drawingml/2006/table">
                <a:tbl>
                  <a:tblPr firstRow="1" bandRow="1">
                    <a:tableStyleId>{5940675A-B579-460E-94D1-54222C63F5DA}</a:tableStyleId>
                  </a:tblPr>
                  <a:tblGrid>
                    <a:gridCol w="1503078"/>
                    <a:gridCol w="988964"/>
                    <a:gridCol w="1295718"/>
                    <a:gridCol w="809942"/>
                  </a:tblGrid>
                  <a:tr h="357408">
                    <a:tc>
                      <a:txBody>
                        <a:bodyPr/>
                        <a:lstStyle/>
                        <a:p>
                          <a:pPr algn="ctr"/>
                          <a:r>
                            <a:rPr lang="en-GB" sz="1400" dirty="0" smtClean="0"/>
                            <a:t>Said:</a:t>
                          </a:r>
                          <a:endParaRPr lang="en-GB" sz="1400" dirty="0"/>
                        </a:p>
                      </a:txBody>
                      <a:tcPr>
                        <a:solidFill>
                          <a:schemeClr val="bg1">
                            <a:lumMod val="75000"/>
                          </a:schemeClr>
                        </a:solidFill>
                      </a:tcPr>
                    </a:tc>
                    <a:tc>
                      <a:txBody>
                        <a:bodyPr/>
                        <a:lstStyle/>
                        <a:p>
                          <a:pPr algn="ctr"/>
                          <a:r>
                            <a:rPr lang="en-GB" sz="1400" dirty="0" smtClean="0"/>
                            <a:t>Written:</a:t>
                          </a:r>
                          <a:endParaRPr lang="en-GB" sz="1400" dirty="0"/>
                        </a:p>
                      </a:txBody>
                      <a:tcPr>
                        <a:solidFill>
                          <a:schemeClr val="bg1">
                            <a:lumMod val="75000"/>
                          </a:schemeClr>
                        </a:solidFill>
                      </a:tcPr>
                    </a:tc>
                    <a:tc>
                      <a:txBody>
                        <a:bodyPr/>
                        <a:lstStyle/>
                        <a:p>
                          <a:pPr algn="ctr"/>
                          <a:r>
                            <a:rPr lang="en-GB" sz="1400" dirty="0" smtClean="0"/>
                            <a:t>Means:</a:t>
                          </a:r>
                          <a:endParaRPr lang="en-GB" sz="1400" dirty="0"/>
                        </a:p>
                      </a:txBody>
                      <a:tcPr>
                        <a:solidFill>
                          <a:schemeClr val="bg1">
                            <a:lumMod val="75000"/>
                          </a:schemeClr>
                        </a:solidFill>
                      </a:tcPr>
                    </a:tc>
                    <a:tc>
                      <a:txBody>
                        <a:bodyPr/>
                        <a:lstStyle/>
                        <a:p>
                          <a:pPr algn="ctr"/>
                          <a:r>
                            <a:rPr lang="en-GB" sz="1400" dirty="0" smtClean="0"/>
                            <a:t>Equals</a:t>
                          </a:r>
                          <a:r>
                            <a:rPr lang="en-GB" sz="1400" baseline="0" dirty="0" smtClean="0"/>
                            <a:t> </a:t>
                          </a:r>
                          <a:endParaRPr lang="en-GB" sz="1400" dirty="0"/>
                        </a:p>
                      </a:txBody>
                      <a:tcPr>
                        <a:solidFill>
                          <a:schemeClr val="bg1">
                            <a:lumMod val="75000"/>
                          </a:schemeClr>
                        </a:solidFill>
                      </a:tcPr>
                    </a:tc>
                  </a:tr>
                  <a:tr h="357408">
                    <a:tc>
                      <a:txBody>
                        <a:bodyPr/>
                        <a:lstStyle/>
                        <a:p>
                          <a:pPr algn="ctr"/>
                          <a:r>
                            <a:rPr lang="en-GB" sz="1400" dirty="0" smtClean="0"/>
                            <a:t>Six </a:t>
                          </a:r>
                          <a:r>
                            <a:rPr lang="en-GB" sz="1400" baseline="0" dirty="0" smtClean="0"/>
                            <a:t>squared</a:t>
                          </a:r>
                          <a:endParaRPr lang="en-GB" sz="1400" dirty="0"/>
                        </a:p>
                      </a:txBody>
                      <a:tcPr/>
                    </a:tc>
                    <a:tc>
                      <a:txBody>
                        <a:bodyPr/>
                        <a:lstStyle/>
                        <a:p>
                          <a:pPr algn="ctr"/>
                          <a:r>
                            <a:rPr lang="en-GB" sz="1400" dirty="0" smtClean="0">
                              <a:solidFill>
                                <a:srgbClr val="FF0000"/>
                              </a:solidFill>
                            </a:rPr>
                            <a:t>6</a:t>
                          </a:r>
                          <a:r>
                            <a:rPr lang="en-GB" sz="1400" baseline="30000" dirty="0" smtClean="0">
                              <a:solidFill>
                                <a:srgbClr val="FF0000"/>
                              </a:solidFill>
                            </a:rPr>
                            <a:t>2</a:t>
                          </a:r>
                          <a:endParaRPr lang="en-GB" sz="1400" baseline="30000" dirty="0">
                            <a:solidFill>
                              <a:srgbClr val="FF0000"/>
                            </a:solidFill>
                          </a:endParaRPr>
                        </a:p>
                      </a:txBody>
                      <a:tcPr/>
                    </a:tc>
                    <a:tc>
                      <a:txBody>
                        <a:bodyPr/>
                        <a:lstStyle/>
                        <a:p>
                          <a:pPr algn="ctr"/>
                          <a:r>
                            <a:rPr lang="en-GB" sz="1400" dirty="0" smtClean="0">
                              <a:solidFill>
                                <a:srgbClr val="FF0000"/>
                              </a:solidFill>
                            </a:rPr>
                            <a:t>6 x 6</a:t>
                          </a:r>
                          <a:endParaRPr lang="en-GB" sz="1400" dirty="0">
                            <a:solidFill>
                              <a:srgbClr val="FF0000"/>
                            </a:solidFill>
                          </a:endParaRPr>
                        </a:p>
                      </a:txBody>
                      <a:tcPr/>
                    </a:tc>
                    <a:tc>
                      <a:txBody>
                        <a:bodyPr/>
                        <a:lstStyle/>
                        <a:p>
                          <a:pPr algn="ctr"/>
                          <a:r>
                            <a:rPr lang="en-GB" sz="1400" dirty="0" smtClean="0">
                              <a:solidFill>
                                <a:srgbClr val="FF0000"/>
                              </a:solidFill>
                            </a:rPr>
                            <a:t>36</a:t>
                          </a:r>
                          <a:endParaRPr lang="en-GB" sz="1400" dirty="0">
                            <a:solidFill>
                              <a:srgbClr val="FF0000"/>
                            </a:solidFill>
                          </a:endParaRPr>
                        </a:p>
                      </a:txBody>
                      <a:tcPr/>
                    </a:tc>
                  </a:tr>
                  <a:tr h="357408">
                    <a:tc>
                      <a:txBody>
                        <a:bodyPr/>
                        <a:lstStyle/>
                        <a:p>
                          <a:pPr algn="ctr"/>
                          <a:r>
                            <a:rPr lang="en-GB" sz="1400" dirty="0" smtClean="0">
                              <a:solidFill>
                                <a:srgbClr val="FF0000"/>
                              </a:solidFill>
                            </a:rPr>
                            <a:t>Three to the power of</a:t>
                          </a:r>
                          <a:r>
                            <a:rPr lang="en-GB" sz="1400" baseline="0" dirty="0" smtClean="0">
                              <a:solidFill>
                                <a:srgbClr val="FF0000"/>
                              </a:solidFill>
                            </a:rPr>
                            <a:t> four</a:t>
                          </a:r>
                          <a:endParaRPr lang="en-GB" sz="1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aseline="0" dirty="0" smtClean="0">
                              <a:solidFill>
                                <a:srgbClr val="FF0000"/>
                              </a:solidFill>
                            </a:rPr>
                            <a:t>3</a:t>
                          </a:r>
                          <a:r>
                            <a:rPr lang="en-GB" sz="1400" baseline="30000" dirty="0" smtClean="0">
                              <a:solidFill>
                                <a:srgbClr val="FF0000"/>
                              </a:solidFill>
                            </a:rPr>
                            <a:t>4</a:t>
                          </a:r>
                        </a:p>
                        <a:p>
                          <a:pPr algn="ctr"/>
                          <a:endParaRPr lang="en-GB" sz="1400" baseline="30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3 x 3 x 3 x 3</a:t>
                          </a:r>
                        </a:p>
                      </a:txBody>
                      <a:tcPr/>
                    </a:tc>
                    <a:tc>
                      <a:txBody>
                        <a:bodyPr/>
                        <a:lstStyle/>
                        <a:p>
                          <a:pPr algn="ctr"/>
                          <a:r>
                            <a:rPr lang="en-GB" sz="1400" dirty="0" smtClean="0">
                              <a:solidFill>
                                <a:srgbClr val="FF0000"/>
                              </a:solidFill>
                            </a:rPr>
                            <a:t>81</a:t>
                          </a:r>
                          <a:endParaRPr lang="en-GB" sz="1400" dirty="0">
                            <a:solidFill>
                              <a:srgbClr val="FF0000"/>
                            </a:solidFill>
                          </a:endParaRPr>
                        </a:p>
                      </a:txBody>
                      <a:tcPr/>
                    </a:tc>
                  </a:tr>
                  <a:tr h="357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One to the power of nine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aseline="0" dirty="0" smtClean="0">
                              <a:solidFill>
                                <a:srgbClr val="FF0000"/>
                              </a:solidFill>
                            </a:rPr>
                            <a:t>1</a:t>
                          </a:r>
                          <a:r>
                            <a:rPr lang="en-GB" sz="1400" baseline="30000" dirty="0" smtClean="0">
                              <a:solidFill>
                                <a:srgbClr val="FF0000"/>
                              </a:solidFill>
                            </a:rPr>
                            <a:t>9</a:t>
                          </a:r>
                        </a:p>
                        <a:p>
                          <a:pPr algn="ctr"/>
                          <a:endParaRPr lang="en-GB" sz="1400" dirty="0"/>
                        </a:p>
                      </a:txBody>
                      <a:tcPr/>
                    </a:tc>
                    <a:tc>
                      <a:txBody>
                        <a:bodyPr/>
                        <a:lstStyle/>
                        <a:p>
                          <a:pPr algn="ctr"/>
                          <a:r>
                            <a:rPr lang="en-GB" sz="1400" dirty="0" smtClean="0">
                              <a:solidFill>
                                <a:srgbClr val="FF0000"/>
                              </a:solidFill>
                            </a:rPr>
                            <a:t>1x1x1x1x1x1x1x1x1</a:t>
                          </a:r>
                          <a:endParaRPr lang="en-GB" sz="1400" dirty="0">
                            <a:solidFill>
                              <a:srgbClr val="FF0000"/>
                            </a:solidFill>
                          </a:endParaRPr>
                        </a:p>
                      </a:txBody>
                      <a:tcPr/>
                    </a:tc>
                    <a:tc>
                      <a:txBody>
                        <a:bodyPr/>
                        <a:lstStyle/>
                        <a:p>
                          <a:pPr algn="ctr"/>
                          <a:r>
                            <a:rPr lang="en-GB" sz="1400" dirty="0" smtClean="0">
                              <a:solidFill>
                                <a:srgbClr val="FF0000"/>
                              </a:solidFill>
                            </a:rPr>
                            <a:t>1</a:t>
                          </a:r>
                          <a:endParaRPr lang="en-GB" sz="1400" dirty="0">
                            <a:solidFill>
                              <a:srgbClr val="FF0000"/>
                            </a:solidFill>
                          </a:endParaRPr>
                        </a:p>
                      </a:txBody>
                      <a:tcPr/>
                    </a:tc>
                  </a:tr>
                  <a:tr h="357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rgbClr val="FF0000"/>
                              </a:solidFill>
                            </a:rPr>
                            <a:t>Two</a:t>
                          </a:r>
                          <a:r>
                            <a:rPr lang="en-GB" sz="1400" baseline="0" dirty="0" smtClean="0">
                              <a:solidFill>
                                <a:srgbClr val="FF0000"/>
                              </a:solidFill>
                            </a:rPr>
                            <a:t> </a:t>
                          </a:r>
                          <a:r>
                            <a:rPr lang="en-GB" sz="1400" dirty="0" smtClean="0">
                              <a:solidFill>
                                <a:srgbClr val="FF0000"/>
                              </a:solidFill>
                            </a:rPr>
                            <a:t>cubed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aseline="0" dirty="0" smtClean="0">
                              <a:solidFill>
                                <a:srgbClr val="FF0000"/>
                              </a:solidFill>
                            </a:rPr>
                            <a:t>2</a:t>
                          </a:r>
                          <a:r>
                            <a:rPr lang="en-GB" sz="1400" baseline="30000" dirty="0" smtClean="0">
                              <a:solidFill>
                                <a:srgbClr val="FF0000"/>
                              </a:solidFill>
                            </a:rPr>
                            <a:t>3</a:t>
                          </a:r>
                        </a:p>
                      </a:txBody>
                      <a:tcPr/>
                    </a:tc>
                    <a:tc>
                      <a:txBody>
                        <a:bodyPr/>
                        <a:lstStyle/>
                        <a:p>
                          <a:pPr algn="ctr"/>
                          <a:r>
                            <a:rPr lang="en-GB" sz="1400" dirty="0" smtClean="0">
                              <a:solidFill>
                                <a:srgbClr val="FF0000"/>
                              </a:solidFill>
                            </a:rPr>
                            <a:t>2 x 2</a:t>
                          </a:r>
                          <a:r>
                            <a:rPr lang="en-GB" sz="1400" baseline="0" dirty="0" smtClean="0">
                              <a:solidFill>
                                <a:srgbClr val="FF0000"/>
                              </a:solidFill>
                            </a:rPr>
                            <a:t> x 2</a:t>
                          </a:r>
                          <a:endParaRPr lang="en-GB" sz="1400" dirty="0">
                            <a:solidFill>
                              <a:srgbClr val="FF0000"/>
                            </a:solidFill>
                          </a:endParaRPr>
                        </a:p>
                      </a:txBody>
                      <a:tcPr/>
                    </a:tc>
                    <a:tc>
                      <a:txBody>
                        <a:bodyPr/>
                        <a:lstStyle/>
                        <a:p>
                          <a:pPr algn="ctr"/>
                          <a:r>
                            <a:rPr lang="en-GB" sz="1400" smtClean="0"/>
                            <a:t>8</a:t>
                          </a:r>
                          <a:endParaRPr lang="en-GB" sz="1400" dirty="0"/>
                        </a:p>
                      </a:txBody>
                      <a:tcPr/>
                    </a:tc>
                  </a:tr>
                  <a:tr h="357408">
                    <a:tc>
                      <a:txBody>
                        <a:bodyPr/>
                        <a:lstStyle/>
                        <a:p>
                          <a:pPr algn="ctr"/>
                          <a:r>
                            <a:rPr lang="en-GB" sz="1400" dirty="0" smtClean="0">
                              <a:solidFill>
                                <a:srgbClr val="FF0000"/>
                              </a:solidFill>
                            </a:rPr>
                            <a:t>Five cubed</a:t>
                          </a:r>
                          <a:endParaRPr lang="en-GB" sz="1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5</a:t>
                          </a:r>
                          <a:r>
                            <a:rPr lang="en-GB" sz="1400" baseline="30000" dirty="0" smtClean="0"/>
                            <a:t>3</a:t>
                          </a:r>
                          <a:endParaRPr lang="en-GB" sz="1400" dirty="0"/>
                        </a:p>
                      </a:txBody>
                      <a:tcPr/>
                    </a:tc>
                    <a:tc>
                      <a:txBody>
                        <a:bodyPr/>
                        <a:lstStyle/>
                        <a:p>
                          <a:pPr algn="ctr"/>
                          <a:r>
                            <a:rPr lang="en-GB" sz="1400" dirty="0" smtClean="0">
                              <a:solidFill>
                                <a:srgbClr val="FF0000"/>
                              </a:solidFill>
                            </a:rPr>
                            <a:t>5 x</a:t>
                          </a:r>
                          <a:r>
                            <a:rPr lang="en-GB" sz="1400" baseline="0" dirty="0" smtClean="0">
                              <a:solidFill>
                                <a:srgbClr val="FF0000"/>
                              </a:solidFill>
                            </a:rPr>
                            <a:t> 5 x 5</a:t>
                          </a:r>
                          <a:endParaRPr lang="en-GB" sz="1400" dirty="0">
                            <a:solidFill>
                              <a:srgbClr val="FF0000"/>
                            </a:solidFill>
                          </a:endParaRPr>
                        </a:p>
                      </a:txBody>
                      <a:tcPr/>
                    </a:tc>
                    <a:tc>
                      <a:txBody>
                        <a:bodyPr/>
                        <a:lstStyle/>
                        <a:p>
                          <a:pPr algn="ctr"/>
                          <a:r>
                            <a:rPr lang="en-GB" sz="1400" dirty="0" smtClean="0">
                              <a:solidFill>
                                <a:srgbClr val="FF0000"/>
                              </a:solidFill>
                            </a:rPr>
                            <a:t>125</a:t>
                          </a:r>
                          <a:endParaRPr lang="en-GB" sz="1400" dirty="0">
                            <a:solidFill>
                              <a:srgbClr val="FF0000"/>
                            </a:solidFill>
                          </a:endParaRPr>
                        </a:p>
                      </a:txBody>
                      <a:tcPr/>
                    </a:tc>
                  </a:tr>
                  <a:tr h="357408">
                    <a:tc>
                      <a:txBody>
                        <a:bodyPr/>
                        <a:lstStyle/>
                        <a:p>
                          <a:pPr algn="ctr"/>
                          <a:r>
                            <a:rPr lang="en-GB" sz="1400" dirty="0" smtClean="0">
                              <a:solidFill>
                                <a:srgbClr val="FF0000"/>
                              </a:solidFill>
                            </a:rPr>
                            <a:t>Eight squared </a:t>
                          </a:r>
                          <a:r>
                            <a:rPr lang="en-GB" sz="1400" b="1" dirty="0" smtClean="0">
                              <a:solidFill>
                                <a:srgbClr val="FF0000"/>
                              </a:solidFill>
                            </a:rPr>
                            <a:t>or</a:t>
                          </a:r>
                          <a:r>
                            <a:rPr lang="en-GB" sz="1400" b="0" dirty="0" smtClean="0">
                              <a:solidFill>
                                <a:srgbClr val="FF0000"/>
                              </a:solidFill>
                            </a:rPr>
                            <a:t> Two to the power of eight</a:t>
                          </a:r>
                          <a:endParaRPr lang="en-GB" sz="1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aseline="0" dirty="0" smtClean="0">
                              <a:solidFill>
                                <a:srgbClr val="FF0000"/>
                              </a:solidFill>
                            </a:rPr>
                            <a:t>8</a:t>
                          </a:r>
                          <a:r>
                            <a:rPr lang="en-GB" sz="1400" baseline="30000" dirty="0" smtClean="0">
                              <a:solidFill>
                                <a:srgbClr val="FF0000"/>
                              </a:solidFill>
                            </a:rPr>
                            <a:t>2</a:t>
                          </a:r>
                        </a:p>
                        <a:p>
                          <a:pPr marL="0" marR="0" indent="0" algn="ctr" defTabSz="914400" rtl="0" eaLnBrk="1" fontAlgn="auto" latinLnBrk="0" hangingPunct="1">
                            <a:lnSpc>
                              <a:spcPct val="100000"/>
                            </a:lnSpc>
                            <a:spcBef>
                              <a:spcPts val="0"/>
                            </a:spcBef>
                            <a:spcAft>
                              <a:spcPts val="0"/>
                            </a:spcAft>
                            <a:buClrTx/>
                            <a:buSzTx/>
                            <a:buFontTx/>
                            <a:buNone/>
                            <a:tabLst/>
                            <a:defRPr/>
                          </a:pPr>
                          <a:r>
                            <a:rPr lang="en-GB" sz="1400" b="1" baseline="0" dirty="0" smtClean="0">
                              <a:solidFill>
                                <a:srgbClr val="FF0000"/>
                              </a:solidFill>
                            </a:rPr>
                            <a:t>or</a:t>
                          </a:r>
                        </a:p>
                        <a:p>
                          <a:pPr marL="0" marR="0" indent="0" algn="ctr" defTabSz="914400" rtl="0" eaLnBrk="1" fontAlgn="auto" latinLnBrk="0" hangingPunct="1">
                            <a:lnSpc>
                              <a:spcPct val="100000"/>
                            </a:lnSpc>
                            <a:spcBef>
                              <a:spcPts val="0"/>
                            </a:spcBef>
                            <a:spcAft>
                              <a:spcPts val="0"/>
                            </a:spcAft>
                            <a:buClrTx/>
                            <a:buSzTx/>
                            <a:buFontTx/>
                            <a:buNone/>
                            <a:tabLst/>
                            <a:defRPr/>
                          </a:pPr>
                          <a:r>
                            <a:rPr lang="en-GB" sz="1400" baseline="0" dirty="0" smtClean="0">
                              <a:solidFill>
                                <a:srgbClr val="FF0000"/>
                              </a:solidFill>
                            </a:rPr>
                            <a:t>2</a:t>
                          </a:r>
                          <a:r>
                            <a:rPr lang="en-GB" sz="1400" baseline="30000" dirty="0" smtClean="0">
                              <a:solidFill>
                                <a:srgbClr val="FF0000"/>
                              </a:solidFill>
                            </a:rPr>
                            <a:t>8</a:t>
                          </a:r>
                          <a:endParaRPr lang="en-GB" sz="1400" dirty="0">
                            <a:solidFill>
                              <a:srgbClr val="FF0000"/>
                            </a:solidFill>
                          </a:endParaRPr>
                        </a:p>
                      </a:txBody>
                      <a:tcPr/>
                    </a:tc>
                    <a:tc>
                      <a:txBody>
                        <a:bodyPr/>
                        <a:lstStyle/>
                        <a:p>
                          <a:pPr algn="ctr"/>
                          <a:r>
                            <a:rPr lang="en-GB" sz="1400" dirty="0" smtClean="0">
                              <a:solidFill>
                                <a:srgbClr val="FF0000"/>
                              </a:solidFill>
                            </a:rPr>
                            <a:t>8 x 8 </a:t>
                          </a:r>
                          <a:r>
                            <a:rPr lang="en-GB" sz="1400" b="1" dirty="0" smtClean="0">
                              <a:solidFill>
                                <a:srgbClr val="FF0000"/>
                              </a:solidFill>
                            </a:rPr>
                            <a:t>or</a:t>
                          </a:r>
                          <a:endParaRPr lang="en-GB" sz="1400" dirty="0" smtClean="0">
                            <a:solidFill>
                              <a:srgbClr val="FF0000"/>
                            </a:solidFill>
                          </a:endParaRPr>
                        </a:p>
                        <a:p>
                          <a:pPr algn="ctr"/>
                          <a:r>
                            <a:rPr lang="en-GB" sz="1400" dirty="0" smtClean="0">
                              <a:solidFill>
                                <a:srgbClr val="FF0000"/>
                              </a:solidFill>
                            </a:rPr>
                            <a:t>2x2x2x2x2x2x2x2</a:t>
                          </a:r>
                          <a:endParaRPr lang="en-GB" sz="1400" dirty="0">
                            <a:solidFill>
                              <a:srgbClr val="FF0000"/>
                            </a:solidFill>
                          </a:endParaRPr>
                        </a:p>
                      </a:txBody>
                      <a:tcPr/>
                    </a:tc>
                    <a:tc>
                      <a:txBody>
                        <a:bodyPr/>
                        <a:lstStyle/>
                        <a:p>
                          <a:pPr algn="ctr"/>
                          <a:r>
                            <a:rPr lang="en-GB" sz="1400" dirty="0" smtClean="0"/>
                            <a:t>64</a:t>
                          </a:r>
                          <a:endParaRPr lang="en-GB" sz="1400" dirty="0"/>
                        </a:p>
                      </a:txBody>
                      <a:tcPr/>
                    </a:tc>
                  </a:tr>
                  <a:tr h="378461">
                    <a:tc>
                      <a:txBody>
                        <a:bodyPr/>
                        <a:lstStyle/>
                        <a:p>
                          <a:pPr algn="ctr"/>
                          <a:r>
                            <a:rPr lang="en-GB" sz="1400" dirty="0" smtClean="0">
                              <a:solidFill>
                                <a:srgbClr val="FF0000"/>
                              </a:solidFill>
                            </a:rPr>
                            <a:t>One quarter cubed</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GB" sz="1400" i="1" smtClean="0">
                                        <a:solidFill>
                                          <a:srgbClr val="FF0000"/>
                                        </a:solidFill>
                                        <a:latin typeface="Cambria Math"/>
                                      </a:rPr>
                                    </m:ctrlPr>
                                  </m:sSupPr>
                                  <m:e>
                                    <m:f>
                                      <m:fPr>
                                        <m:ctrlPr>
                                          <a:rPr lang="en-GB" sz="1400" i="1" smtClean="0">
                                            <a:solidFill>
                                              <a:srgbClr val="FF0000"/>
                                            </a:solidFill>
                                            <a:latin typeface="Cambria Math"/>
                                          </a:rPr>
                                        </m:ctrlPr>
                                      </m:fPr>
                                      <m:num>
                                        <m:r>
                                          <a:rPr lang="en-GB" sz="1400" b="0" i="1" smtClean="0">
                                            <a:solidFill>
                                              <a:srgbClr val="FF0000"/>
                                            </a:solidFill>
                                            <a:latin typeface="Cambria Math"/>
                                          </a:rPr>
                                          <m:t>1</m:t>
                                        </m:r>
                                      </m:num>
                                      <m:den>
                                        <m:r>
                                          <a:rPr lang="en-GB" sz="1400" b="0" i="1" smtClean="0">
                                            <a:solidFill>
                                              <a:srgbClr val="FF0000"/>
                                            </a:solidFill>
                                            <a:latin typeface="Cambria Math"/>
                                          </a:rPr>
                                          <m:t>4</m:t>
                                        </m:r>
                                      </m:den>
                                    </m:f>
                                  </m:e>
                                  <m:sup>
                                    <m:r>
                                      <a:rPr lang="en-GB" sz="1400" b="0" i="1" smtClean="0">
                                        <a:solidFill>
                                          <a:srgbClr val="FF0000"/>
                                        </a:solidFill>
                                        <a:latin typeface="Cambria Math"/>
                                      </a:rPr>
                                      <m:t>   3</m:t>
                                    </m:r>
                                  </m:sup>
                                </m:sSup>
                              </m:oMath>
                            </m:oMathPara>
                          </a14:m>
                          <a:endParaRPr lang="en-GB" sz="1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en-GB" sz="1400" i="1" smtClean="0">
                                      <a:latin typeface="Cambria Math"/>
                                    </a:rPr>
                                  </m:ctrlPr>
                                </m:fPr>
                                <m:num>
                                  <m:r>
                                    <a:rPr lang="en-GB" sz="1400" b="0" i="1" smtClean="0">
                                      <a:latin typeface="Cambria Math"/>
                                    </a:rPr>
                                    <m:t>1</m:t>
                                  </m:r>
                                </m:num>
                                <m:den>
                                  <m:r>
                                    <a:rPr lang="en-GB" sz="1400" b="0" i="1" smtClean="0">
                                      <a:latin typeface="Cambria Math"/>
                                    </a:rPr>
                                    <m:t>4</m:t>
                                  </m:r>
                                </m:den>
                              </m:f>
                            </m:oMath>
                          </a14:m>
                          <a:r>
                            <a:rPr lang="en-GB" sz="1400" dirty="0" smtClean="0"/>
                            <a:t> x </a:t>
                          </a:r>
                          <a14:m>
                            <m:oMath xmlns:m="http://schemas.openxmlformats.org/officeDocument/2006/math">
                              <m:f>
                                <m:fPr>
                                  <m:ctrlPr>
                                    <a:rPr lang="en-GB" sz="1400" i="1" smtClean="0">
                                      <a:latin typeface="Cambria Math"/>
                                    </a:rPr>
                                  </m:ctrlPr>
                                </m:fPr>
                                <m:num>
                                  <m:r>
                                    <a:rPr lang="en-GB" sz="1400" b="0" i="1" smtClean="0">
                                      <a:latin typeface="Cambria Math"/>
                                    </a:rPr>
                                    <m:t>1</m:t>
                                  </m:r>
                                </m:num>
                                <m:den>
                                  <m:r>
                                    <a:rPr lang="en-GB" sz="1400" b="0" i="1" smtClean="0">
                                      <a:latin typeface="Cambria Math"/>
                                    </a:rPr>
                                    <m:t>4</m:t>
                                  </m:r>
                                </m:den>
                              </m:f>
                            </m:oMath>
                          </a14:m>
                          <a:r>
                            <a:rPr lang="en-GB" sz="1400" dirty="0" smtClean="0"/>
                            <a:t> x </a:t>
                          </a:r>
                          <a14:m>
                            <m:oMath xmlns:m="http://schemas.openxmlformats.org/officeDocument/2006/math">
                              <m:f>
                                <m:fPr>
                                  <m:ctrlPr>
                                    <a:rPr lang="en-GB" sz="1400" i="1" smtClean="0">
                                      <a:latin typeface="Cambria Math"/>
                                    </a:rPr>
                                  </m:ctrlPr>
                                </m:fPr>
                                <m:num>
                                  <m:r>
                                    <a:rPr lang="en-GB" sz="1400" b="0" i="1" smtClean="0">
                                      <a:latin typeface="Cambria Math"/>
                                    </a:rPr>
                                    <m:t>1</m:t>
                                  </m:r>
                                </m:num>
                                <m:den>
                                  <m:r>
                                    <a:rPr lang="en-GB" sz="1400" b="0" i="1" smtClean="0">
                                      <a:latin typeface="Cambria Math"/>
                                    </a:rPr>
                                    <m:t>4</m:t>
                                  </m:r>
                                </m:den>
                              </m:f>
                            </m:oMath>
                          </a14:m>
                          <a:r>
                            <a:rPr lang="en-GB" sz="1400" dirty="0" smtClean="0"/>
                            <a:t> </a:t>
                          </a:r>
                          <a:endParaRPr lang="en-GB" sz="14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GB" sz="1400" i="1" smtClean="0">
                                        <a:solidFill>
                                          <a:srgbClr val="FF0000"/>
                                        </a:solidFill>
                                        <a:latin typeface="Cambria Math"/>
                                      </a:rPr>
                                    </m:ctrlPr>
                                  </m:fPr>
                                  <m:num>
                                    <m:r>
                                      <a:rPr lang="en-GB" sz="1400" b="0" i="1" smtClean="0">
                                        <a:solidFill>
                                          <a:srgbClr val="FF0000"/>
                                        </a:solidFill>
                                        <a:latin typeface="Cambria Math"/>
                                      </a:rPr>
                                      <m:t>1</m:t>
                                    </m:r>
                                  </m:num>
                                  <m:den>
                                    <m:r>
                                      <a:rPr lang="en-GB" sz="1400" b="0" i="1" smtClean="0">
                                        <a:solidFill>
                                          <a:srgbClr val="FF0000"/>
                                        </a:solidFill>
                                        <a:latin typeface="Cambria Math"/>
                                      </a:rPr>
                                      <m:t>64</m:t>
                                    </m:r>
                                  </m:den>
                                </m:f>
                              </m:oMath>
                            </m:oMathPara>
                          </a14:m>
                          <a:endParaRPr lang="en-GB" sz="1400" dirty="0"/>
                        </a:p>
                      </a:txBody>
                      <a:tcPr/>
                    </a:tc>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3024524765"/>
                  </p:ext>
                </p:extLst>
              </p:nvPr>
            </p:nvGraphicFramePr>
            <p:xfrm>
              <a:off x="107504" y="2996952"/>
              <a:ext cx="4597702" cy="3730428"/>
            </p:xfrm>
            <a:graphic>
              <a:graphicData uri="http://schemas.openxmlformats.org/drawingml/2006/table">
                <a:tbl>
                  <a:tblPr firstRow="1" bandRow="1">
                    <a:tableStyleId>{5940675A-B579-460E-94D1-54222C63F5DA}</a:tableStyleId>
                  </a:tblPr>
                  <a:tblGrid>
                    <a:gridCol w="1503078"/>
                    <a:gridCol w="988964"/>
                    <a:gridCol w="1295718"/>
                    <a:gridCol w="809942"/>
                  </a:tblGrid>
                  <a:tr h="357408">
                    <a:tc>
                      <a:txBody>
                        <a:bodyPr/>
                        <a:lstStyle/>
                        <a:p>
                          <a:pPr algn="ctr"/>
                          <a:r>
                            <a:rPr lang="en-GB" sz="1400" dirty="0" smtClean="0"/>
                            <a:t>Said:</a:t>
                          </a:r>
                          <a:endParaRPr lang="en-GB" sz="1400" dirty="0"/>
                        </a:p>
                      </a:txBody>
                      <a:tcPr>
                        <a:solidFill>
                          <a:schemeClr val="bg1">
                            <a:lumMod val="75000"/>
                          </a:schemeClr>
                        </a:solidFill>
                      </a:tcPr>
                    </a:tc>
                    <a:tc>
                      <a:txBody>
                        <a:bodyPr/>
                        <a:lstStyle/>
                        <a:p>
                          <a:pPr algn="ctr"/>
                          <a:r>
                            <a:rPr lang="en-GB" sz="1400" dirty="0" smtClean="0"/>
                            <a:t>Written:</a:t>
                          </a:r>
                          <a:endParaRPr lang="en-GB" sz="1400" dirty="0"/>
                        </a:p>
                      </a:txBody>
                      <a:tcPr>
                        <a:solidFill>
                          <a:schemeClr val="bg1">
                            <a:lumMod val="75000"/>
                          </a:schemeClr>
                        </a:solidFill>
                      </a:tcPr>
                    </a:tc>
                    <a:tc>
                      <a:txBody>
                        <a:bodyPr/>
                        <a:lstStyle/>
                        <a:p>
                          <a:pPr algn="ctr"/>
                          <a:r>
                            <a:rPr lang="en-GB" sz="1400" dirty="0" smtClean="0"/>
                            <a:t>Means:</a:t>
                          </a:r>
                          <a:endParaRPr lang="en-GB" sz="1400" dirty="0"/>
                        </a:p>
                      </a:txBody>
                      <a:tcPr>
                        <a:solidFill>
                          <a:schemeClr val="bg1">
                            <a:lumMod val="75000"/>
                          </a:schemeClr>
                        </a:solidFill>
                      </a:tcPr>
                    </a:tc>
                    <a:tc>
                      <a:txBody>
                        <a:bodyPr/>
                        <a:lstStyle/>
                        <a:p>
                          <a:pPr algn="ctr"/>
                          <a:r>
                            <a:rPr lang="en-GB" sz="1400" dirty="0" smtClean="0"/>
                            <a:t>Equals</a:t>
                          </a:r>
                          <a:r>
                            <a:rPr lang="en-GB" sz="1400" baseline="0" dirty="0" smtClean="0"/>
                            <a:t> </a:t>
                          </a:r>
                          <a:endParaRPr lang="en-GB" sz="1400" dirty="0"/>
                        </a:p>
                      </a:txBody>
                      <a:tcPr>
                        <a:solidFill>
                          <a:schemeClr val="bg1">
                            <a:lumMod val="75000"/>
                          </a:schemeClr>
                        </a:solidFill>
                      </a:tcPr>
                    </a:tc>
                  </a:tr>
                  <a:tr h="357408">
                    <a:tc>
                      <a:txBody>
                        <a:bodyPr/>
                        <a:lstStyle/>
                        <a:p>
                          <a:pPr algn="ctr"/>
                          <a:r>
                            <a:rPr lang="en-GB" sz="1400" dirty="0" smtClean="0"/>
                            <a:t>Six </a:t>
                          </a:r>
                          <a:r>
                            <a:rPr lang="en-GB" sz="1400" baseline="0" dirty="0" smtClean="0"/>
                            <a:t>squared</a:t>
                          </a:r>
                          <a:endParaRPr lang="en-GB" sz="1400" dirty="0"/>
                        </a:p>
                      </a:txBody>
                      <a:tcPr/>
                    </a:tc>
                    <a:tc>
                      <a:txBody>
                        <a:bodyPr/>
                        <a:lstStyle/>
                        <a:p>
                          <a:pPr algn="ctr"/>
                          <a:r>
                            <a:rPr lang="en-GB" sz="1400" dirty="0" smtClean="0">
                              <a:solidFill>
                                <a:srgbClr val="FF0000"/>
                              </a:solidFill>
                            </a:rPr>
                            <a:t>6</a:t>
                          </a:r>
                          <a:r>
                            <a:rPr lang="en-GB" sz="1400" baseline="30000" dirty="0" smtClean="0">
                              <a:solidFill>
                                <a:srgbClr val="FF0000"/>
                              </a:solidFill>
                            </a:rPr>
                            <a:t>2</a:t>
                          </a:r>
                          <a:endParaRPr lang="en-GB" sz="1400" baseline="30000" dirty="0">
                            <a:solidFill>
                              <a:srgbClr val="FF0000"/>
                            </a:solidFill>
                          </a:endParaRPr>
                        </a:p>
                      </a:txBody>
                      <a:tcPr/>
                    </a:tc>
                    <a:tc>
                      <a:txBody>
                        <a:bodyPr/>
                        <a:lstStyle/>
                        <a:p>
                          <a:pPr algn="ctr"/>
                          <a:r>
                            <a:rPr lang="en-GB" sz="1400" dirty="0" smtClean="0">
                              <a:solidFill>
                                <a:srgbClr val="FF0000"/>
                              </a:solidFill>
                            </a:rPr>
                            <a:t>6 x 6</a:t>
                          </a:r>
                          <a:endParaRPr lang="en-GB" sz="1400" dirty="0">
                            <a:solidFill>
                              <a:srgbClr val="FF0000"/>
                            </a:solidFill>
                          </a:endParaRPr>
                        </a:p>
                      </a:txBody>
                      <a:tcPr/>
                    </a:tc>
                    <a:tc>
                      <a:txBody>
                        <a:bodyPr/>
                        <a:lstStyle/>
                        <a:p>
                          <a:pPr algn="ctr"/>
                          <a:r>
                            <a:rPr lang="en-GB" sz="1400" dirty="0" smtClean="0">
                              <a:solidFill>
                                <a:srgbClr val="FF0000"/>
                              </a:solidFill>
                            </a:rPr>
                            <a:t>36</a:t>
                          </a:r>
                          <a:endParaRPr lang="en-GB" sz="1400" dirty="0">
                            <a:solidFill>
                              <a:srgbClr val="FF0000"/>
                            </a:solidFill>
                          </a:endParaRPr>
                        </a:p>
                      </a:txBody>
                      <a:tcPr/>
                    </a:tc>
                  </a:tr>
                  <a:tr h="518160">
                    <a:tc>
                      <a:txBody>
                        <a:bodyPr/>
                        <a:lstStyle/>
                        <a:p>
                          <a:pPr algn="ctr"/>
                          <a:r>
                            <a:rPr lang="en-GB" sz="1400" dirty="0" smtClean="0">
                              <a:solidFill>
                                <a:srgbClr val="FF0000"/>
                              </a:solidFill>
                            </a:rPr>
                            <a:t>Three to the power of</a:t>
                          </a:r>
                          <a:r>
                            <a:rPr lang="en-GB" sz="1400" baseline="0" dirty="0" smtClean="0">
                              <a:solidFill>
                                <a:srgbClr val="FF0000"/>
                              </a:solidFill>
                            </a:rPr>
                            <a:t> four</a:t>
                          </a:r>
                          <a:endParaRPr lang="en-GB" sz="1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aseline="0" dirty="0" smtClean="0">
                              <a:solidFill>
                                <a:srgbClr val="FF0000"/>
                              </a:solidFill>
                            </a:rPr>
                            <a:t>3</a:t>
                          </a:r>
                          <a:r>
                            <a:rPr lang="en-GB" sz="1400" baseline="30000" dirty="0" smtClean="0">
                              <a:solidFill>
                                <a:srgbClr val="FF0000"/>
                              </a:solidFill>
                            </a:rPr>
                            <a:t>4</a:t>
                          </a:r>
                        </a:p>
                        <a:p>
                          <a:pPr algn="ctr"/>
                          <a:endParaRPr lang="en-GB" sz="1400" baseline="30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3 x 3 x 3 x 3</a:t>
                          </a:r>
                        </a:p>
                      </a:txBody>
                      <a:tcPr/>
                    </a:tc>
                    <a:tc>
                      <a:txBody>
                        <a:bodyPr/>
                        <a:lstStyle/>
                        <a:p>
                          <a:pPr algn="ctr"/>
                          <a:r>
                            <a:rPr lang="en-GB" sz="1400" dirty="0" smtClean="0">
                              <a:solidFill>
                                <a:srgbClr val="FF0000"/>
                              </a:solidFill>
                            </a:rPr>
                            <a:t>81</a:t>
                          </a:r>
                          <a:endParaRPr lang="en-GB" sz="1400" dirty="0">
                            <a:solidFill>
                              <a:srgbClr val="FF0000"/>
                            </a:solidFill>
                          </a:endParaRPr>
                        </a:p>
                      </a:txBody>
                      <a:tcP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One to the power of nine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aseline="0" dirty="0" smtClean="0">
                              <a:solidFill>
                                <a:srgbClr val="FF0000"/>
                              </a:solidFill>
                            </a:rPr>
                            <a:t>1</a:t>
                          </a:r>
                          <a:r>
                            <a:rPr lang="en-GB" sz="1400" baseline="30000" dirty="0" smtClean="0">
                              <a:solidFill>
                                <a:srgbClr val="FF0000"/>
                              </a:solidFill>
                            </a:rPr>
                            <a:t>9</a:t>
                          </a:r>
                        </a:p>
                        <a:p>
                          <a:pPr algn="ctr"/>
                          <a:endParaRPr lang="en-GB" sz="1400" dirty="0"/>
                        </a:p>
                      </a:txBody>
                      <a:tcPr/>
                    </a:tc>
                    <a:tc>
                      <a:txBody>
                        <a:bodyPr/>
                        <a:lstStyle/>
                        <a:p>
                          <a:pPr algn="ctr"/>
                          <a:r>
                            <a:rPr lang="en-GB" sz="1400" dirty="0" smtClean="0">
                              <a:solidFill>
                                <a:srgbClr val="FF0000"/>
                              </a:solidFill>
                            </a:rPr>
                            <a:t>1x1x1x1x1x1x1x1x1</a:t>
                          </a:r>
                          <a:endParaRPr lang="en-GB" sz="1400" dirty="0">
                            <a:solidFill>
                              <a:srgbClr val="FF0000"/>
                            </a:solidFill>
                          </a:endParaRPr>
                        </a:p>
                      </a:txBody>
                      <a:tcPr/>
                    </a:tc>
                    <a:tc>
                      <a:txBody>
                        <a:bodyPr/>
                        <a:lstStyle/>
                        <a:p>
                          <a:pPr algn="ctr"/>
                          <a:r>
                            <a:rPr lang="en-GB" sz="1400" dirty="0" smtClean="0">
                              <a:solidFill>
                                <a:srgbClr val="FF0000"/>
                              </a:solidFill>
                            </a:rPr>
                            <a:t>1</a:t>
                          </a:r>
                          <a:endParaRPr lang="en-GB" sz="1400" dirty="0">
                            <a:solidFill>
                              <a:srgbClr val="FF0000"/>
                            </a:solidFill>
                          </a:endParaRPr>
                        </a:p>
                      </a:txBody>
                      <a:tcPr/>
                    </a:tc>
                  </a:tr>
                  <a:tr h="357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rgbClr val="FF0000"/>
                              </a:solidFill>
                            </a:rPr>
                            <a:t>Two</a:t>
                          </a:r>
                          <a:r>
                            <a:rPr lang="en-GB" sz="1400" baseline="0" dirty="0" smtClean="0">
                              <a:solidFill>
                                <a:srgbClr val="FF0000"/>
                              </a:solidFill>
                            </a:rPr>
                            <a:t> </a:t>
                          </a:r>
                          <a:r>
                            <a:rPr lang="en-GB" sz="1400" dirty="0" smtClean="0">
                              <a:solidFill>
                                <a:srgbClr val="FF0000"/>
                              </a:solidFill>
                            </a:rPr>
                            <a:t>cubed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aseline="0" dirty="0" smtClean="0">
                              <a:solidFill>
                                <a:srgbClr val="FF0000"/>
                              </a:solidFill>
                            </a:rPr>
                            <a:t>2</a:t>
                          </a:r>
                          <a:r>
                            <a:rPr lang="en-GB" sz="1400" baseline="30000" dirty="0" smtClean="0">
                              <a:solidFill>
                                <a:srgbClr val="FF0000"/>
                              </a:solidFill>
                            </a:rPr>
                            <a:t>3</a:t>
                          </a:r>
                        </a:p>
                      </a:txBody>
                      <a:tcPr/>
                    </a:tc>
                    <a:tc>
                      <a:txBody>
                        <a:bodyPr/>
                        <a:lstStyle/>
                        <a:p>
                          <a:pPr algn="ctr"/>
                          <a:r>
                            <a:rPr lang="en-GB" sz="1400" dirty="0" smtClean="0">
                              <a:solidFill>
                                <a:srgbClr val="FF0000"/>
                              </a:solidFill>
                            </a:rPr>
                            <a:t>2 x 2</a:t>
                          </a:r>
                          <a:r>
                            <a:rPr lang="en-GB" sz="1400" baseline="0" dirty="0" smtClean="0">
                              <a:solidFill>
                                <a:srgbClr val="FF0000"/>
                              </a:solidFill>
                            </a:rPr>
                            <a:t> x 2</a:t>
                          </a:r>
                          <a:endParaRPr lang="en-GB" sz="1400" dirty="0">
                            <a:solidFill>
                              <a:srgbClr val="FF0000"/>
                            </a:solidFill>
                          </a:endParaRPr>
                        </a:p>
                      </a:txBody>
                      <a:tcPr/>
                    </a:tc>
                    <a:tc>
                      <a:txBody>
                        <a:bodyPr/>
                        <a:lstStyle/>
                        <a:p>
                          <a:pPr algn="ctr"/>
                          <a:r>
                            <a:rPr lang="en-GB" sz="1400" smtClean="0"/>
                            <a:t>8</a:t>
                          </a:r>
                          <a:endParaRPr lang="en-GB" sz="1400" dirty="0"/>
                        </a:p>
                      </a:txBody>
                      <a:tcPr/>
                    </a:tc>
                  </a:tr>
                  <a:tr h="357408">
                    <a:tc>
                      <a:txBody>
                        <a:bodyPr/>
                        <a:lstStyle/>
                        <a:p>
                          <a:pPr algn="ctr"/>
                          <a:r>
                            <a:rPr lang="en-GB" sz="1400" dirty="0" smtClean="0">
                              <a:solidFill>
                                <a:srgbClr val="FF0000"/>
                              </a:solidFill>
                            </a:rPr>
                            <a:t>Five cubed</a:t>
                          </a:r>
                          <a:endParaRPr lang="en-GB" sz="1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5</a:t>
                          </a:r>
                          <a:r>
                            <a:rPr lang="en-GB" sz="1400" baseline="30000" dirty="0" smtClean="0"/>
                            <a:t>3</a:t>
                          </a:r>
                          <a:endParaRPr lang="en-GB" sz="1400" dirty="0"/>
                        </a:p>
                      </a:txBody>
                      <a:tcPr/>
                    </a:tc>
                    <a:tc>
                      <a:txBody>
                        <a:bodyPr/>
                        <a:lstStyle/>
                        <a:p>
                          <a:pPr algn="ctr"/>
                          <a:r>
                            <a:rPr lang="en-GB" sz="1400" dirty="0" smtClean="0">
                              <a:solidFill>
                                <a:srgbClr val="FF0000"/>
                              </a:solidFill>
                            </a:rPr>
                            <a:t>5 x</a:t>
                          </a:r>
                          <a:r>
                            <a:rPr lang="en-GB" sz="1400" baseline="0" dirty="0" smtClean="0">
                              <a:solidFill>
                                <a:srgbClr val="FF0000"/>
                              </a:solidFill>
                            </a:rPr>
                            <a:t> 5 x 5</a:t>
                          </a:r>
                          <a:endParaRPr lang="en-GB" sz="1400" dirty="0">
                            <a:solidFill>
                              <a:srgbClr val="FF0000"/>
                            </a:solidFill>
                          </a:endParaRPr>
                        </a:p>
                      </a:txBody>
                      <a:tcPr/>
                    </a:tc>
                    <a:tc>
                      <a:txBody>
                        <a:bodyPr/>
                        <a:lstStyle/>
                        <a:p>
                          <a:pPr algn="ctr"/>
                          <a:r>
                            <a:rPr lang="en-GB" sz="1400" dirty="0" smtClean="0">
                              <a:solidFill>
                                <a:srgbClr val="FF0000"/>
                              </a:solidFill>
                            </a:rPr>
                            <a:t>125</a:t>
                          </a:r>
                          <a:endParaRPr lang="en-GB" sz="1400" dirty="0">
                            <a:solidFill>
                              <a:srgbClr val="FF0000"/>
                            </a:solidFill>
                          </a:endParaRPr>
                        </a:p>
                      </a:txBody>
                      <a:tcPr/>
                    </a:tc>
                  </a:tr>
                  <a:tr h="731520">
                    <a:tc>
                      <a:txBody>
                        <a:bodyPr/>
                        <a:lstStyle/>
                        <a:p>
                          <a:pPr algn="ctr"/>
                          <a:r>
                            <a:rPr lang="en-GB" sz="1400" dirty="0" smtClean="0">
                              <a:solidFill>
                                <a:srgbClr val="FF0000"/>
                              </a:solidFill>
                            </a:rPr>
                            <a:t>Eight squared </a:t>
                          </a:r>
                          <a:r>
                            <a:rPr lang="en-GB" sz="1400" b="1" dirty="0" smtClean="0">
                              <a:solidFill>
                                <a:srgbClr val="FF0000"/>
                              </a:solidFill>
                            </a:rPr>
                            <a:t>or</a:t>
                          </a:r>
                          <a:r>
                            <a:rPr lang="en-GB" sz="1400" b="0" dirty="0" smtClean="0">
                              <a:solidFill>
                                <a:srgbClr val="FF0000"/>
                              </a:solidFill>
                            </a:rPr>
                            <a:t> Two to the power of eight</a:t>
                          </a:r>
                          <a:endParaRPr lang="en-GB" sz="1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aseline="0" dirty="0" smtClean="0">
                              <a:solidFill>
                                <a:srgbClr val="FF0000"/>
                              </a:solidFill>
                            </a:rPr>
                            <a:t>8</a:t>
                          </a:r>
                          <a:r>
                            <a:rPr lang="en-GB" sz="1400" baseline="30000" dirty="0" smtClean="0">
                              <a:solidFill>
                                <a:srgbClr val="FF0000"/>
                              </a:solidFill>
                            </a:rPr>
                            <a:t>2</a:t>
                          </a:r>
                        </a:p>
                        <a:p>
                          <a:pPr marL="0" marR="0" indent="0" algn="ctr" defTabSz="914400" rtl="0" eaLnBrk="1" fontAlgn="auto" latinLnBrk="0" hangingPunct="1">
                            <a:lnSpc>
                              <a:spcPct val="100000"/>
                            </a:lnSpc>
                            <a:spcBef>
                              <a:spcPts val="0"/>
                            </a:spcBef>
                            <a:spcAft>
                              <a:spcPts val="0"/>
                            </a:spcAft>
                            <a:buClrTx/>
                            <a:buSzTx/>
                            <a:buFontTx/>
                            <a:buNone/>
                            <a:tabLst/>
                            <a:defRPr/>
                          </a:pPr>
                          <a:r>
                            <a:rPr lang="en-GB" sz="1400" b="1" baseline="0" dirty="0" smtClean="0">
                              <a:solidFill>
                                <a:srgbClr val="FF0000"/>
                              </a:solidFill>
                            </a:rPr>
                            <a:t>or</a:t>
                          </a:r>
                        </a:p>
                        <a:p>
                          <a:pPr marL="0" marR="0" indent="0" algn="ctr" defTabSz="914400" rtl="0" eaLnBrk="1" fontAlgn="auto" latinLnBrk="0" hangingPunct="1">
                            <a:lnSpc>
                              <a:spcPct val="100000"/>
                            </a:lnSpc>
                            <a:spcBef>
                              <a:spcPts val="0"/>
                            </a:spcBef>
                            <a:spcAft>
                              <a:spcPts val="0"/>
                            </a:spcAft>
                            <a:buClrTx/>
                            <a:buSzTx/>
                            <a:buFontTx/>
                            <a:buNone/>
                            <a:tabLst/>
                            <a:defRPr/>
                          </a:pPr>
                          <a:r>
                            <a:rPr lang="en-GB" sz="1400" baseline="0" dirty="0" smtClean="0">
                              <a:solidFill>
                                <a:srgbClr val="FF0000"/>
                              </a:solidFill>
                            </a:rPr>
                            <a:t>2</a:t>
                          </a:r>
                          <a:r>
                            <a:rPr lang="en-GB" sz="1400" baseline="30000" dirty="0" smtClean="0">
                              <a:solidFill>
                                <a:srgbClr val="FF0000"/>
                              </a:solidFill>
                            </a:rPr>
                            <a:t>8</a:t>
                          </a:r>
                          <a:endParaRPr lang="en-GB" sz="1400" dirty="0">
                            <a:solidFill>
                              <a:srgbClr val="FF0000"/>
                            </a:solidFill>
                          </a:endParaRPr>
                        </a:p>
                      </a:txBody>
                      <a:tcPr/>
                    </a:tc>
                    <a:tc>
                      <a:txBody>
                        <a:bodyPr/>
                        <a:lstStyle/>
                        <a:p>
                          <a:pPr algn="ctr"/>
                          <a:r>
                            <a:rPr lang="en-GB" sz="1400" dirty="0" smtClean="0">
                              <a:solidFill>
                                <a:srgbClr val="FF0000"/>
                              </a:solidFill>
                            </a:rPr>
                            <a:t>8 x 8 </a:t>
                          </a:r>
                          <a:r>
                            <a:rPr lang="en-GB" sz="1400" b="1" dirty="0" smtClean="0">
                              <a:solidFill>
                                <a:srgbClr val="FF0000"/>
                              </a:solidFill>
                            </a:rPr>
                            <a:t>or</a:t>
                          </a:r>
                          <a:endParaRPr lang="en-GB" sz="1400" dirty="0" smtClean="0">
                            <a:solidFill>
                              <a:srgbClr val="FF0000"/>
                            </a:solidFill>
                          </a:endParaRPr>
                        </a:p>
                        <a:p>
                          <a:pPr algn="ctr"/>
                          <a:r>
                            <a:rPr lang="en-GB" sz="1400" dirty="0" smtClean="0">
                              <a:solidFill>
                                <a:srgbClr val="FF0000"/>
                              </a:solidFill>
                            </a:rPr>
                            <a:t>2x2x2x2x2x2x2x2</a:t>
                          </a:r>
                          <a:endParaRPr lang="en-GB" sz="1400" dirty="0">
                            <a:solidFill>
                              <a:srgbClr val="FF0000"/>
                            </a:solidFill>
                          </a:endParaRPr>
                        </a:p>
                      </a:txBody>
                      <a:tcPr/>
                    </a:tc>
                    <a:tc>
                      <a:txBody>
                        <a:bodyPr/>
                        <a:lstStyle/>
                        <a:p>
                          <a:pPr algn="ctr"/>
                          <a:r>
                            <a:rPr lang="en-GB" sz="1400" dirty="0" smtClean="0"/>
                            <a:t>64</a:t>
                          </a:r>
                          <a:endParaRPr lang="en-GB" sz="1400" dirty="0"/>
                        </a:p>
                      </a:txBody>
                      <a:tcPr/>
                    </a:tc>
                  </a:tr>
                  <a:tr h="532956">
                    <a:tc>
                      <a:txBody>
                        <a:bodyPr/>
                        <a:lstStyle/>
                        <a:p>
                          <a:pPr algn="ctr"/>
                          <a:r>
                            <a:rPr lang="en-GB" sz="1400" dirty="0" smtClean="0">
                              <a:solidFill>
                                <a:srgbClr val="FF0000"/>
                              </a:solidFill>
                            </a:rPr>
                            <a:t>One quarter cubed</a:t>
                          </a:r>
                        </a:p>
                      </a:txBody>
                      <a:tcPr/>
                    </a:tc>
                    <a:tc>
                      <a:txBody>
                        <a:bodyPr/>
                        <a:lstStyle/>
                        <a:p>
                          <a:endParaRPr lang="en-US"/>
                        </a:p>
                      </a:txBody>
                      <a:tcPr>
                        <a:blipFill rotWithShape="1">
                          <a:blip r:embed="rId3"/>
                          <a:stretch>
                            <a:fillRect l="-151534" t="-604598" r="-211656" b="-8046"/>
                          </a:stretch>
                        </a:blipFill>
                      </a:tcPr>
                    </a:tc>
                    <a:tc>
                      <a:txBody>
                        <a:bodyPr/>
                        <a:lstStyle/>
                        <a:p>
                          <a:endParaRPr lang="en-US"/>
                        </a:p>
                      </a:txBody>
                      <a:tcPr>
                        <a:blipFill rotWithShape="1">
                          <a:blip r:embed="rId3"/>
                          <a:stretch>
                            <a:fillRect l="-193396" t="-604598" r="-62736" b="-8046"/>
                          </a:stretch>
                        </a:blipFill>
                      </a:tcPr>
                    </a:tc>
                    <a:tc>
                      <a:txBody>
                        <a:bodyPr/>
                        <a:lstStyle/>
                        <a:p>
                          <a:endParaRPr lang="en-US"/>
                        </a:p>
                      </a:txBody>
                      <a:tcPr>
                        <a:blipFill rotWithShape="1">
                          <a:blip r:embed="rId3"/>
                          <a:stretch>
                            <a:fillRect l="-467669" t="-604598" b="-8046"/>
                          </a:stretch>
                        </a:blipFill>
                      </a:tcPr>
                    </a:tc>
                  </a:tr>
                </a:tbl>
              </a:graphicData>
            </a:graphic>
          </p:graphicFrame>
        </mc:Fallback>
      </mc:AlternateContent>
      <p:sp>
        <p:nvSpPr>
          <p:cNvPr id="8" name="TextBox 7"/>
          <p:cNvSpPr txBox="1"/>
          <p:nvPr/>
        </p:nvSpPr>
        <p:spPr>
          <a:xfrm>
            <a:off x="4932040" y="483051"/>
            <a:ext cx="4134066" cy="5816977"/>
          </a:xfrm>
          <a:prstGeom prst="rect">
            <a:avLst/>
          </a:prstGeom>
          <a:noFill/>
          <a:ln w="38100">
            <a:solidFill>
              <a:srgbClr val="92D050"/>
            </a:solidFill>
          </a:ln>
        </p:spPr>
        <p:txBody>
          <a:bodyPr wrap="square" rtlCol="0">
            <a:spAutoFit/>
          </a:bodyPr>
          <a:lstStyle/>
          <a:p>
            <a:r>
              <a:rPr lang="en-GB" sz="1200" b="1" dirty="0" smtClean="0"/>
              <a:t>SOME:</a:t>
            </a:r>
          </a:p>
          <a:p>
            <a:endParaRPr lang="en-GB" sz="1200" dirty="0"/>
          </a:p>
          <a:p>
            <a:r>
              <a:rPr lang="en-GB" sz="1200" dirty="0" smtClean="0"/>
              <a:t>1. Use the clues to work out the value of the numbers A, B, C, D, E and F:</a:t>
            </a:r>
          </a:p>
          <a:p>
            <a:endParaRPr lang="en-GB" sz="1200" dirty="0" smtClean="0"/>
          </a:p>
          <a:p>
            <a:r>
              <a:rPr lang="en-GB" sz="1200" dirty="0" smtClean="0">
                <a:solidFill>
                  <a:srgbClr val="FF0000"/>
                </a:solidFill>
              </a:rPr>
              <a:t>	A = 4</a:t>
            </a:r>
            <a:endParaRPr lang="en-GB" sz="1200" dirty="0">
              <a:solidFill>
                <a:srgbClr val="FF0000"/>
              </a:solidFill>
            </a:endParaRPr>
          </a:p>
          <a:p>
            <a:r>
              <a:rPr lang="en-GB" sz="1200" dirty="0" smtClean="0">
                <a:solidFill>
                  <a:srgbClr val="FF0000"/>
                </a:solidFill>
              </a:rPr>
              <a:t>	B = 2</a:t>
            </a:r>
          </a:p>
          <a:p>
            <a:r>
              <a:rPr lang="en-GB" sz="1200" dirty="0" smtClean="0">
                <a:solidFill>
                  <a:srgbClr val="FF0000"/>
                </a:solidFill>
              </a:rPr>
              <a:t>	C = 5</a:t>
            </a:r>
            <a:endParaRPr lang="en-GB" sz="1200" dirty="0">
              <a:solidFill>
                <a:srgbClr val="FF0000"/>
              </a:solidFill>
            </a:endParaRPr>
          </a:p>
          <a:p>
            <a:r>
              <a:rPr lang="en-GB" sz="1200" dirty="0" smtClean="0">
                <a:solidFill>
                  <a:srgbClr val="FF0000"/>
                </a:solidFill>
              </a:rPr>
              <a:t>	D = 10</a:t>
            </a:r>
          </a:p>
          <a:p>
            <a:r>
              <a:rPr lang="en-GB" sz="1200" dirty="0" smtClean="0">
                <a:solidFill>
                  <a:srgbClr val="FF0000"/>
                </a:solidFill>
              </a:rPr>
              <a:t>	E = 8</a:t>
            </a:r>
            <a:endParaRPr lang="en-GB" sz="1200" dirty="0">
              <a:solidFill>
                <a:srgbClr val="FF0000"/>
              </a:solidFill>
            </a:endParaRPr>
          </a:p>
          <a:p>
            <a:r>
              <a:rPr lang="en-GB" sz="1200" dirty="0" smtClean="0">
                <a:solidFill>
                  <a:srgbClr val="FF0000"/>
                </a:solidFill>
              </a:rPr>
              <a:t>	F = 16</a:t>
            </a:r>
          </a:p>
          <a:p>
            <a:endParaRPr lang="en-GB" sz="1200" dirty="0"/>
          </a:p>
          <a:p>
            <a:r>
              <a:rPr lang="en-GB" sz="1200" dirty="0" smtClean="0"/>
              <a:t>2. </a:t>
            </a:r>
          </a:p>
          <a:p>
            <a:endParaRPr lang="en-GB" sz="1200" dirty="0"/>
          </a:p>
          <a:p>
            <a:endParaRPr lang="en-GB" sz="1200" dirty="0" smtClean="0"/>
          </a:p>
          <a:p>
            <a:endParaRPr lang="en-GB" sz="1200" dirty="0"/>
          </a:p>
          <a:p>
            <a:endParaRPr lang="en-GB" sz="1200" dirty="0" smtClean="0"/>
          </a:p>
          <a:p>
            <a:endParaRPr lang="en-GB" sz="1200" dirty="0"/>
          </a:p>
          <a:p>
            <a:endParaRPr lang="en-GB" sz="1200" dirty="0" smtClean="0"/>
          </a:p>
          <a:p>
            <a:endParaRPr lang="en-GB" sz="1200" dirty="0"/>
          </a:p>
          <a:p>
            <a:endParaRPr lang="en-GB" sz="1200" dirty="0" smtClean="0"/>
          </a:p>
          <a:p>
            <a:endParaRPr lang="en-GB" sz="1200" dirty="0"/>
          </a:p>
          <a:p>
            <a:endParaRPr lang="en-GB" sz="1200" dirty="0" smtClean="0"/>
          </a:p>
          <a:p>
            <a:endParaRPr lang="en-GB" sz="1200" dirty="0"/>
          </a:p>
          <a:p>
            <a:r>
              <a:rPr lang="en-GB" sz="1200" dirty="0" smtClean="0"/>
              <a:t>3. Ali is 4, Ben is 7. </a:t>
            </a:r>
            <a:endParaRPr lang="en-GB" sz="1200" dirty="0"/>
          </a:p>
          <a:p>
            <a:endParaRPr lang="en-GB" sz="1200" dirty="0" smtClean="0"/>
          </a:p>
          <a:p>
            <a:endParaRPr lang="en-GB" sz="1200" dirty="0" smtClean="0"/>
          </a:p>
          <a:p>
            <a:endParaRPr lang="en-GB" sz="1200" dirty="0" smtClean="0"/>
          </a:p>
          <a:p>
            <a:r>
              <a:rPr lang="en-GB" sz="1200" dirty="0">
                <a:solidFill>
                  <a:schemeClr val="bg1">
                    <a:lumMod val="50000"/>
                  </a:schemeClr>
                </a:solidFill>
              </a:rPr>
              <a:t>4</a:t>
            </a:r>
            <a:r>
              <a:rPr lang="en-GB" sz="1200" dirty="0" smtClean="0">
                <a:solidFill>
                  <a:schemeClr val="bg1">
                    <a:lumMod val="50000"/>
                  </a:schemeClr>
                </a:solidFill>
              </a:rPr>
              <a:t>. Create your own version of the puzzles in question 1 for letters A to J. How many different powers can you use?</a:t>
            </a:r>
            <a:endParaRPr lang="en-GB" sz="1200" dirty="0">
              <a:solidFill>
                <a:schemeClr val="bg1">
                  <a:lumMod val="50000"/>
                </a:schemeClr>
              </a:solidFill>
            </a:endParaRPr>
          </a:p>
        </p:txBody>
      </p:sp>
      <p:pic>
        <p:nvPicPr>
          <p:cNvPr id="15" name="Picture 2" descr="http://www.1000problems.org/images/nearlysq.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906" y="2913911"/>
            <a:ext cx="2015461" cy="178368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212553" y="2636912"/>
            <a:ext cx="2299027" cy="276999"/>
          </a:xfrm>
          <a:prstGeom prst="rect">
            <a:avLst/>
          </a:prstGeom>
          <a:noFill/>
        </p:spPr>
        <p:txBody>
          <a:bodyPr wrap="none" rtlCol="0">
            <a:spAutoFit/>
          </a:bodyPr>
          <a:lstStyle/>
          <a:p>
            <a:r>
              <a:rPr lang="en-GB" sz="1200" b="1" dirty="0" smtClean="0">
                <a:latin typeface="Comic Sans MS" panose="030F0702030302020204" pitchFamily="66" charset="0"/>
              </a:rPr>
              <a:t>Example:</a:t>
            </a:r>
            <a:r>
              <a:rPr lang="en-GB" sz="1200" b="1" dirty="0" smtClean="0">
                <a:latin typeface="Comic Sans MS" panose="030F0702030302020204" pitchFamily="66" charset="0"/>
              </a:rPr>
              <a:t> </a:t>
            </a:r>
            <a:r>
              <a:rPr lang="en-GB" sz="1200" b="1" dirty="0" smtClean="0">
                <a:latin typeface="Comic Sans MS" panose="030F0702030302020204" pitchFamily="66" charset="0"/>
              </a:rPr>
              <a:t>9 x 11 = 10</a:t>
            </a:r>
            <a:r>
              <a:rPr lang="en-GB" sz="1200" b="1" baseline="30000" dirty="0" smtClean="0">
                <a:latin typeface="Comic Sans MS" panose="030F0702030302020204" pitchFamily="66" charset="0"/>
              </a:rPr>
              <a:t>2</a:t>
            </a:r>
            <a:r>
              <a:rPr lang="en-GB" sz="1200" b="1" dirty="0" smtClean="0">
                <a:latin typeface="Comic Sans MS" panose="030F0702030302020204" pitchFamily="66" charset="0"/>
              </a:rPr>
              <a:t> - 1</a:t>
            </a:r>
            <a:r>
              <a:rPr lang="en-GB" sz="1200" b="1" baseline="30000" dirty="0" smtClean="0">
                <a:latin typeface="Comic Sans MS" panose="030F0702030302020204" pitchFamily="66" charset="0"/>
              </a:rPr>
              <a:t>2</a:t>
            </a:r>
            <a:endParaRPr lang="en-GB" sz="1200" b="1" baseline="30000" dirty="0">
              <a:latin typeface="Comic Sans MS" panose="030F0702030302020204" pitchFamily="66" charset="0"/>
            </a:endParaRPr>
          </a:p>
        </p:txBody>
      </p:sp>
    </p:spTree>
    <p:extLst>
      <p:ext uri="{BB962C8B-B14F-4D97-AF65-F5344CB8AC3E}">
        <p14:creationId xmlns:p14="http://schemas.microsoft.com/office/powerpoint/2010/main" val="329861847"/>
      </p:ext>
    </p:extLst>
  </p:cSld>
  <p:clrMapOvr>
    <a:masterClrMapping/>
  </p:clrMapOvr>
</p:sld>
</file>

<file path=ppt/theme/theme1.xml><?xml version="1.0" encoding="utf-8"?>
<a:theme xmlns:a="http://schemas.openxmlformats.org/drawingml/2006/main" name="Theme1">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omic San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49</TotalTime>
  <Words>389</Words>
  <Application>Microsoft Office PowerPoint</Application>
  <PresentationFormat>On-screen Show (4:3)</PresentationFormat>
  <Paragraphs>158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Theme1</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Orr, Meredith</dc:creator>
  <cp:lastModifiedBy>Orr, Meredith</cp:lastModifiedBy>
  <cp:revision>11</cp:revision>
  <dcterms:created xsi:type="dcterms:W3CDTF">2014-08-28T15:22:18Z</dcterms:created>
  <dcterms:modified xsi:type="dcterms:W3CDTF">2014-08-28T16:11:50Z</dcterms:modified>
</cp:coreProperties>
</file>