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1" r:id="rId4"/>
    <p:sldId id="257" r:id="rId5"/>
    <p:sldId id="269" r:id="rId6"/>
    <p:sldId id="272" r:id="rId7"/>
    <p:sldId id="268" r:id="rId8"/>
    <p:sldId id="265" r:id="rId9"/>
    <p:sldId id="278" r:id="rId10"/>
    <p:sldId id="279" r:id="rId11"/>
    <p:sldId id="277" r:id="rId12"/>
    <p:sldId id="275" r:id="rId13"/>
    <p:sldId id="273" r:id="rId14"/>
    <p:sldId id="258" r:id="rId15"/>
    <p:sldId id="259" r:id="rId16"/>
    <p:sldId id="260" r:id="rId17"/>
    <p:sldId id="261" r:id="rId18"/>
    <p:sldId id="262" r:id="rId19"/>
    <p:sldId id="263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E083A"/>
    <a:srgbClr val="201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00" y="7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B651-72CA-4058-A233-DF01B8B6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C0763-D23E-47FB-B455-763AD2199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3687-D6FC-479B-8860-9203D2EC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2D29-1609-4937-A283-A9E4501E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47E2-E9A2-4F2B-84B5-04E97517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3662-164D-4E17-B8EF-0FAF9816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8C56C-E2A3-4291-A1E2-9B5A073D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8243-0F55-4BA7-820C-BD65B2FD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0410-CBF1-426F-8180-D126243F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9381-B1D5-4366-B2A0-1F035ADD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0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CD4B9-505C-4A61-AD85-AB35E2171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7127-FB37-4CA3-BC97-A3FD695D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DF72-1590-4506-A0BD-349E3FC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BBA9-F54B-4105-8F08-4BCA5D23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3550-5355-40F1-B68D-EAD2D1CD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4384-A904-4C7B-81DF-ACECACA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B9AA-53A2-4D41-BAE3-4CEC44E54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35F5-ADCC-4399-8F60-6B63BCDB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00986-D50D-42BE-A9DC-EE617FD2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6DDD-D7B4-427C-9280-F8947C19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7CB6-CD09-4040-BC21-B4CA1065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6F72-93C3-45A6-BA95-D84590B43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55E3-F7F3-44DA-9E42-A1F6A09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BFFB-81B9-4D22-9374-32658CC7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6DD4-B08B-433E-92D7-95EC896A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C411-F3A5-41B6-8387-8944CB11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4672-AB3F-4390-ACFF-43FDAB6D4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A6C5-6F49-4B27-8422-D8C47532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7E45-B9F1-468D-82FF-21216DFE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3738-B0D0-4449-A58D-9E84E36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FF39-2ED6-4B36-9ECA-FF5F9532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1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ECD-219D-4CD0-BD43-0E5A29B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FE34-F351-402C-8B51-2D3B2155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E9B5C-8E29-45F6-A30C-E144BB005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05BFA-32F1-4A54-9F7A-CCDA0519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8D95A-801A-4126-A5DB-A53AA91ED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99DF3-EAB0-4E49-B881-313813C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87987-4A90-41D0-9CD2-5FEC1A0F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ADC44-CA7D-4C1B-89A7-DCBB762C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7D89-7EFF-403A-BDDB-61BB09F2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DFDCB-A217-4EB0-B612-E649566F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166C0-2F91-4D00-865F-F3BE994A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4785-22EF-456A-8AE3-2ECB8C56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524CB-3B0C-42BA-9D46-3247365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61BC-886F-4D5C-BF9B-C821F819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F0DA9-1E39-44C1-85EF-4BCAF51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72B9-792D-4026-97CE-B9997CB0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4A18-A580-4468-B93D-60F7EA2B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8A5B-9B8F-496E-A3EF-9C7503F1C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2089C-F626-4052-96F3-61667080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27486-2AB4-4091-9731-ED4C211C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9837F-F64E-4C1A-9869-091EDBCF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3DB0-C58A-41E8-B2C3-A7A370CD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30069-69FE-4609-8EC0-13BBA1668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03E85-8309-4755-B51B-94425A40E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31B0-1565-4B73-AA94-D8A59C59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D824-F9AD-4E0A-849F-336152C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45E1A-69D3-4CBA-90D0-BC0271F8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A8CEA-D487-4918-AEC7-B8B9DBD9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EA65-D52D-4167-87E2-7207A306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90B1-75A1-4469-852F-40005246A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68AD-455B-4EA7-A353-F8A8A1A103AC}" type="datetimeFigureOut">
              <a:rPr lang="en-US" smtClean="0"/>
              <a:t>17-Aug-20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1D2D-4BC8-4652-8117-6244B2688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767E-F61B-47D3-88D9-D63E81EB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CA5C7-A36F-4C70-AE7B-CD67E89D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bsnews.net/economy/banking/standard-chartered-bank-issues-countrys-first-blockchain-letter-credit-11977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afmustavi/" TargetMode="External"/><Relationship Id="rId2" Type="http://schemas.openxmlformats.org/officeDocument/2006/relationships/hyperlink" Target="mailto:arafmustavi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afMustavi/Inter-Stella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0563-6DF1-44AB-8AD7-F5B377B7A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Project :InterStellar</a:t>
            </a:r>
          </a:p>
        </p:txBody>
      </p:sp>
    </p:spTree>
    <p:extLst>
      <p:ext uri="{BB962C8B-B14F-4D97-AF65-F5344CB8AC3E}">
        <p14:creationId xmlns:p14="http://schemas.microsoft.com/office/powerpoint/2010/main" val="332060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33AE5-9BF2-4966-A826-6977CC20C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77" y="1931832"/>
            <a:ext cx="10902846" cy="2387600"/>
          </a:xfrm>
        </p:spPr>
        <p:txBody>
          <a:bodyPr anchor="ctr"/>
          <a:lstStyle/>
          <a:p>
            <a:r>
              <a:rPr lang="en-US" dirty="0">
                <a:latin typeface="Comic Sans MS" panose="030F0702030302020204" pitchFamily="66" charset="0"/>
              </a:rPr>
              <a:t>Future Prospect and Market</a:t>
            </a:r>
          </a:p>
        </p:txBody>
      </p:sp>
    </p:spTree>
    <p:extLst>
      <p:ext uri="{BB962C8B-B14F-4D97-AF65-F5344CB8AC3E}">
        <p14:creationId xmlns:p14="http://schemas.microsoft.com/office/powerpoint/2010/main" val="6737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9F0CC-E532-4C48-AF48-FF049D75E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" r="26353" b="34856"/>
          <a:stretch/>
        </p:blipFill>
        <p:spPr>
          <a:xfrm>
            <a:off x="3122" y="0"/>
            <a:ext cx="12188877" cy="5717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3E6785-C230-4C32-8B29-F9FEC63198A4}"/>
              </a:ext>
            </a:extLst>
          </p:cNvPr>
          <p:cNvSpPr txBox="1"/>
          <p:nvPr/>
        </p:nvSpPr>
        <p:spPr>
          <a:xfrm>
            <a:off x="9575662" y="5717989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the News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B1A9C1-D551-40F9-8FC8-A727FDE41C7B}"/>
              </a:ext>
            </a:extLst>
          </p:cNvPr>
          <p:cNvSpPr/>
          <p:nvPr/>
        </p:nvSpPr>
        <p:spPr>
          <a:xfrm>
            <a:off x="0" y="3429000"/>
            <a:ext cx="3537679" cy="12629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B28B6-9AB4-4CA9-B0AD-D6FC5CB31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01079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F45E9-1258-468F-9231-94F7D0C75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51659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CCB5A-C294-45A7-BB94-72F081C6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"/>
          <a:stretch/>
        </p:blipFill>
        <p:spPr>
          <a:xfrm>
            <a:off x="40482" y="178739"/>
            <a:ext cx="12192000" cy="65005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34C9F-4AD5-4992-BAE3-35F5BC7EA7FA}"/>
              </a:ext>
            </a:extLst>
          </p:cNvPr>
          <p:cNvSpPr txBox="1"/>
          <p:nvPr/>
        </p:nvSpPr>
        <p:spPr>
          <a:xfrm>
            <a:off x="3447678" y="1487333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AD81F-5C98-4399-A8E0-6B1E4A2C288C}"/>
              </a:ext>
            </a:extLst>
          </p:cNvPr>
          <p:cNvSpPr/>
          <p:nvPr/>
        </p:nvSpPr>
        <p:spPr>
          <a:xfrm>
            <a:off x="1854199" y="2301222"/>
            <a:ext cx="850901" cy="181628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0356-F059-4405-8CC9-976E5B71DE9A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ECF55-189E-4D5D-B09A-4DC0E756A52D}"/>
              </a:ext>
            </a:extLst>
          </p:cNvPr>
          <p:cNvSpPr/>
          <p:nvPr/>
        </p:nvSpPr>
        <p:spPr>
          <a:xfrm>
            <a:off x="7924800" y="2539999"/>
            <a:ext cx="485775" cy="1969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5F921-AD49-40C3-B4DF-A691F0BAF486}"/>
              </a:ext>
            </a:extLst>
          </p:cNvPr>
          <p:cNvSpPr txBox="1"/>
          <p:nvPr/>
        </p:nvSpPr>
        <p:spPr>
          <a:xfrm>
            <a:off x="6289007" y="3244333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BA353-AA3E-494A-9A23-2B752D769D09}"/>
              </a:ext>
            </a:extLst>
          </p:cNvPr>
          <p:cNvSpPr/>
          <p:nvPr/>
        </p:nvSpPr>
        <p:spPr>
          <a:xfrm>
            <a:off x="3090863" y="3748088"/>
            <a:ext cx="547687" cy="24288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16E5D-2C2E-44EC-8C9D-3B5C1C8C33C3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829CE-50D9-4854-9D2B-D19E90F9F64C}"/>
              </a:ext>
            </a:extLst>
          </p:cNvPr>
          <p:cNvSpPr/>
          <p:nvPr/>
        </p:nvSpPr>
        <p:spPr>
          <a:xfrm>
            <a:off x="1799771" y="5509260"/>
            <a:ext cx="455749" cy="23877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30B7D-6C98-4067-AD25-4D6ECAFE71F8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E026D-E268-4FB6-9036-730D7D1BCC4A}"/>
              </a:ext>
            </a:extLst>
          </p:cNvPr>
          <p:cNvSpPr/>
          <p:nvPr/>
        </p:nvSpPr>
        <p:spPr>
          <a:xfrm>
            <a:off x="7867650" y="5822949"/>
            <a:ext cx="542925" cy="196917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E817B65-3A63-437E-BD20-F4875262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863" y="330515"/>
            <a:ext cx="5257800" cy="1122208"/>
          </a:xfrm>
          <a:solidFill>
            <a:schemeClr val="bg2">
              <a:lumMod val="2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Banks and  Notary</a:t>
            </a:r>
          </a:p>
        </p:txBody>
      </p:sp>
    </p:spTree>
    <p:extLst>
      <p:ext uri="{BB962C8B-B14F-4D97-AF65-F5344CB8AC3E}">
        <p14:creationId xmlns:p14="http://schemas.microsoft.com/office/powerpoint/2010/main" val="307231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26EFA-A537-43C7-AC42-28474ECE50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7"/>
          <a:stretch/>
        </p:blipFill>
        <p:spPr>
          <a:xfrm>
            <a:off x="0" y="214544"/>
            <a:ext cx="12192000" cy="642891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FAAB3-363C-4B2D-92D7-5DE7966711F4}"/>
              </a:ext>
            </a:extLst>
          </p:cNvPr>
          <p:cNvSpPr txBox="1"/>
          <p:nvPr/>
        </p:nvSpPr>
        <p:spPr>
          <a:xfrm>
            <a:off x="3447678" y="1487333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135BF-87DA-48F1-A6A5-6C9B72BC4541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B1059-A313-4EA9-A231-11EF4D281DF0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79141-3515-4175-8847-96F829E50BDC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5532D1-4811-4C8F-AF76-FD1CBEB09AB6}"/>
              </a:ext>
            </a:extLst>
          </p:cNvPr>
          <p:cNvSpPr txBox="1">
            <a:spLocks/>
          </p:cNvSpPr>
          <p:nvPr/>
        </p:nvSpPr>
        <p:spPr>
          <a:xfrm>
            <a:off x="2083632" y="613118"/>
            <a:ext cx="8286793" cy="63106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Initial Vault States  after Vault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181C9-C6F4-4ED6-A1B9-3D1A771C5879}"/>
              </a:ext>
            </a:extLst>
          </p:cNvPr>
          <p:cNvSpPr/>
          <p:nvPr/>
        </p:nvSpPr>
        <p:spPr>
          <a:xfrm>
            <a:off x="0" y="185666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3C6E-7DA6-482F-9AC1-DCF950F3D732}"/>
              </a:ext>
            </a:extLst>
          </p:cNvPr>
          <p:cNvSpPr/>
          <p:nvPr/>
        </p:nvSpPr>
        <p:spPr>
          <a:xfrm>
            <a:off x="6096000" y="1856664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B6B1A-5DDB-41BA-8B7C-5993FEE756E6}"/>
              </a:ext>
            </a:extLst>
          </p:cNvPr>
          <p:cNvSpPr/>
          <p:nvPr/>
        </p:nvSpPr>
        <p:spPr>
          <a:xfrm>
            <a:off x="0" y="504355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EB7D0-8E71-4256-A0B6-A4B0270CE81A}"/>
              </a:ext>
            </a:extLst>
          </p:cNvPr>
          <p:cNvSpPr/>
          <p:nvPr/>
        </p:nvSpPr>
        <p:spPr>
          <a:xfrm>
            <a:off x="6096000" y="504355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F00A8-9F9F-4BE7-842D-FAED535D6D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"/>
          <a:stretch/>
        </p:blipFill>
        <p:spPr>
          <a:xfrm>
            <a:off x="0" y="399142"/>
            <a:ext cx="12199782" cy="645885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2F86F-FC25-4D19-AC74-3DC7AF9613DC}"/>
              </a:ext>
            </a:extLst>
          </p:cNvPr>
          <p:cNvSpPr txBox="1"/>
          <p:nvPr/>
        </p:nvSpPr>
        <p:spPr>
          <a:xfrm>
            <a:off x="3447678" y="1487333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A0005-5CAD-4E47-806E-9FF1BDE020D6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22EA6-7CCF-4DA8-8F5F-C21708F81AB0}"/>
              </a:ext>
            </a:extLst>
          </p:cNvPr>
          <p:cNvSpPr txBox="1"/>
          <p:nvPr/>
        </p:nvSpPr>
        <p:spPr>
          <a:xfrm>
            <a:off x="7188417" y="3918891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B4C30-6E6E-4F7A-B8ED-5980AA797085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A7543-CA8D-4856-AB73-878E9278B15F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00654-8713-42B8-A596-A9A9A8CC3D02}"/>
              </a:ext>
            </a:extLst>
          </p:cNvPr>
          <p:cNvSpPr/>
          <p:nvPr/>
        </p:nvSpPr>
        <p:spPr>
          <a:xfrm>
            <a:off x="2878424" y="3628570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5A09B-F139-4889-AD78-17FA2FFB5145}"/>
              </a:ext>
            </a:extLst>
          </p:cNvPr>
          <p:cNvSpPr/>
          <p:nvPr/>
        </p:nvSpPr>
        <p:spPr>
          <a:xfrm>
            <a:off x="0" y="185666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443CF-DADC-403E-95C9-C749E3311CC1}"/>
              </a:ext>
            </a:extLst>
          </p:cNvPr>
          <p:cNvSpPr/>
          <p:nvPr/>
        </p:nvSpPr>
        <p:spPr>
          <a:xfrm>
            <a:off x="6006653" y="1820804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51AC4-31FC-48BE-B539-8176CB2C0EF3}"/>
              </a:ext>
            </a:extLst>
          </p:cNvPr>
          <p:cNvSpPr/>
          <p:nvPr/>
        </p:nvSpPr>
        <p:spPr>
          <a:xfrm>
            <a:off x="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6BAB02-C508-4382-A47A-0D603FEA7464}"/>
              </a:ext>
            </a:extLst>
          </p:cNvPr>
          <p:cNvSpPr/>
          <p:nvPr/>
        </p:nvSpPr>
        <p:spPr>
          <a:xfrm>
            <a:off x="609600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FC96B87-EB32-43FF-B5A7-909BF0693924}"/>
              </a:ext>
            </a:extLst>
          </p:cNvPr>
          <p:cNvSpPr txBox="1">
            <a:spLocks/>
          </p:cNvSpPr>
          <p:nvPr/>
        </p:nvSpPr>
        <p:spPr>
          <a:xfrm>
            <a:off x="3312827" y="724983"/>
            <a:ext cx="5240624" cy="5909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Initial States  are Empty</a:t>
            </a:r>
          </a:p>
        </p:txBody>
      </p:sp>
    </p:spTree>
    <p:extLst>
      <p:ext uri="{BB962C8B-B14F-4D97-AF65-F5344CB8AC3E}">
        <p14:creationId xmlns:p14="http://schemas.microsoft.com/office/powerpoint/2010/main" val="332443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23446-FD46-4C01-A2AE-8BF45B95AD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"/>
          <a:stretch/>
        </p:blipFill>
        <p:spPr>
          <a:xfrm>
            <a:off x="-1" y="1"/>
            <a:ext cx="12046858" cy="638581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8708E-AA18-40A4-ABA9-C24DB4D53A80}"/>
              </a:ext>
            </a:extLst>
          </p:cNvPr>
          <p:cNvSpPr txBox="1"/>
          <p:nvPr/>
        </p:nvSpPr>
        <p:spPr>
          <a:xfrm>
            <a:off x="1677247" y="355651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Central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6021C-47B1-4ABA-8C0F-8DFE786B75FB}"/>
              </a:ext>
            </a:extLst>
          </p:cNvPr>
          <p:cNvSpPr txBox="1"/>
          <p:nvPr/>
        </p:nvSpPr>
        <p:spPr>
          <a:xfrm>
            <a:off x="9808028" y="1487333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DCEF0-ADF0-420E-823C-46057CDE6C60}"/>
              </a:ext>
            </a:extLst>
          </p:cNvPr>
          <p:cNvSpPr txBox="1"/>
          <p:nvPr/>
        </p:nvSpPr>
        <p:spPr>
          <a:xfrm>
            <a:off x="7188417" y="3918891"/>
            <a:ext cx="94929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Notary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A4917-9116-47FF-A26A-B310B8DDBA49}"/>
              </a:ext>
            </a:extLst>
          </p:cNvPr>
          <p:cNvSpPr txBox="1"/>
          <p:nvPr/>
        </p:nvSpPr>
        <p:spPr>
          <a:xfrm>
            <a:off x="3802743" y="500133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FBAFC-5E26-44C8-944C-31CBF7BD062F}"/>
              </a:ext>
            </a:extLst>
          </p:cNvPr>
          <p:cNvSpPr txBox="1"/>
          <p:nvPr/>
        </p:nvSpPr>
        <p:spPr>
          <a:xfrm>
            <a:off x="9808028" y="5001335"/>
            <a:ext cx="8627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BankC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659A3-4729-4DBF-AF63-970A399A5094}"/>
              </a:ext>
            </a:extLst>
          </p:cNvPr>
          <p:cNvSpPr/>
          <p:nvPr/>
        </p:nvSpPr>
        <p:spPr>
          <a:xfrm>
            <a:off x="2878424" y="3628570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F2F362-852A-4254-B722-BD3D425E1701}"/>
              </a:ext>
            </a:extLst>
          </p:cNvPr>
          <p:cNvSpPr/>
          <p:nvPr/>
        </p:nvSpPr>
        <p:spPr>
          <a:xfrm>
            <a:off x="20834" y="1370846"/>
            <a:ext cx="582751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87211-C8B3-4433-8292-6388FC636CC8}"/>
              </a:ext>
            </a:extLst>
          </p:cNvPr>
          <p:cNvSpPr/>
          <p:nvPr/>
        </p:nvSpPr>
        <p:spPr>
          <a:xfrm>
            <a:off x="6006653" y="1749196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6F9D7C-5378-4D20-A553-C31E50FD766A}"/>
              </a:ext>
            </a:extLst>
          </p:cNvPr>
          <p:cNvSpPr/>
          <p:nvPr/>
        </p:nvSpPr>
        <p:spPr>
          <a:xfrm>
            <a:off x="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CAED8-A7B6-4ED4-8F29-99692EF0BADC}"/>
              </a:ext>
            </a:extLst>
          </p:cNvPr>
          <p:cNvSpPr/>
          <p:nvPr/>
        </p:nvSpPr>
        <p:spPr>
          <a:xfrm>
            <a:off x="6096000" y="5194975"/>
            <a:ext cx="3312826" cy="1201327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A8471-F7DE-409B-BF40-E39660D53116}"/>
              </a:ext>
            </a:extLst>
          </p:cNvPr>
          <p:cNvSpPr txBox="1">
            <a:spLocks/>
          </p:cNvSpPr>
          <p:nvPr/>
        </p:nvSpPr>
        <p:spPr>
          <a:xfrm>
            <a:off x="3312827" y="724983"/>
            <a:ext cx="5240624" cy="6591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Token Issue   for BankA</a:t>
            </a:r>
          </a:p>
        </p:txBody>
      </p:sp>
    </p:spTree>
    <p:extLst>
      <p:ext uri="{BB962C8B-B14F-4D97-AF65-F5344CB8AC3E}">
        <p14:creationId xmlns:p14="http://schemas.microsoft.com/office/powerpoint/2010/main" val="85673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4470D51-7387-4AAE-8744-2C89EDD209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" r="17921" b="20528"/>
          <a:stretch/>
        </p:blipFill>
        <p:spPr>
          <a:xfrm>
            <a:off x="-8861" y="19050"/>
            <a:ext cx="12180027" cy="6115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69ECB6-D1CD-41A4-9780-CCEA25168C62}"/>
              </a:ext>
            </a:extLst>
          </p:cNvPr>
          <p:cNvSpPr/>
          <p:nvPr/>
        </p:nvSpPr>
        <p:spPr>
          <a:xfrm>
            <a:off x="171450" y="228600"/>
            <a:ext cx="7448550" cy="5715000"/>
          </a:xfrm>
          <a:prstGeom prst="rect">
            <a:avLst/>
          </a:prstGeom>
          <a:noFill/>
          <a:ln w="381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956416-79AD-484F-B358-6BCBC87CD4D2}"/>
              </a:ext>
            </a:extLst>
          </p:cNvPr>
          <p:cNvSpPr txBox="1">
            <a:spLocks/>
          </p:cNvSpPr>
          <p:nvPr/>
        </p:nvSpPr>
        <p:spPr>
          <a:xfrm>
            <a:off x="8430289" y="723899"/>
            <a:ext cx="3590261" cy="13597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Vault Query after Token Issue for BankA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E9119C-163B-48E6-9175-970E83050397}"/>
              </a:ext>
            </a:extLst>
          </p:cNvPr>
          <p:cNvSpPr txBox="1">
            <a:spLocks/>
          </p:cNvSpPr>
          <p:nvPr/>
        </p:nvSpPr>
        <p:spPr>
          <a:xfrm>
            <a:off x="8430288" y="2550958"/>
            <a:ext cx="3590261" cy="112220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BankB couldn’t Issue Tokens</a:t>
            </a:r>
          </a:p>
        </p:txBody>
      </p:sp>
    </p:spTree>
    <p:extLst>
      <p:ext uri="{BB962C8B-B14F-4D97-AF65-F5344CB8AC3E}">
        <p14:creationId xmlns:p14="http://schemas.microsoft.com/office/powerpoint/2010/main" val="313679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7DC7-7170-40DD-8F35-10244BBC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Failure Analysis on other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5F45-EC24-43CB-AFE7-0DAC5508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Syncing nodes are generating failed task error in my machine. But Corda has this support to pass and verify data by Inter-Node Data Communication. Corda supports attaching databases with every node and we can store + retrieve data from those nodes. Though I couldn’t implement this but its implementable.</a:t>
            </a:r>
          </a:p>
          <a:p>
            <a:endParaRPr lang="en-US" dirty="0"/>
          </a:p>
          <a:p>
            <a:r>
              <a:rPr lang="en-US" dirty="0"/>
              <a:t>Sub flow in IOU token flow is issuing errors. But corda do provide supports for  token  transfers between nodes by its implemented </a:t>
            </a:r>
            <a:r>
              <a:rPr lang="en-US" b="1" dirty="0">
                <a:latin typeface="Comic Sans MS" panose="030F0702030302020204" pitchFamily="66" charset="0"/>
              </a:rPr>
              <a:t>Tokens SDK</a:t>
            </a:r>
            <a:r>
              <a:rPr lang="en-US" dirty="0"/>
              <a:t>. So its implementable.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DFD-A611-4A64-A5C4-692A7C74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4007"/>
            <a:ext cx="10794167" cy="46629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Current Inter-Bank settlement process requires complete involvement of Bangladesh Bank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Upon cheque submission, every bank is bound to scan and create a digital copy &gt; send it to Bangladesh Bank’s server &gt; after central bank’s verification, they can settle the claim.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no peer-to-peer transaction system for the commercial banks of Bangladesh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We need a secured system that will help peer-to-peer Inter-Bank Settlement for the Banks of Bangladesh.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F941D-F348-4E4A-8F9F-175CDDFE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94167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248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C97E5A-5E2D-46E6-AEDC-510B89CF0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7462" y="1803010"/>
            <a:ext cx="4457075" cy="102659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Thank You!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CF3FD6-1C15-405E-9993-066E0D9C3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8284" y="3217879"/>
            <a:ext cx="3952407" cy="1489032"/>
          </a:xfrm>
        </p:spPr>
        <p:txBody>
          <a:bodyPr/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Feel free to reach out at</a:t>
            </a:r>
          </a:p>
          <a:p>
            <a:pPr algn="l"/>
            <a:r>
              <a:rPr lang="en-US" dirty="0">
                <a:latin typeface="Comic Sans MS" panose="030F0702030302020204" pitchFamily="66" charset="0"/>
                <a:hlinkClick r:id="rId2"/>
              </a:rPr>
              <a:t>arafmustavi@gmail.com</a:t>
            </a:r>
            <a:endParaRPr lang="en-US" dirty="0">
              <a:latin typeface="Comic Sans MS" panose="030F0702030302020204" pitchFamily="66" charset="0"/>
            </a:endParaRPr>
          </a:p>
          <a:p>
            <a:pPr algn="l"/>
            <a:r>
              <a:rPr lang="en-US" sz="2400" dirty="0">
                <a:latin typeface="Comic Sans MS" panose="030F0702030302020204" pitchFamily="66" charset="0"/>
                <a:hlinkClick r:id="rId3"/>
              </a:rPr>
              <a:t>/arafmustavi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l"/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33072-E7A6-4B9D-98A8-72F86D0E1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7" y="3581568"/>
            <a:ext cx="472307" cy="353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A90AE-2B72-414D-BF3F-D5CE56E5A1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7" y="4045760"/>
            <a:ext cx="472307" cy="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0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DFD-A611-4A64-A5C4-692A7C74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7"/>
            <a:ext cx="5257800" cy="466295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blockchain backed inter-bank settlement system that will help the banks to discharges the irrevocable and unconditional obligation of the payer bank to the payee bank in respect of money transfer.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1E053-AA8E-4024-97EF-0A913A92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92" y="0"/>
            <a:ext cx="5792008" cy="6849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7F941D-F348-4E4A-8F9F-175CDDFE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95348" cy="1325563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0738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7F58-47C4-4687-B2C4-354492C6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379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System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25EA-B516-4BE1-9BAB-A93B70B7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7289"/>
            <a:ext cx="3360296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Registration and Participation</a:t>
            </a:r>
          </a:p>
          <a:p>
            <a:pPr algn="just"/>
            <a:r>
              <a:rPr lang="en-US" sz="2400" dirty="0"/>
              <a:t>A commercial banks have to deposit a certain amount of money in the deposit of Central Bank</a:t>
            </a:r>
          </a:p>
          <a:p>
            <a:pPr algn="just"/>
            <a:r>
              <a:rPr lang="en-US" sz="2400" dirty="0"/>
              <a:t>Central Bank grants permission of participation for the commercial bank</a:t>
            </a:r>
          </a:p>
          <a:p>
            <a:pPr algn="just"/>
            <a:r>
              <a:rPr lang="en-US" sz="2400" dirty="0"/>
              <a:t>This participation permission is granted with a time limit subjected to extension further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6935F-3255-4CFF-84C9-724ED2854917}"/>
              </a:ext>
            </a:extLst>
          </p:cNvPr>
          <p:cNvSpPr txBox="1">
            <a:spLocks/>
          </p:cNvSpPr>
          <p:nvPr/>
        </p:nvSpPr>
        <p:spPr>
          <a:xfrm>
            <a:off x="3242873" y="1055286"/>
            <a:ext cx="2793167" cy="3324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Settle Token Issuance</a:t>
            </a:r>
          </a:p>
          <a:p>
            <a:pPr algn="just"/>
            <a:r>
              <a:rPr lang="en-US" sz="2200" dirty="0"/>
              <a:t>The Central Bank issues settle token, backed by the amount each bank has deposited</a:t>
            </a:r>
          </a:p>
          <a:p>
            <a:pPr algn="just"/>
            <a:r>
              <a:rPr lang="en-US" sz="2200" dirty="0"/>
              <a:t>This settle-tokens are stable coins and their values are tagged with the value of BDT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ED9B10-063B-447B-A88A-040ED7C9A358}"/>
              </a:ext>
            </a:extLst>
          </p:cNvPr>
          <p:cNvSpPr txBox="1">
            <a:spLocks/>
          </p:cNvSpPr>
          <p:nvPr/>
        </p:nvSpPr>
        <p:spPr>
          <a:xfrm>
            <a:off x="6096000" y="1253331"/>
            <a:ext cx="2913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Customer Claim</a:t>
            </a:r>
          </a:p>
          <a:p>
            <a:r>
              <a:rPr lang="en-US" sz="2400" dirty="0"/>
              <a:t>When the customers submit a cheque on one bank (BankA) with another bank's name(BankB) on it, BankA checks the validity of cheque by contacting BankB</a:t>
            </a:r>
          </a:p>
          <a:p>
            <a:r>
              <a:rPr lang="en-US" sz="2400" dirty="0"/>
              <a:t>Valid cheque's request is honored by BankA</a:t>
            </a:r>
          </a:p>
          <a:p>
            <a:r>
              <a:rPr lang="en-US" sz="2400" dirty="0"/>
              <a:t>With the amount being paid by BankB, claim is issued on Bank 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18D28F-A182-4B0F-B0A9-EAA47EC7165E}"/>
              </a:ext>
            </a:extLst>
          </p:cNvPr>
          <p:cNvSpPr txBox="1">
            <a:spLocks/>
          </p:cNvSpPr>
          <p:nvPr/>
        </p:nvSpPr>
        <p:spPr>
          <a:xfrm>
            <a:off x="9009088" y="944380"/>
            <a:ext cx="31829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Claims and Settlements </a:t>
            </a:r>
          </a:p>
          <a:p>
            <a:r>
              <a:rPr lang="en-US" sz="2400" dirty="0"/>
              <a:t>BankB is bound to pay the amount within that working day by using Settle-Token as a payment method</a:t>
            </a:r>
          </a:p>
          <a:p>
            <a:r>
              <a:rPr lang="en-US" sz="2400" dirty="0"/>
              <a:t>BankA can convert the Settle token to fiat currency </a:t>
            </a:r>
          </a:p>
          <a:p>
            <a:r>
              <a:rPr lang="en-US" sz="2400" dirty="0"/>
              <a:t>If not paid by the predefined time frame ,BankB will be charged 5% extra for each additional day</a:t>
            </a:r>
          </a:p>
        </p:txBody>
      </p:sp>
    </p:spTree>
    <p:extLst>
      <p:ext uri="{BB962C8B-B14F-4D97-AF65-F5344CB8AC3E}">
        <p14:creationId xmlns:p14="http://schemas.microsoft.com/office/powerpoint/2010/main" val="341631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B28B6-9AB4-4CA9-B0AD-D6FC5CB31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392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7AA82E-7CA5-430C-97D9-3758C7D72A01}"/>
              </a:ext>
            </a:extLst>
          </p:cNvPr>
          <p:cNvSpPr txBox="1">
            <a:spLocks/>
          </p:cNvSpPr>
          <p:nvPr/>
        </p:nvSpPr>
        <p:spPr>
          <a:xfrm>
            <a:off x="6635509" y="1901557"/>
            <a:ext cx="4941974" cy="1818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gency FB"/>
              </a:rPr>
              <a:t>Why </a:t>
            </a:r>
            <a:r>
              <a:rPr lang="en-US" dirty="0">
                <a:solidFill>
                  <a:srgbClr val="FF0000"/>
                </a:solidFill>
                <a:latin typeface="Agency FB"/>
              </a:rPr>
              <a:t>Corda</a:t>
            </a:r>
            <a:r>
              <a:rPr lang="en-US" dirty="0">
                <a:latin typeface="Agency FB"/>
              </a:rPr>
              <a:t>? </a:t>
            </a:r>
          </a:p>
          <a:p>
            <a:pPr marL="0" indent="0">
              <a:buNone/>
            </a:pPr>
            <a:r>
              <a:rPr lang="en-US" dirty="0">
                <a:latin typeface="Agency FB"/>
              </a:rPr>
              <a:t>Peer to peer private ledger</a:t>
            </a:r>
          </a:p>
          <a:p>
            <a:pPr marL="0" indent="0">
              <a:buNone/>
            </a:pPr>
            <a:r>
              <a:rPr lang="en-US" dirty="0">
                <a:latin typeface="Agency FB"/>
              </a:rPr>
              <a:t>Sharding to handle increasing throughput </a:t>
            </a:r>
          </a:p>
          <a:p>
            <a:pPr marL="0" indent="0">
              <a:buNone/>
            </a:pPr>
            <a:endParaRPr lang="en-US" dirty="0">
              <a:latin typeface="Agency FB"/>
            </a:endParaRPr>
          </a:p>
          <a:p>
            <a:pPr marL="0" indent="0">
              <a:buNone/>
            </a:pPr>
            <a:endParaRPr lang="en-US" dirty="0">
              <a:latin typeface="Agency F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F26C-83A7-4853-B63E-8412C4E8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67" y="983865"/>
            <a:ext cx="2101516" cy="9337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379B59-8790-4D3B-9BAA-60166DFF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57" y="1456218"/>
            <a:ext cx="5962003" cy="2459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gency FB"/>
              </a:rPr>
              <a:t>Blockchain Type: </a:t>
            </a:r>
            <a:r>
              <a:rPr lang="en-US" sz="2600" b="1" dirty="0">
                <a:latin typeface="Agency FB"/>
              </a:rPr>
              <a:t>Permissioned Private </a:t>
            </a:r>
            <a:r>
              <a:rPr lang="en-US" sz="2600" dirty="0">
                <a:latin typeface="Agency FB"/>
              </a:rPr>
              <a:t> (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R3 Corda)</a:t>
            </a:r>
            <a:r>
              <a:rPr lang="en-US" sz="2600" dirty="0">
                <a:latin typeface="Agency FB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Agency FB"/>
              </a:rPr>
              <a:t>Platform to use system's existing </a:t>
            </a:r>
          </a:p>
          <a:p>
            <a:r>
              <a:rPr lang="en-US" sz="2600" b="1" dirty="0">
                <a:solidFill>
                  <a:srgbClr val="FF0000"/>
                </a:solidFill>
                <a:latin typeface="Agency FB"/>
              </a:rPr>
              <a:t>Peer to Peer</a:t>
            </a:r>
            <a:r>
              <a:rPr lang="en-US" sz="2600" dirty="0">
                <a:latin typeface="Agency FB"/>
              </a:rPr>
              <a:t> 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Private Communication</a:t>
            </a:r>
            <a:r>
              <a:rPr lang="en-US" sz="2600" b="1" dirty="0">
                <a:latin typeface="Agency FB"/>
              </a:rPr>
              <a:t> , 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Distributed Ledger </a:t>
            </a:r>
            <a:r>
              <a:rPr lang="en-US" sz="2600" b="1" dirty="0">
                <a:solidFill>
                  <a:schemeClr val="tx1"/>
                </a:solidFill>
                <a:latin typeface="Agency FB"/>
              </a:rPr>
              <a:t>and</a:t>
            </a:r>
            <a:r>
              <a:rPr lang="en-US" sz="2600" b="1" dirty="0">
                <a:solidFill>
                  <a:srgbClr val="FF0000"/>
                </a:solidFill>
                <a:latin typeface="Agency FB"/>
              </a:rPr>
              <a:t> 6300 TPS</a:t>
            </a:r>
          </a:p>
        </p:txBody>
      </p:sp>
    </p:spTree>
    <p:extLst>
      <p:ext uri="{BB962C8B-B14F-4D97-AF65-F5344CB8AC3E}">
        <p14:creationId xmlns:p14="http://schemas.microsoft.com/office/powerpoint/2010/main" val="25870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8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A753-72D9-49FF-B1D9-EB9B6DD6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Representation of States in r3 Corda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4BF72-F18A-491E-8231-9584AB6D3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64" y="1409075"/>
            <a:ext cx="9436153" cy="5448925"/>
          </a:xfrm>
        </p:spPr>
      </p:pic>
    </p:spTree>
    <p:extLst>
      <p:ext uri="{BB962C8B-B14F-4D97-AF65-F5344CB8AC3E}">
        <p14:creationId xmlns:p14="http://schemas.microsoft.com/office/powerpoint/2010/main" val="326068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1299-A623-4F19-ADA0-D4C69E2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System Module’s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5C95-FE43-4022-944B-0907EBA0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81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3 main functional module that are mandatory for working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A3BFB5-9D1B-400E-B090-498F8E4841AC}"/>
              </a:ext>
            </a:extLst>
          </p:cNvPr>
          <p:cNvSpPr/>
          <p:nvPr/>
        </p:nvSpPr>
        <p:spPr>
          <a:xfrm>
            <a:off x="989351" y="2966974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Token Issuance only by Central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BD29B4-D2B3-4A34-AD7D-86737A13C4A7}"/>
              </a:ext>
            </a:extLst>
          </p:cNvPr>
          <p:cNvSpPr/>
          <p:nvPr/>
        </p:nvSpPr>
        <p:spPr>
          <a:xfrm>
            <a:off x="4896162" y="2966973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Request handling</a:t>
            </a:r>
          </a:p>
          <a:p>
            <a:pPr algn="ctr"/>
            <a:r>
              <a:rPr lang="en-US" sz="2000" dirty="0">
                <a:latin typeface="Comic Sans MS" panose="030F0702030302020204" pitchFamily="66" charset="0"/>
              </a:rPr>
              <a:t>of Valid Cheque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90F840-5859-464F-9780-12ADA17F1DE4}"/>
              </a:ext>
            </a:extLst>
          </p:cNvPr>
          <p:cNvSpPr/>
          <p:nvPr/>
        </p:nvSpPr>
        <p:spPr>
          <a:xfrm>
            <a:off x="8802973" y="2966972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Token Transfer between Commercial Banks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B410C-7114-454B-BB94-D162C8FF0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8" y="4073774"/>
            <a:ext cx="1211332" cy="1211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AA645E-24F1-4871-93E8-D0D403BD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14" y="4162279"/>
            <a:ext cx="1034321" cy="103432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82B322-29F8-462E-A262-D337593F3335}"/>
              </a:ext>
            </a:extLst>
          </p:cNvPr>
          <p:cNvSpPr txBox="1">
            <a:spLocks/>
          </p:cNvSpPr>
          <p:nvPr/>
        </p:nvSpPr>
        <p:spPr>
          <a:xfrm>
            <a:off x="876300" y="5560674"/>
            <a:ext cx="10515600" cy="557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Project Link : </a:t>
            </a:r>
            <a:r>
              <a:rPr lang="en-US" dirty="0">
                <a:hlinkClick r:id="rId4"/>
              </a:rPr>
              <a:t>https://github.com/arafMustavi/Inter-Stellar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5DC2A-5958-43FD-B325-41D16B8AC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27" y="4162278"/>
            <a:ext cx="1034321" cy="10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0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CDF3EF-B14A-445A-A341-5E7C3C6DB931}"/>
              </a:ext>
            </a:extLst>
          </p:cNvPr>
          <p:cNvSpPr/>
          <p:nvPr/>
        </p:nvSpPr>
        <p:spPr>
          <a:xfrm>
            <a:off x="1096780" y="1692809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Privacy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70854B-6577-4F93-9F6A-41C2C66EAC1D}"/>
              </a:ext>
            </a:extLst>
          </p:cNvPr>
          <p:cNvSpPr/>
          <p:nvPr/>
        </p:nvSpPr>
        <p:spPr>
          <a:xfrm>
            <a:off x="4896787" y="118501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Governance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9CE3EA-27A0-41CC-96DE-37B77FAFAEE1}"/>
              </a:ext>
            </a:extLst>
          </p:cNvPr>
          <p:cNvSpPr/>
          <p:nvPr/>
        </p:nvSpPr>
        <p:spPr>
          <a:xfrm>
            <a:off x="8504418" y="1692809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Security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6B4B94-9DEB-4548-AD4C-A1535F9D3003}"/>
              </a:ext>
            </a:extLst>
          </p:cNvPr>
          <p:cNvSpPr/>
          <p:nvPr/>
        </p:nvSpPr>
        <p:spPr>
          <a:xfrm>
            <a:off x="1096780" y="3870302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Competition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1C81E3-24B7-483C-A5EA-2B470E89B883}"/>
              </a:ext>
            </a:extLst>
          </p:cNvPr>
          <p:cNvSpPr/>
          <p:nvPr/>
        </p:nvSpPr>
        <p:spPr>
          <a:xfrm>
            <a:off x="8504418" y="3870303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Partners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693EDF-3ABF-42EA-A9A6-3C32089BC863}"/>
              </a:ext>
            </a:extLst>
          </p:cNvPr>
          <p:cNvSpPr/>
          <p:nvPr/>
        </p:nvSpPr>
        <p:spPr>
          <a:xfrm>
            <a:off x="4996720" y="5366288"/>
            <a:ext cx="2398426" cy="1034321"/>
          </a:xfrm>
          <a:prstGeom prst="roundRect">
            <a:avLst/>
          </a:prstGeom>
          <a:solidFill>
            <a:srgbClr val="0E08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mic Sans MS" panose="030F0702030302020204" pitchFamily="66" charset="0"/>
              </a:rPr>
              <a:t>Risk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7330D-CBAB-475D-8E4F-87472FDC4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187"/>
          <a:stretch/>
        </p:blipFill>
        <p:spPr>
          <a:xfrm>
            <a:off x="4479982" y="2013794"/>
            <a:ext cx="3431903" cy="28333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BA5FB8-3D7B-497B-92B3-8163CA1FF520}"/>
              </a:ext>
            </a:extLst>
          </p:cNvPr>
          <p:cNvSpPr txBox="1"/>
          <p:nvPr/>
        </p:nvSpPr>
        <p:spPr>
          <a:xfrm>
            <a:off x="5245074" y="1152822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Bangladesh Bank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AF9AC2-B7D6-400C-A243-4C5BD6EBF6F1}"/>
              </a:ext>
            </a:extLst>
          </p:cNvPr>
          <p:cNvSpPr txBox="1"/>
          <p:nvPr/>
        </p:nvSpPr>
        <p:spPr>
          <a:xfrm>
            <a:off x="8540646" y="2664531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r3 </a:t>
            </a:r>
            <a:r>
              <a:rPr lang="en-US" dirty="0" err="1"/>
              <a:t>corda’s</a:t>
            </a:r>
            <a:r>
              <a:rPr lang="en-US" dirty="0"/>
              <a:t> Key Management</a:t>
            </a:r>
          </a:p>
          <a:p>
            <a:pPr algn="ctr"/>
            <a:r>
              <a:rPr lang="en-US" dirty="0"/>
              <a:t>And Hashing Protocol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78BA7-3429-4109-BAB3-A4795B3AF826}"/>
              </a:ext>
            </a:extLst>
          </p:cNvPr>
          <p:cNvSpPr txBox="1"/>
          <p:nvPr/>
        </p:nvSpPr>
        <p:spPr>
          <a:xfrm>
            <a:off x="1406967" y="2728648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and Vaults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9474A-E477-497D-9E1E-55CDAA68EA64}"/>
              </a:ext>
            </a:extLst>
          </p:cNvPr>
          <p:cNvSpPr txBox="1"/>
          <p:nvPr/>
        </p:nvSpPr>
        <p:spPr>
          <a:xfrm>
            <a:off x="830944" y="4904623"/>
            <a:ext cx="29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Taboo in Cryptography</a:t>
            </a:r>
            <a:br>
              <a:rPr lang="en-US" dirty="0"/>
            </a:br>
            <a:r>
              <a:rPr lang="en-US" dirty="0"/>
              <a:t>Management’s Unwillingness</a:t>
            </a:r>
          </a:p>
          <a:p>
            <a:pPr algn="ctr"/>
            <a:r>
              <a:rPr lang="en-US" dirty="0"/>
              <a:t>Existing Modules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BDAC48-9719-401B-A11A-403EB28CFC6B}"/>
              </a:ext>
            </a:extLst>
          </p:cNvPr>
          <p:cNvSpPr txBox="1"/>
          <p:nvPr/>
        </p:nvSpPr>
        <p:spPr>
          <a:xfrm>
            <a:off x="8770254" y="4906931"/>
            <a:ext cx="19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Commercial Banks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FD3AD-D5FE-43C9-BFED-21836C16920A}"/>
              </a:ext>
            </a:extLst>
          </p:cNvPr>
          <p:cNvSpPr txBox="1"/>
          <p:nvPr/>
        </p:nvSpPr>
        <p:spPr>
          <a:xfrm>
            <a:off x="4718894" y="6400609"/>
            <a:ext cx="295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Cheque Validation Bottleneck</a:t>
            </a:r>
          </a:p>
        </p:txBody>
      </p:sp>
    </p:spTree>
    <p:extLst>
      <p:ext uri="{BB962C8B-B14F-4D97-AF65-F5344CB8AC3E}">
        <p14:creationId xmlns:p14="http://schemas.microsoft.com/office/powerpoint/2010/main" val="40998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  <p:bldP spid="13" grpId="0" animBg="1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578</Words>
  <Application>Microsoft Office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Comic Sans MS</vt:lpstr>
      <vt:lpstr>Office Theme</vt:lpstr>
      <vt:lpstr>Project :InterStellar</vt:lpstr>
      <vt:lpstr>Problem Statement</vt:lpstr>
      <vt:lpstr>Proposed Solution</vt:lpstr>
      <vt:lpstr>System Workflow</vt:lpstr>
      <vt:lpstr>Implementation</vt:lpstr>
      <vt:lpstr>PowerPoint Presentation</vt:lpstr>
      <vt:lpstr>Representation of States in r3 Corda</vt:lpstr>
      <vt:lpstr>System Module’s Overview</vt:lpstr>
      <vt:lpstr>PowerPoint Presentation</vt:lpstr>
      <vt:lpstr>Future Prospect and Market</vt:lpstr>
      <vt:lpstr>PowerPoint Presentation</vt:lpstr>
      <vt:lpstr>Prototype</vt:lpstr>
      <vt:lpstr>Module 01</vt:lpstr>
      <vt:lpstr>Banks and  Notary</vt:lpstr>
      <vt:lpstr>PowerPoint Presentation</vt:lpstr>
      <vt:lpstr>PowerPoint Presentation</vt:lpstr>
      <vt:lpstr>PowerPoint Presentation</vt:lpstr>
      <vt:lpstr>PowerPoint Presentation</vt:lpstr>
      <vt:lpstr>Failure Analysis on other modules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InterStellar PoC</dc:title>
  <dc:creator>Araf Mustavi</dc:creator>
  <cp:lastModifiedBy>Araf Mustavi</cp:lastModifiedBy>
  <cp:revision>31</cp:revision>
  <dcterms:created xsi:type="dcterms:W3CDTF">2020-08-09T08:27:22Z</dcterms:created>
  <dcterms:modified xsi:type="dcterms:W3CDTF">2020-08-17T08:09:22Z</dcterms:modified>
</cp:coreProperties>
</file>