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8" r:id="rId2"/>
    <p:sldId id="279" r:id="rId3"/>
    <p:sldId id="267" r:id="rId4"/>
    <p:sldId id="281" r:id="rId5"/>
    <p:sldId id="280" r:id="rId6"/>
    <p:sldId id="259" r:id="rId7"/>
    <p:sldId id="262" r:id="rId8"/>
    <p:sldId id="261" r:id="rId9"/>
    <p:sldId id="27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1497" autoAdjust="0"/>
  </p:normalViewPr>
  <p:slideViewPr>
    <p:cSldViewPr>
      <p:cViewPr varScale="1">
        <p:scale>
          <a:sx n="117" d="100"/>
          <a:sy n="117" d="100"/>
        </p:scale>
        <p:origin x="20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39F008-AD1C-4A52-AC74-DF2228452E0A}" type="datetimeFigureOut">
              <a:rPr lang="en-GB" smtClean="0"/>
              <a:pPr/>
              <a:t>29/10/2020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FD212-4078-42E9-AE6D-128F62B6C7A6}" type="slidenum">
              <a:rPr lang="en-GB" smtClean="0"/>
              <a:pPr/>
              <a:t>‹N°›</a:t>
            </a:fld>
            <a:endParaRPr lang="en-GB"/>
          </a:p>
        </p:txBody>
      </p:sp>
    </p:spTree>
    <p:extLst>
      <p:ext uri="{BB962C8B-B14F-4D97-AF65-F5344CB8AC3E}">
        <p14:creationId xmlns:p14="http://schemas.microsoft.com/office/powerpoint/2010/main" val="370905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BE4FD99E-86B9-4CA0-AC0F-3FCE18A57A88}" type="slidenum">
              <a:rPr lang="en-US" altLang="en-US"/>
              <a:pPr/>
              <a:t>1</a:t>
            </a:fld>
            <a:endParaRPr lang="en-US" altLang="en-US"/>
          </a:p>
        </p:txBody>
      </p:sp>
      <p:sp>
        <p:nvSpPr>
          <p:cNvPr id="15362" name="Rectangle 2"/>
          <p:cNvSpPr>
            <a:spLocks noGrp="1" noRot="1" noChangeAspect="1" noChangeArrowheads="1" noTextEdit="1"/>
          </p:cNvSpPr>
          <p:nvPr>
            <p:ph type="sldImg"/>
          </p:nvPr>
        </p:nvSpPr>
        <p:spPr bwMode="auto">
          <a:xfrm>
            <a:off x="1143000" y="684213"/>
            <a:ext cx="4573588" cy="34305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xfrm>
            <a:off x="914401"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en-US"/>
          </a:p>
        </p:txBody>
      </p:sp>
    </p:spTree>
    <p:extLst>
      <p:ext uri="{BB962C8B-B14F-4D97-AF65-F5344CB8AC3E}">
        <p14:creationId xmlns:p14="http://schemas.microsoft.com/office/powerpoint/2010/main" val="229319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ECFD212-4078-42E9-AE6D-128F62B6C7A6}" type="slidenum">
              <a:rPr lang="en-GB" smtClean="0"/>
              <a:pPr/>
              <a:t>10</a:t>
            </a:fld>
            <a:endParaRPr lang="en-GB"/>
          </a:p>
        </p:txBody>
      </p:sp>
    </p:spTree>
    <p:extLst>
      <p:ext uri="{BB962C8B-B14F-4D97-AF65-F5344CB8AC3E}">
        <p14:creationId xmlns:p14="http://schemas.microsoft.com/office/powerpoint/2010/main" val="352531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a:t>http://www.youtube.com/watch?v=aN36EcTE54Q</a:t>
            </a:r>
          </a:p>
        </p:txBody>
      </p:sp>
      <p:sp>
        <p:nvSpPr>
          <p:cNvPr id="4" name="Slide Number Placeholder 3"/>
          <p:cNvSpPr>
            <a:spLocks noGrp="1"/>
          </p:cNvSpPr>
          <p:nvPr>
            <p:ph type="sldNum" sz="quarter" idx="10"/>
          </p:nvPr>
        </p:nvSpPr>
        <p:spPr/>
        <p:txBody>
          <a:bodyPr/>
          <a:lstStyle/>
          <a:p>
            <a:pPr>
              <a:defRPr/>
            </a:pPr>
            <a:fld id="{49FD3180-286A-4098-BD10-FFF7CC24BB5E}" type="slidenum">
              <a:rPr lang="en-GB" altLang="en-US" smtClean="0"/>
              <a:pPr>
                <a:defRPr/>
              </a:pPr>
              <a:t>2</a:t>
            </a:fld>
            <a:endParaRPr lang="en-GB" altLang="en-US"/>
          </a:p>
        </p:txBody>
      </p:sp>
    </p:spTree>
    <p:extLst>
      <p:ext uri="{BB962C8B-B14F-4D97-AF65-F5344CB8AC3E}">
        <p14:creationId xmlns:p14="http://schemas.microsoft.com/office/powerpoint/2010/main" val="184809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a:lnSpc>
                <a:spcPct val="80000"/>
              </a:lnSpc>
            </a:pPr>
            <a:r>
              <a:rPr lang="en-GB"/>
              <a:t>The core capabilities of this system</a:t>
            </a:r>
            <a:endParaRPr lang="en-US"/>
          </a:p>
          <a:p>
            <a:pPr>
              <a:lnSpc>
                <a:spcPct val="80000"/>
              </a:lnSpc>
            </a:pPr>
            <a:r>
              <a:rPr lang="en-GB"/>
              <a:t>Multiple types of data (e.g. behavioural indicators, attendance figures) can be linked (tagged) to a single entity, i.e. the pupil. </a:t>
            </a:r>
          </a:p>
          <a:p>
            <a:pPr>
              <a:lnSpc>
                <a:spcPct val="80000"/>
              </a:lnSpc>
            </a:pPr>
            <a:r>
              <a:rPr lang="en-GB"/>
              <a:t>A simple user interface coupled with the innovative tagging allows fully customisable searches to be set-up and run very quickly in real time. </a:t>
            </a:r>
          </a:p>
          <a:p>
            <a:pPr>
              <a:lnSpc>
                <a:spcPct val="80000"/>
              </a:lnSpc>
            </a:pPr>
            <a:r>
              <a:rPr lang="en-GB"/>
              <a:t>Multiple agencies can update, track and analyse individual pupils in real time as well as data mining across groups of pupils in order to identify, analyse and diagnose trends. </a:t>
            </a:r>
          </a:p>
          <a:p>
            <a:pPr>
              <a:lnSpc>
                <a:spcPct val="80000"/>
              </a:lnSpc>
            </a:pPr>
            <a:r>
              <a:rPr lang="en-GB"/>
              <a:t>This allows planning on both a strategic as well as an operational level including the ability to make recommendations very quickly. </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735D8C2D-1112-4217-9652-EFEA2A33FCED}" type="slidenum">
              <a:rPr lang="en-GB" altLang="en-US" smtClean="0"/>
              <a:pPr>
                <a:defRPr/>
              </a:pPr>
              <a:t>4</a:t>
            </a:fld>
            <a:endParaRPr lang="en-GB" altLang="en-US"/>
          </a:p>
        </p:txBody>
      </p:sp>
    </p:spTree>
    <p:extLst>
      <p:ext uri="{BB962C8B-B14F-4D97-AF65-F5344CB8AC3E}">
        <p14:creationId xmlns:p14="http://schemas.microsoft.com/office/powerpoint/2010/main" val="140276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735D8C2D-1112-4217-9652-EFEA2A33FCED}" type="slidenum">
              <a:rPr lang="en-GB" altLang="en-US" smtClean="0"/>
              <a:pPr>
                <a:defRPr/>
              </a:pPr>
              <a:t>5</a:t>
            </a:fld>
            <a:endParaRPr lang="en-GB" altLang="en-US"/>
          </a:p>
        </p:txBody>
      </p:sp>
    </p:spTree>
    <p:extLst>
      <p:ext uri="{BB962C8B-B14F-4D97-AF65-F5344CB8AC3E}">
        <p14:creationId xmlns:p14="http://schemas.microsoft.com/office/powerpoint/2010/main" val="275252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ECFD212-4078-42E9-AE6D-128F62B6C7A6}"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ECFD212-4078-42E9-AE6D-128F62B6C7A6}"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endParaRPr lang="en-US">
              <a:latin typeface="Arial" pitchFamily="-105" charset="0"/>
              <a:ea typeface="ＭＳ Ｐゴシック" pitchFamily="-105" charset="-128"/>
            </a:endParaRPr>
          </a:p>
        </p:txBody>
      </p:sp>
      <p:sp>
        <p:nvSpPr>
          <p:cNvPr id="22532" name="Slide Number Placeholder 3"/>
          <p:cNvSpPr>
            <a:spLocks noGrp="1"/>
          </p:cNvSpPr>
          <p:nvPr>
            <p:ph type="sldNum" sz="quarter" idx="5"/>
          </p:nvPr>
        </p:nvSpPr>
        <p:spPr>
          <a:noFill/>
        </p:spPr>
        <p:txBody>
          <a:bodyPr/>
          <a:lstStyle/>
          <a:p>
            <a:fld id="{6BD8E52E-F136-7A49-835A-E6460E8A5C7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Times New Roman" pitchFamily="18" charset="0"/>
              </a:defRPr>
            </a:lvl1pPr>
            <a:lvl2pPr marL="742950" indent="-285750">
              <a:defRPr sz="3200" b="1">
                <a:solidFill>
                  <a:schemeClr val="tx2"/>
                </a:solidFill>
                <a:latin typeface="Times New Roman" pitchFamily="18" charset="0"/>
              </a:defRPr>
            </a:lvl2pPr>
            <a:lvl3pPr marL="1143000" indent="-228600">
              <a:defRPr sz="3200" b="1">
                <a:solidFill>
                  <a:schemeClr val="tx2"/>
                </a:solidFill>
                <a:latin typeface="Times New Roman" pitchFamily="18" charset="0"/>
              </a:defRPr>
            </a:lvl3pPr>
            <a:lvl4pPr marL="1600200" indent="-228600">
              <a:defRPr sz="3200" b="1">
                <a:solidFill>
                  <a:schemeClr val="tx2"/>
                </a:solidFill>
                <a:latin typeface="Times New Roman" pitchFamily="18" charset="0"/>
              </a:defRPr>
            </a:lvl4pPr>
            <a:lvl5pPr marL="2057400" indent="-228600">
              <a:defRPr sz="3200" b="1">
                <a:solidFill>
                  <a:schemeClr val="tx2"/>
                </a:solidFill>
                <a:latin typeface="Times New Roman" pitchFamily="18" charset="0"/>
              </a:defRPr>
            </a:lvl5pPr>
            <a:lvl6pPr marL="2514600" indent="-228600" algn="ctr" eaLnBrk="0" fontAlgn="base" hangingPunct="0">
              <a:spcBef>
                <a:spcPct val="0"/>
              </a:spcBef>
              <a:spcAft>
                <a:spcPct val="0"/>
              </a:spcAft>
              <a:defRPr sz="3200" b="1">
                <a:solidFill>
                  <a:schemeClr val="tx2"/>
                </a:solidFill>
                <a:latin typeface="Times New Roman" pitchFamily="18" charset="0"/>
              </a:defRPr>
            </a:lvl6pPr>
            <a:lvl7pPr marL="2971800" indent="-228600" algn="ctr" eaLnBrk="0" fontAlgn="base" hangingPunct="0">
              <a:spcBef>
                <a:spcPct val="0"/>
              </a:spcBef>
              <a:spcAft>
                <a:spcPct val="0"/>
              </a:spcAft>
              <a:defRPr sz="3200" b="1">
                <a:solidFill>
                  <a:schemeClr val="tx2"/>
                </a:solidFill>
                <a:latin typeface="Times New Roman" pitchFamily="18" charset="0"/>
              </a:defRPr>
            </a:lvl7pPr>
            <a:lvl8pPr marL="3429000" indent="-228600" algn="ctr" eaLnBrk="0" fontAlgn="base" hangingPunct="0">
              <a:spcBef>
                <a:spcPct val="0"/>
              </a:spcBef>
              <a:spcAft>
                <a:spcPct val="0"/>
              </a:spcAft>
              <a:defRPr sz="3200" b="1">
                <a:solidFill>
                  <a:schemeClr val="tx2"/>
                </a:solidFill>
                <a:latin typeface="Times New Roman" pitchFamily="18" charset="0"/>
              </a:defRPr>
            </a:lvl8pPr>
            <a:lvl9pPr marL="3886200" indent="-228600" algn="ctr" eaLnBrk="0" fontAlgn="base" hangingPunct="0">
              <a:spcBef>
                <a:spcPct val="0"/>
              </a:spcBef>
              <a:spcAft>
                <a:spcPct val="0"/>
              </a:spcAft>
              <a:defRPr sz="3200" b="1">
                <a:solidFill>
                  <a:schemeClr val="tx2"/>
                </a:solidFill>
                <a:latin typeface="Times New Roman" pitchFamily="18" charset="0"/>
              </a:defRPr>
            </a:lvl9pPr>
          </a:lstStyle>
          <a:p>
            <a:fld id="{44D1E490-D645-4F1E-AD86-44DBF8F78C9C}" type="slidenum">
              <a:rPr lang="en-GB" altLang="en-US" sz="1200" b="0" smtClean="0">
                <a:solidFill>
                  <a:schemeClr val="tx1"/>
                </a:solidFill>
              </a:rPr>
              <a:pPr/>
              <a:t>9</a:t>
            </a:fld>
            <a:endParaRPr lang="en-GB" altLang="en-US" sz="1200" b="0">
              <a:solidFill>
                <a:schemeClr val="tx1"/>
              </a:solidFill>
            </a:endParaRPr>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xfrm>
            <a:off x="685637" y="4342452"/>
            <a:ext cx="5486727" cy="41158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GB" altLang="en-US" sz="2800"/>
              <a:t>Identify the activities of an organisation and then analyse them for competence.</a:t>
            </a:r>
          </a:p>
          <a:p>
            <a:pPr lvl="1">
              <a:lnSpc>
                <a:spcPct val="90000"/>
              </a:lnSpc>
            </a:pPr>
            <a:r>
              <a:rPr lang="en-GB" altLang="en-US" sz="2400"/>
              <a:t>Primarily trying to identify strengths </a:t>
            </a:r>
          </a:p>
          <a:p>
            <a:pPr lvl="2">
              <a:lnSpc>
                <a:spcPct val="90000"/>
              </a:lnSpc>
            </a:pPr>
            <a:r>
              <a:rPr lang="en-GB" altLang="en-US" sz="2000" i="1"/>
              <a:t>e.g. a unique resource or core competence </a:t>
            </a:r>
          </a:p>
          <a:p>
            <a:pPr lvl="1">
              <a:lnSpc>
                <a:spcPct val="90000"/>
              </a:lnSpc>
            </a:pPr>
            <a:r>
              <a:rPr lang="en-GB" altLang="en-US" sz="2400"/>
              <a:t>But don’t forget potential weaknesses </a:t>
            </a:r>
          </a:p>
          <a:p>
            <a:pPr lvl="2">
              <a:lnSpc>
                <a:spcPct val="90000"/>
              </a:lnSpc>
            </a:pPr>
            <a:r>
              <a:rPr lang="en-GB" altLang="en-US" sz="2000" i="1"/>
              <a:t>e.g. resource gaps, poor competencies etc.</a:t>
            </a:r>
          </a:p>
          <a:p>
            <a:pPr>
              <a:lnSpc>
                <a:spcPct val="90000"/>
              </a:lnSpc>
            </a:pPr>
            <a:r>
              <a:rPr lang="en-GB" altLang="en-US" sz="2800"/>
              <a:t>Value Chain Analysis </a:t>
            </a:r>
          </a:p>
          <a:p>
            <a:pPr lvl="1">
              <a:lnSpc>
                <a:spcPct val="90000"/>
              </a:lnSpc>
            </a:pPr>
            <a:r>
              <a:rPr lang="en-GB" altLang="en-US" sz="2400"/>
              <a:t>Describes the separate activities</a:t>
            </a:r>
          </a:p>
          <a:p>
            <a:pPr lvl="1">
              <a:lnSpc>
                <a:spcPct val="90000"/>
              </a:lnSpc>
            </a:pPr>
            <a:r>
              <a:rPr lang="en-GB" altLang="en-US" sz="2400"/>
              <a:t>Analyse activities in terms of efficiency, effectiveness and coordination. </a:t>
            </a:r>
          </a:p>
          <a:p>
            <a:endParaRPr lang="en-US" altLang="en-US"/>
          </a:p>
        </p:txBody>
      </p:sp>
    </p:spTree>
    <p:extLst>
      <p:ext uri="{BB962C8B-B14F-4D97-AF65-F5344CB8AC3E}">
        <p14:creationId xmlns:p14="http://schemas.microsoft.com/office/powerpoint/2010/main" val="199953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9DDB5-A0FB-4A78-B316-B48B2FCCE81A}" type="datetimeFigureOut">
              <a:rPr lang="en-GB" smtClean="0"/>
              <a:pPr/>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54516-28E4-4EAB-8D3E-DA605390A8A6}" type="slidenum">
              <a:rPr lang="en-GB" smtClean="0"/>
              <a:pPr/>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9DDB5-A0FB-4A78-B316-B48B2FCCE81A}" type="datetimeFigureOut">
              <a:rPr lang="en-GB" smtClean="0"/>
              <a:pPr/>
              <a:t>29/10/2020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4516-28E4-4EAB-8D3E-DA605390A8A6}" type="slidenum">
              <a:rPr lang="en-GB" smtClean="0"/>
              <a:pPr/>
              <a:t>‹N°›</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youtube.com/watch?v=aN36EcTE54Q&amp;feature=player_detailpag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Group 35"/>
          <p:cNvGrpSpPr>
            <a:grpSpLocks/>
          </p:cNvGrpSpPr>
          <p:nvPr/>
        </p:nvGrpSpPr>
        <p:grpSpPr bwMode="auto">
          <a:xfrm>
            <a:off x="142875" y="608013"/>
            <a:ext cx="8920163" cy="6173787"/>
            <a:chOff x="80" y="337"/>
            <a:chExt cx="5619" cy="3889"/>
          </a:xfrm>
        </p:grpSpPr>
        <p:sp>
          <p:nvSpPr>
            <p:cNvPr id="4" name="Rectangle 3"/>
            <p:cNvSpPr/>
            <p:nvPr/>
          </p:nvSpPr>
          <p:spPr bwMode="auto">
            <a:xfrm>
              <a:off x="2322" y="407"/>
              <a:ext cx="1132" cy="3063"/>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algn="ctr" fontAlgn="auto">
                <a:spcBef>
                  <a:spcPts val="0"/>
                </a:spcBef>
                <a:spcAft>
                  <a:spcPts val="0"/>
                </a:spcAft>
                <a:defRPr/>
              </a:pPr>
              <a:r>
                <a:rPr lang="en-US" sz="1100" b="1" dirty="0">
                  <a:solidFill>
                    <a:srgbClr val="595959"/>
                  </a:solidFill>
                  <a:latin typeface="HelvLight Regular" pitchFamily="-108" charset="0"/>
                  <a:ea typeface="+mn-ea"/>
                </a:rPr>
                <a:t>VALUE</a:t>
              </a:r>
            </a:p>
            <a:p>
              <a:pPr algn="ctr" fontAlgn="auto">
                <a:spcBef>
                  <a:spcPts val="0"/>
                </a:spcBef>
                <a:spcAft>
                  <a:spcPts val="0"/>
                </a:spcAft>
                <a:defRPr/>
              </a:pPr>
              <a:r>
                <a:rPr lang="en-US" sz="1100" b="1" dirty="0">
                  <a:solidFill>
                    <a:srgbClr val="595959"/>
                  </a:solidFill>
                  <a:latin typeface="HelvLight Regular" pitchFamily="-108" charset="0"/>
                  <a:ea typeface="+mn-ea"/>
                </a:rPr>
                <a:t>PROPOSITIONS</a:t>
              </a:r>
            </a:p>
          </p:txBody>
        </p:sp>
        <p:sp>
          <p:nvSpPr>
            <p:cNvPr id="5" name="Rectangle 4"/>
            <p:cNvSpPr/>
            <p:nvPr/>
          </p:nvSpPr>
          <p:spPr bwMode="auto">
            <a:xfrm>
              <a:off x="3454" y="2010"/>
              <a:ext cx="1279" cy="1462"/>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fontAlgn="auto">
                <a:spcBef>
                  <a:spcPts val="0"/>
                </a:spcBef>
                <a:spcAft>
                  <a:spcPts val="0"/>
                </a:spcAft>
                <a:defRPr/>
              </a:pPr>
              <a:r>
                <a:rPr lang="en-US" sz="1100" b="1">
                  <a:solidFill>
                    <a:srgbClr val="595959"/>
                  </a:solidFill>
                  <a:latin typeface="HelvLight Regular" pitchFamily="-108" charset="0"/>
                  <a:ea typeface="+mn-ea"/>
                </a:rPr>
                <a:t>	CHANNELS</a:t>
              </a:r>
            </a:p>
          </p:txBody>
        </p:sp>
        <p:sp>
          <p:nvSpPr>
            <p:cNvPr id="6" name="Rectangle 5"/>
            <p:cNvSpPr/>
            <p:nvPr/>
          </p:nvSpPr>
          <p:spPr bwMode="auto">
            <a:xfrm>
              <a:off x="3455" y="407"/>
              <a:ext cx="1278" cy="1603"/>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algn="ctr" fontAlgn="auto">
                <a:spcBef>
                  <a:spcPts val="0"/>
                </a:spcBef>
                <a:spcAft>
                  <a:spcPts val="0"/>
                </a:spcAft>
                <a:defRPr/>
              </a:pPr>
              <a:r>
                <a:rPr lang="en-US" sz="1100" b="1" dirty="0">
                  <a:solidFill>
                    <a:srgbClr val="595959"/>
                  </a:solidFill>
                  <a:latin typeface="HelvLight Regular" pitchFamily="-108" charset="0"/>
                  <a:ea typeface="+mn-ea"/>
                </a:rPr>
                <a:t>CUSTOMER</a:t>
              </a:r>
            </a:p>
            <a:p>
              <a:pPr algn="ctr" fontAlgn="auto">
                <a:spcBef>
                  <a:spcPts val="0"/>
                </a:spcBef>
                <a:spcAft>
                  <a:spcPts val="0"/>
                </a:spcAft>
                <a:defRPr/>
              </a:pPr>
              <a:r>
                <a:rPr lang="en-US" sz="1100" b="1" dirty="0">
                  <a:solidFill>
                    <a:srgbClr val="595959"/>
                  </a:solidFill>
                  <a:latin typeface="HelvLight Regular" pitchFamily="-108" charset="0"/>
                  <a:ea typeface="+mn-ea"/>
                </a:rPr>
                <a:t>RELATIONSHIPS</a:t>
              </a:r>
            </a:p>
          </p:txBody>
        </p:sp>
        <p:sp>
          <p:nvSpPr>
            <p:cNvPr id="7" name="Rectangle 6"/>
            <p:cNvSpPr/>
            <p:nvPr/>
          </p:nvSpPr>
          <p:spPr bwMode="auto">
            <a:xfrm>
              <a:off x="4733" y="407"/>
              <a:ext cx="966" cy="3065"/>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algn="ctr" fontAlgn="auto">
                <a:spcBef>
                  <a:spcPts val="0"/>
                </a:spcBef>
                <a:spcAft>
                  <a:spcPts val="0"/>
                </a:spcAft>
                <a:defRPr/>
              </a:pPr>
              <a:r>
                <a:rPr lang="en-US" sz="1100" b="1" dirty="0">
                  <a:solidFill>
                    <a:srgbClr val="595959"/>
                  </a:solidFill>
                  <a:latin typeface="HelvLight Regular" pitchFamily="-108" charset="0"/>
                  <a:ea typeface="+mn-ea"/>
                </a:rPr>
                <a:t>CUSTOMER</a:t>
              </a:r>
            </a:p>
            <a:p>
              <a:pPr algn="ctr" fontAlgn="auto">
                <a:spcBef>
                  <a:spcPts val="0"/>
                </a:spcBef>
                <a:spcAft>
                  <a:spcPts val="0"/>
                </a:spcAft>
                <a:defRPr/>
              </a:pPr>
              <a:r>
                <a:rPr lang="en-US" sz="1100" b="1" dirty="0">
                  <a:solidFill>
                    <a:srgbClr val="595959"/>
                  </a:solidFill>
                  <a:latin typeface="HelvLight Regular" pitchFamily="-108" charset="0"/>
                  <a:ea typeface="+mn-ea"/>
                </a:rPr>
                <a:t>SEGMENTS</a:t>
              </a:r>
            </a:p>
          </p:txBody>
        </p:sp>
        <p:sp>
          <p:nvSpPr>
            <p:cNvPr id="8" name="Rectangle 7"/>
            <p:cNvSpPr/>
            <p:nvPr/>
          </p:nvSpPr>
          <p:spPr bwMode="auto">
            <a:xfrm>
              <a:off x="2890" y="3472"/>
              <a:ext cx="2809" cy="754"/>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marL="37653913" lvl="1" indent="-37474525" fontAlgn="auto">
                <a:spcBef>
                  <a:spcPts val="0"/>
                </a:spcBef>
                <a:spcAft>
                  <a:spcPts val="0"/>
                </a:spcAft>
                <a:defRPr/>
              </a:pPr>
              <a:r>
                <a:rPr lang="en-US" sz="1100" b="1">
                  <a:solidFill>
                    <a:srgbClr val="595959"/>
                  </a:solidFill>
                  <a:latin typeface="HelvLight Regular" pitchFamily="-108" charset="0"/>
                  <a:ea typeface="+mn-ea"/>
                </a:rPr>
                <a:t>       REVENUE STREAMS</a:t>
              </a:r>
            </a:p>
          </p:txBody>
        </p:sp>
        <p:sp>
          <p:nvSpPr>
            <p:cNvPr id="9" name="Rectangle 8"/>
            <p:cNvSpPr/>
            <p:nvPr/>
          </p:nvSpPr>
          <p:spPr bwMode="auto">
            <a:xfrm>
              <a:off x="80" y="3472"/>
              <a:ext cx="2810" cy="754"/>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marL="37653913" lvl="1" indent="-37474525" fontAlgn="auto">
                <a:spcBef>
                  <a:spcPts val="0"/>
                </a:spcBef>
                <a:spcAft>
                  <a:spcPts val="0"/>
                </a:spcAft>
                <a:defRPr/>
              </a:pPr>
              <a:r>
                <a:rPr lang="en-US" sz="1100" b="1" dirty="0">
                  <a:solidFill>
                    <a:srgbClr val="595959"/>
                  </a:solidFill>
                  <a:latin typeface="HelvLight Regular" pitchFamily="-108" charset="0"/>
                  <a:ea typeface="+mn-ea"/>
                </a:rPr>
                <a:t>          COST STRUCTURE</a:t>
              </a:r>
            </a:p>
          </p:txBody>
        </p:sp>
        <p:sp>
          <p:nvSpPr>
            <p:cNvPr id="11" name="Rectangle 10"/>
            <p:cNvSpPr/>
            <p:nvPr/>
          </p:nvSpPr>
          <p:spPr bwMode="auto">
            <a:xfrm>
              <a:off x="80" y="407"/>
              <a:ext cx="1011" cy="3063"/>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algn="ctr" fontAlgn="auto">
                <a:spcBef>
                  <a:spcPts val="0"/>
                </a:spcBef>
                <a:spcAft>
                  <a:spcPts val="0"/>
                </a:spcAft>
                <a:defRPr/>
              </a:pPr>
              <a:r>
                <a:rPr lang="en-US" sz="1100" b="1" dirty="0">
                  <a:solidFill>
                    <a:srgbClr val="595959"/>
                  </a:solidFill>
                  <a:latin typeface="HelvLight Regular" pitchFamily="-108" charset="0"/>
                  <a:ea typeface="+mn-ea"/>
                </a:rPr>
                <a:t>KEY</a:t>
              </a:r>
            </a:p>
            <a:p>
              <a:pPr algn="ctr" fontAlgn="auto">
                <a:spcBef>
                  <a:spcPts val="0"/>
                </a:spcBef>
                <a:spcAft>
                  <a:spcPts val="0"/>
                </a:spcAft>
                <a:defRPr/>
              </a:pPr>
              <a:r>
                <a:rPr lang="en-US" sz="1100" b="1" dirty="0">
                  <a:solidFill>
                    <a:srgbClr val="595959"/>
                  </a:solidFill>
                  <a:latin typeface="HelvLight Regular" pitchFamily="-108" charset="0"/>
                  <a:ea typeface="+mn-ea"/>
                </a:rPr>
                <a:t>PARTNERS</a:t>
              </a:r>
            </a:p>
          </p:txBody>
        </p:sp>
        <p:pic>
          <p:nvPicPr>
            <p:cNvPr id="513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 y="407"/>
              <a:ext cx="35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5" y="364"/>
              <a:ext cx="32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7" y="1969"/>
              <a:ext cx="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1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9" y="337"/>
              <a:ext cx="35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17"/>
            <p:cNvPicPr>
              <a:picLocks noChangeAspect="1"/>
            </p:cNvPicPr>
            <p:nvPr/>
          </p:nvPicPr>
          <p:blipFill>
            <a:blip r:embed="rId7" cstate="print">
              <a:extLst>
                <a:ext uri="{28A0092B-C50C-407E-A947-70E740481C1C}">
                  <a14:useLocalDpi xmlns:a14="http://schemas.microsoft.com/office/drawing/2010/main" val="0"/>
                </a:ext>
              </a:extLst>
            </a:blip>
            <a:srcRect l="11171"/>
            <a:stretch>
              <a:fillRect/>
            </a:stretch>
          </p:blipFill>
          <p:spPr bwMode="auto">
            <a:xfrm>
              <a:off x="2936" y="3488"/>
              <a:ext cx="285"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44" name="Group 31"/>
            <p:cNvGrpSpPr>
              <a:grpSpLocks/>
            </p:cNvGrpSpPr>
            <p:nvPr/>
          </p:nvGrpSpPr>
          <p:grpSpPr bwMode="auto">
            <a:xfrm>
              <a:off x="1088" y="1868"/>
              <a:ext cx="1237" cy="1603"/>
              <a:chOff x="-1517" y="2348"/>
              <a:chExt cx="1140" cy="1603"/>
            </a:xfrm>
          </p:grpSpPr>
          <p:sp>
            <p:nvSpPr>
              <p:cNvPr id="10" name="Rectangle 9"/>
              <p:cNvSpPr/>
              <p:nvPr/>
            </p:nvSpPr>
            <p:spPr bwMode="auto">
              <a:xfrm>
                <a:off x="-1512" y="2348"/>
                <a:ext cx="1135" cy="1603"/>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algn="ctr" fontAlgn="auto">
                  <a:spcBef>
                    <a:spcPts val="0"/>
                  </a:spcBef>
                  <a:spcAft>
                    <a:spcPts val="0"/>
                  </a:spcAft>
                  <a:defRPr/>
                </a:pPr>
                <a:r>
                  <a:rPr lang="en-US" sz="1100" b="1">
                    <a:solidFill>
                      <a:srgbClr val="595959"/>
                    </a:solidFill>
                    <a:latin typeface="HelvLight Regular" pitchFamily="-108" charset="0"/>
                    <a:ea typeface="+mn-ea"/>
                  </a:rPr>
                  <a:t>KEY</a:t>
                </a:r>
              </a:p>
              <a:p>
                <a:pPr algn="ctr" fontAlgn="auto">
                  <a:spcBef>
                    <a:spcPts val="0"/>
                  </a:spcBef>
                  <a:spcAft>
                    <a:spcPts val="0"/>
                  </a:spcAft>
                  <a:defRPr/>
                </a:pPr>
                <a:r>
                  <a:rPr lang="en-US" sz="1100" b="1">
                    <a:solidFill>
                      <a:srgbClr val="595959"/>
                    </a:solidFill>
                    <a:latin typeface="HelvLight Regular" pitchFamily="-108" charset="0"/>
                    <a:ea typeface="+mn-ea"/>
                  </a:rPr>
                  <a:t>RESOURCES</a:t>
                </a:r>
              </a:p>
            </p:txBody>
          </p:sp>
          <p:pic>
            <p:nvPicPr>
              <p:cNvPr id="5151" name="Picture 18"/>
              <p:cNvPicPr>
                <a:picLocks noChangeAspect="1"/>
              </p:cNvPicPr>
              <p:nvPr/>
            </p:nvPicPr>
            <p:blipFill>
              <a:blip r:embed="rId8" cstate="print">
                <a:extLst>
                  <a:ext uri="{28A0092B-C50C-407E-A947-70E740481C1C}">
                    <a14:useLocalDpi xmlns:a14="http://schemas.microsoft.com/office/drawing/2010/main" val="0"/>
                  </a:ext>
                </a:extLst>
              </a:blip>
              <a:srcRect b="6728"/>
              <a:stretch>
                <a:fillRect/>
              </a:stretch>
            </p:blipFill>
            <p:spPr bwMode="auto">
              <a:xfrm>
                <a:off x="-1517" y="2351"/>
                <a:ext cx="3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5" name="Group 33"/>
            <p:cNvGrpSpPr>
              <a:grpSpLocks/>
            </p:cNvGrpSpPr>
            <p:nvPr/>
          </p:nvGrpSpPr>
          <p:grpSpPr bwMode="auto">
            <a:xfrm>
              <a:off x="1092" y="369"/>
              <a:ext cx="1235" cy="1498"/>
              <a:chOff x="-1338" y="486"/>
              <a:chExt cx="1138" cy="1503"/>
            </a:xfrm>
          </p:grpSpPr>
          <p:sp>
            <p:nvSpPr>
              <p:cNvPr id="12" name="Rectangle 11"/>
              <p:cNvSpPr/>
              <p:nvPr/>
            </p:nvSpPr>
            <p:spPr bwMode="auto">
              <a:xfrm>
                <a:off x="-1338" y="527"/>
                <a:ext cx="1138" cy="1462"/>
              </a:xfrm>
              <a:prstGeom prst="rect">
                <a:avLst/>
              </a:prstGeom>
              <a:noFill/>
              <a:ln w="25400" cap="flat" cmpd="sng" algn="ctr">
                <a:solidFill>
                  <a:schemeClr val="bg1">
                    <a:lumMod val="50000"/>
                  </a:schemeClr>
                </a:solidFill>
                <a:prstDash val="solid"/>
                <a:round/>
                <a:headEnd type="none" w="med" len="med"/>
                <a:tailEnd type="none" w="med" len="med"/>
              </a:ln>
              <a:effectLst/>
            </p:spPr>
            <p:txBody>
              <a:bodyPr/>
              <a:lstStyle/>
              <a:p>
                <a:pPr fontAlgn="auto">
                  <a:spcBef>
                    <a:spcPts val="0"/>
                  </a:spcBef>
                  <a:spcAft>
                    <a:spcPts val="0"/>
                  </a:spcAft>
                  <a:defRPr/>
                </a:pPr>
                <a:r>
                  <a:rPr lang="en-US" sz="1100" b="1">
                    <a:solidFill>
                      <a:srgbClr val="595959"/>
                    </a:solidFill>
                    <a:latin typeface="HelvLight Regular" pitchFamily="-108" charset="0"/>
                    <a:ea typeface="+mn-ea"/>
                  </a:rPr>
                  <a:t>	KEY</a:t>
                </a:r>
              </a:p>
              <a:p>
                <a:pPr fontAlgn="auto">
                  <a:spcBef>
                    <a:spcPts val="0"/>
                  </a:spcBef>
                  <a:spcAft>
                    <a:spcPts val="0"/>
                  </a:spcAft>
                  <a:defRPr/>
                </a:pPr>
                <a:r>
                  <a:rPr lang="en-US" sz="1100" b="1">
                    <a:solidFill>
                      <a:srgbClr val="595959"/>
                    </a:solidFill>
                    <a:latin typeface="HelvLight Regular" pitchFamily="-108" charset="0"/>
                    <a:ea typeface="+mn-ea"/>
                  </a:rPr>
                  <a:t>	ACTIVITIES</a:t>
                </a:r>
              </a:p>
            </p:txBody>
          </p:sp>
          <p:pic>
            <p:nvPicPr>
              <p:cNvPr id="5149" name="Picture 19"/>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32" y="486"/>
                <a:ext cx="44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46" name="Picture 20"/>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 y="383"/>
              <a:ext cx="30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Picture 21"/>
            <p:cNvPicPr>
              <a:picLocks noChangeAspect="1"/>
            </p:cNvPicPr>
            <p:nvPr/>
          </p:nvPicPr>
          <p:blipFill>
            <a:blip r:embed="rId11" cstate="print">
              <a:extLst>
                <a:ext uri="{28A0092B-C50C-407E-A947-70E740481C1C}">
                  <a14:useLocalDpi xmlns:a14="http://schemas.microsoft.com/office/drawing/2010/main" val="0"/>
                </a:ext>
              </a:extLst>
            </a:blip>
            <a:srcRect t="8025" r="6839"/>
            <a:stretch>
              <a:fillRect/>
            </a:stretch>
          </p:blipFill>
          <p:spPr bwMode="auto">
            <a:xfrm>
              <a:off x="80" y="3477"/>
              <a:ext cx="33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TextBox 47"/>
          <p:cNvSpPr txBox="1"/>
          <p:nvPr/>
        </p:nvSpPr>
        <p:spPr>
          <a:xfrm>
            <a:off x="0" y="76200"/>
            <a:ext cx="9144000" cy="461963"/>
          </a:xfrm>
          <a:prstGeom prst="rect">
            <a:avLst/>
          </a:prstGeom>
          <a:noFill/>
        </p:spPr>
        <p:txBody>
          <a:bodyPr>
            <a:spAutoFit/>
          </a:bodyPr>
          <a:lstStyle/>
          <a:p>
            <a:pPr fontAlgn="auto">
              <a:spcBef>
                <a:spcPts val="0"/>
              </a:spcBef>
              <a:spcAft>
                <a:spcPts val="0"/>
              </a:spcAft>
              <a:defRPr/>
            </a:pPr>
            <a:r>
              <a:rPr lang="en-US" sz="2400" b="1" dirty="0">
                <a:latin typeface="+mn-lt"/>
                <a:ea typeface="+mn-ea"/>
              </a:rPr>
              <a:t>Activity 2: Create your own business model</a:t>
            </a:r>
            <a:endParaRPr lang="en-US" sz="2400" dirty="0">
              <a:effectLst>
                <a:outerShdw blurRad="38100" dist="38100" dir="2700000" algn="tl">
                  <a:srgbClr val="DDDDDD"/>
                </a:outerShdw>
              </a:effectLst>
              <a:latin typeface="HelvLight Regular" pitchFamily="-108" charset="0"/>
              <a:ea typeface="+mn-ea"/>
            </a:endParaRPr>
          </a:p>
        </p:txBody>
      </p:sp>
    </p:spTree>
    <p:extLst>
      <p:ext uri="{BB962C8B-B14F-4D97-AF65-F5344CB8AC3E}">
        <p14:creationId xmlns:p14="http://schemas.microsoft.com/office/powerpoint/2010/main" val="28804399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3"/>
          <p:cNvSpPr>
            <a:spLocks noChangeArrowheads="1"/>
          </p:cNvSpPr>
          <p:nvPr/>
        </p:nvSpPr>
        <p:spPr bwMode="auto">
          <a:xfrm>
            <a:off x="5810585" y="3576638"/>
            <a:ext cx="1474826" cy="2590800"/>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HR Management </a:t>
            </a:r>
          </a:p>
          <a:p>
            <a:pPr algn="ctr"/>
            <a:endParaRPr lang="en-US" sz="1200" b="1" dirty="0"/>
          </a:p>
          <a:p>
            <a:pPr>
              <a:buFontTx/>
              <a:buChar char="-"/>
            </a:pPr>
            <a:endParaRPr lang="en-US" sz="900" dirty="0"/>
          </a:p>
          <a:p>
            <a:pPr>
              <a:buFontTx/>
              <a:buChar char="-"/>
            </a:pPr>
            <a:endParaRPr lang="en-US" sz="900" dirty="0"/>
          </a:p>
        </p:txBody>
      </p:sp>
      <p:sp>
        <p:nvSpPr>
          <p:cNvPr id="25604" name="Pentagon 15"/>
          <p:cNvSpPr>
            <a:spLocks noChangeArrowheads="1"/>
          </p:cNvSpPr>
          <p:nvPr/>
        </p:nvSpPr>
        <p:spPr bwMode="auto">
          <a:xfrm>
            <a:off x="7285408" y="992188"/>
            <a:ext cx="1143000" cy="5181600"/>
          </a:xfrm>
          <a:prstGeom prst="homePlate">
            <a:avLst>
              <a:gd name="adj" fmla="val 48730"/>
            </a:avLst>
          </a:prstGeom>
          <a:solidFill>
            <a:schemeClr val="bg1">
              <a:alpha val="20000"/>
            </a:schemeClr>
          </a:solidFill>
          <a:ln w="9525">
            <a:solidFill>
              <a:schemeClr val="tx1"/>
            </a:solidFill>
            <a:round/>
            <a:headEnd/>
            <a:tailEnd/>
          </a:ln>
        </p:spPr>
        <p:txBody>
          <a:bodyPr>
            <a:prstTxWarp prst="textNoShape">
              <a:avLst/>
            </a:prstTxWarp>
          </a:bodyPr>
          <a:lstStyle/>
          <a:p>
            <a:endParaRPr lang="en-US"/>
          </a:p>
        </p:txBody>
      </p:sp>
      <p:sp>
        <p:nvSpPr>
          <p:cNvPr id="25605" name="Rectangle 18"/>
          <p:cNvSpPr>
            <a:spLocks noChangeArrowheads="1"/>
          </p:cNvSpPr>
          <p:nvPr/>
        </p:nvSpPr>
        <p:spPr bwMode="auto">
          <a:xfrm>
            <a:off x="850899" y="990600"/>
            <a:ext cx="6434509" cy="63023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Firm Infrastructure</a:t>
            </a:r>
          </a:p>
          <a:p>
            <a:r>
              <a:rPr lang="en-US" sz="1000" dirty="0"/>
              <a:t> </a:t>
            </a:r>
          </a:p>
        </p:txBody>
      </p:sp>
      <p:sp>
        <p:nvSpPr>
          <p:cNvPr id="25606" name="Rectangle 42"/>
          <p:cNvSpPr>
            <a:spLocks noChangeArrowheads="1"/>
          </p:cNvSpPr>
          <p:nvPr/>
        </p:nvSpPr>
        <p:spPr bwMode="auto">
          <a:xfrm>
            <a:off x="850900" y="3568700"/>
            <a:ext cx="1088778" cy="259873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Inbound Logistics</a:t>
            </a:r>
          </a:p>
          <a:p>
            <a:pPr algn="ctr"/>
            <a:endParaRPr lang="en-US" sz="1200" b="1" dirty="0"/>
          </a:p>
          <a:p>
            <a:endParaRPr lang="en-US" sz="900" dirty="0"/>
          </a:p>
          <a:p>
            <a:pPr>
              <a:buFontTx/>
              <a:buChar char="-"/>
            </a:pPr>
            <a:endParaRPr lang="en-US" sz="1000" dirty="0"/>
          </a:p>
          <a:p>
            <a:pPr algn="ctr"/>
            <a:endParaRPr lang="en-US" sz="1200" b="1" dirty="0"/>
          </a:p>
          <a:p>
            <a:endParaRPr lang="en-US" sz="1000" b="1" dirty="0"/>
          </a:p>
        </p:txBody>
      </p:sp>
      <p:sp>
        <p:nvSpPr>
          <p:cNvPr id="25607" name="Rectangle 43"/>
          <p:cNvSpPr>
            <a:spLocks noChangeArrowheads="1"/>
          </p:cNvSpPr>
          <p:nvPr/>
        </p:nvSpPr>
        <p:spPr bwMode="auto">
          <a:xfrm>
            <a:off x="1939678" y="3576638"/>
            <a:ext cx="1231104" cy="2590800"/>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Operations</a:t>
            </a:r>
          </a:p>
          <a:p>
            <a:endParaRPr lang="en-US" sz="900" dirty="0"/>
          </a:p>
          <a:p>
            <a:pPr>
              <a:buFontTx/>
              <a:buChar char="-"/>
            </a:pPr>
            <a:endParaRPr lang="en-US" sz="900" dirty="0"/>
          </a:p>
          <a:p>
            <a:pPr>
              <a:buFontTx/>
              <a:buChar char="-"/>
            </a:pPr>
            <a:endParaRPr lang="en-US" sz="900" dirty="0"/>
          </a:p>
        </p:txBody>
      </p:sp>
      <p:sp>
        <p:nvSpPr>
          <p:cNvPr id="25608" name="Rectangle 44"/>
          <p:cNvSpPr>
            <a:spLocks noChangeArrowheads="1"/>
          </p:cNvSpPr>
          <p:nvPr/>
        </p:nvSpPr>
        <p:spPr bwMode="auto">
          <a:xfrm>
            <a:off x="3170782" y="3568700"/>
            <a:ext cx="1164978" cy="260508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Outbound Logistics</a:t>
            </a:r>
          </a:p>
          <a:p>
            <a:endParaRPr lang="en-US" sz="900" dirty="0"/>
          </a:p>
          <a:p>
            <a:pPr>
              <a:buFontTx/>
              <a:buChar char="-"/>
            </a:pPr>
            <a:endParaRPr lang="en-US" sz="1000" dirty="0"/>
          </a:p>
          <a:p>
            <a:pPr>
              <a:buFontTx/>
              <a:buChar char="-"/>
            </a:pPr>
            <a:endParaRPr lang="en-US" sz="1000" dirty="0"/>
          </a:p>
        </p:txBody>
      </p:sp>
      <p:sp>
        <p:nvSpPr>
          <p:cNvPr id="25609" name="Rectangle 45"/>
          <p:cNvSpPr>
            <a:spLocks noChangeArrowheads="1"/>
          </p:cNvSpPr>
          <p:nvPr/>
        </p:nvSpPr>
        <p:spPr bwMode="auto">
          <a:xfrm>
            <a:off x="4335760" y="3568700"/>
            <a:ext cx="1474825" cy="260508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Technology Development </a:t>
            </a:r>
          </a:p>
          <a:p>
            <a:pPr>
              <a:buFontTx/>
              <a:buChar char="-"/>
            </a:pPr>
            <a:endParaRPr lang="en-US" sz="900" dirty="0"/>
          </a:p>
          <a:p>
            <a:pPr algn="ctr"/>
            <a:endParaRPr lang="en-US" sz="1200" b="1" dirty="0"/>
          </a:p>
          <a:p>
            <a:pPr algn="ctr"/>
            <a:endParaRPr lang="en-US" sz="1200" b="1" dirty="0"/>
          </a:p>
        </p:txBody>
      </p:sp>
      <p:sp>
        <p:nvSpPr>
          <p:cNvPr id="25611" name="Left Bracket 58"/>
          <p:cNvSpPr>
            <a:spLocks/>
          </p:cNvSpPr>
          <p:nvPr/>
        </p:nvSpPr>
        <p:spPr bwMode="auto">
          <a:xfrm>
            <a:off x="660400" y="1341438"/>
            <a:ext cx="114300" cy="1897062"/>
          </a:xfrm>
          <a:prstGeom prst="leftBracket">
            <a:avLst>
              <a:gd name="adj" fmla="val 8299"/>
            </a:avLst>
          </a:prstGeom>
          <a:solidFill>
            <a:schemeClr val="bg1"/>
          </a:solidFill>
          <a:ln w="9525">
            <a:solidFill>
              <a:schemeClr val="tx1"/>
            </a:solidFill>
            <a:round/>
            <a:headEnd/>
            <a:tailEnd/>
          </a:ln>
        </p:spPr>
        <p:txBody>
          <a:bodyPr>
            <a:prstTxWarp prst="textNoShape">
              <a:avLst/>
            </a:prstTxWarp>
          </a:bodyPr>
          <a:lstStyle/>
          <a:p>
            <a:endParaRPr lang="en-US"/>
          </a:p>
        </p:txBody>
      </p:sp>
      <p:sp>
        <p:nvSpPr>
          <p:cNvPr id="25612" name="TextBox 64"/>
          <p:cNvSpPr txBox="1">
            <a:spLocks noChangeArrowheads="1"/>
          </p:cNvSpPr>
          <p:nvPr/>
        </p:nvSpPr>
        <p:spPr bwMode="auto">
          <a:xfrm rot="-5400000">
            <a:off x="-241300" y="2146300"/>
            <a:ext cx="1371600" cy="247650"/>
          </a:xfrm>
          <a:prstGeom prst="rect">
            <a:avLst/>
          </a:prstGeom>
          <a:solidFill>
            <a:schemeClr val="bg1"/>
          </a:solidFill>
          <a:ln w="9525">
            <a:noFill/>
            <a:miter lim="800000"/>
            <a:headEnd/>
            <a:tailEnd/>
          </a:ln>
        </p:spPr>
        <p:txBody>
          <a:bodyPr>
            <a:prstTxWarp prst="textNoShape">
              <a:avLst/>
            </a:prstTxWarp>
            <a:spAutoFit/>
          </a:bodyPr>
          <a:lstStyle/>
          <a:p>
            <a:r>
              <a:rPr lang="en-US" sz="1000" b="1"/>
              <a:t>Support Activities</a:t>
            </a:r>
          </a:p>
        </p:txBody>
      </p:sp>
      <p:sp>
        <p:nvSpPr>
          <p:cNvPr id="25613" name="TextBox 65"/>
          <p:cNvSpPr txBox="1">
            <a:spLocks noChangeArrowheads="1"/>
          </p:cNvSpPr>
          <p:nvPr/>
        </p:nvSpPr>
        <p:spPr bwMode="auto">
          <a:xfrm rot="-5400000">
            <a:off x="-215900" y="4749800"/>
            <a:ext cx="1320800" cy="247650"/>
          </a:xfrm>
          <a:prstGeom prst="rect">
            <a:avLst/>
          </a:prstGeom>
          <a:solidFill>
            <a:schemeClr val="bg1"/>
          </a:solidFill>
          <a:ln w="9525">
            <a:noFill/>
            <a:miter lim="800000"/>
            <a:headEnd/>
            <a:tailEnd/>
          </a:ln>
        </p:spPr>
        <p:txBody>
          <a:bodyPr>
            <a:prstTxWarp prst="textNoShape">
              <a:avLst/>
            </a:prstTxWarp>
            <a:spAutoFit/>
          </a:bodyPr>
          <a:lstStyle/>
          <a:p>
            <a:r>
              <a:rPr lang="en-US" sz="1000" b="1"/>
              <a:t>Primary Activities</a:t>
            </a:r>
          </a:p>
        </p:txBody>
      </p:sp>
      <p:sp>
        <p:nvSpPr>
          <p:cNvPr id="25617" name="Rectangle 74"/>
          <p:cNvSpPr>
            <a:spLocks noChangeArrowheads="1"/>
          </p:cNvSpPr>
          <p:nvPr/>
        </p:nvSpPr>
        <p:spPr bwMode="auto">
          <a:xfrm>
            <a:off x="850900" y="1625600"/>
            <a:ext cx="6434508" cy="64928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Service </a:t>
            </a:r>
          </a:p>
        </p:txBody>
      </p:sp>
      <p:sp>
        <p:nvSpPr>
          <p:cNvPr id="25618" name="Rectangle 75"/>
          <p:cNvSpPr>
            <a:spLocks noChangeArrowheads="1"/>
          </p:cNvSpPr>
          <p:nvPr/>
        </p:nvSpPr>
        <p:spPr bwMode="auto">
          <a:xfrm>
            <a:off x="850900" y="2273300"/>
            <a:ext cx="6434508" cy="64928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b="1" dirty="0"/>
              <a:t>Marketing and Sales </a:t>
            </a:r>
          </a:p>
        </p:txBody>
      </p:sp>
      <p:sp>
        <p:nvSpPr>
          <p:cNvPr id="25619" name="Rectangle 76"/>
          <p:cNvSpPr>
            <a:spLocks noChangeArrowheads="1"/>
          </p:cNvSpPr>
          <p:nvPr/>
        </p:nvSpPr>
        <p:spPr bwMode="auto">
          <a:xfrm>
            <a:off x="850900" y="2921000"/>
            <a:ext cx="6434508" cy="649288"/>
          </a:xfrm>
          <a:prstGeom prst="rect">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sz="2000" b="1" dirty="0"/>
              <a:t>Resource Procurement  	</a:t>
            </a:r>
          </a:p>
          <a:p>
            <a:pPr>
              <a:buFontTx/>
              <a:buChar char="-"/>
            </a:pPr>
            <a:endParaRPr lang="en-US" sz="900" dirty="0"/>
          </a:p>
        </p:txBody>
      </p:sp>
      <p:sp>
        <p:nvSpPr>
          <p:cNvPr id="25620" name="Left Bracket 77"/>
          <p:cNvSpPr>
            <a:spLocks/>
          </p:cNvSpPr>
          <p:nvPr/>
        </p:nvSpPr>
        <p:spPr bwMode="auto">
          <a:xfrm>
            <a:off x="660400" y="3932238"/>
            <a:ext cx="114300" cy="1897062"/>
          </a:xfrm>
          <a:prstGeom prst="leftBracket">
            <a:avLst>
              <a:gd name="adj" fmla="val 8299"/>
            </a:avLst>
          </a:prstGeom>
          <a:solidFill>
            <a:schemeClr val="bg1"/>
          </a:solidFill>
          <a:ln w="9525">
            <a:solidFill>
              <a:schemeClr val="tx1"/>
            </a:solidFill>
            <a:round/>
            <a:headEnd/>
            <a:tailEnd/>
          </a:ln>
        </p:spPr>
        <p:txBody>
          <a:bodyPr>
            <a:prstTxWarp prst="textNoShape">
              <a:avLst/>
            </a:prstTxWarp>
          </a:bodyPr>
          <a:lstStyle/>
          <a:p>
            <a:endParaRPr lang="en-US"/>
          </a:p>
        </p:txBody>
      </p:sp>
      <p:sp>
        <p:nvSpPr>
          <p:cNvPr id="25621" name="TextBox 78"/>
          <p:cNvSpPr txBox="1">
            <a:spLocks noChangeArrowheads="1"/>
          </p:cNvSpPr>
          <p:nvPr/>
        </p:nvSpPr>
        <p:spPr bwMode="auto">
          <a:xfrm rot="5400000">
            <a:off x="5697574" y="3262543"/>
            <a:ext cx="3924300" cy="646331"/>
          </a:xfrm>
          <a:prstGeom prst="rect">
            <a:avLst/>
          </a:prstGeom>
          <a:solidFill>
            <a:schemeClr val="bg1"/>
          </a:solidFill>
          <a:ln w="9525">
            <a:noFill/>
            <a:miter lim="800000"/>
            <a:headEnd/>
            <a:tailEnd/>
          </a:ln>
        </p:spPr>
        <p:txBody>
          <a:bodyPr>
            <a:prstTxWarp prst="textNoShape">
              <a:avLst/>
            </a:prstTxWarp>
            <a:spAutoFit/>
          </a:bodyPr>
          <a:lstStyle/>
          <a:p>
            <a:pPr algn="ctr"/>
            <a:r>
              <a:rPr lang="en-US" b="1" dirty="0"/>
              <a:t>Competitive Advantage </a:t>
            </a:r>
          </a:p>
          <a:p>
            <a:pPr algn="ctr"/>
            <a:r>
              <a:rPr lang="en-US" b="1" dirty="0"/>
              <a:t>&amp; Increased Profit Margin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1633"/>
            <a:ext cx="9147303" cy="6209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5-Point Star 2">
            <a:hlinkClick r:id="rId4"/>
          </p:cNvPr>
          <p:cNvSpPr/>
          <p:nvPr/>
        </p:nvSpPr>
        <p:spPr bwMode="auto">
          <a:xfrm>
            <a:off x="7740650" y="143381"/>
            <a:ext cx="1152525" cy="10795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GB" dirty="0"/>
          </a:p>
        </p:txBody>
      </p:sp>
      <p:sp>
        <p:nvSpPr>
          <p:cNvPr id="2" name="Slide Number Placeholder 1"/>
          <p:cNvSpPr>
            <a:spLocks noGrp="1"/>
          </p:cNvSpPr>
          <p:nvPr>
            <p:ph type="sldNum" sz="quarter" idx="12"/>
          </p:nvPr>
        </p:nvSpPr>
        <p:spPr/>
        <p:txBody>
          <a:bodyPr/>
          <a:lstStyle/>
          <a:p>
            <a:fld id="{F74E6293-7DA2-4D9E-8605-5715E69AF2C7}" type="slidenum">
              <a:rPr lang="en-GB" smtClean="0"/>
              <a:pPr/>
              <a:t>2</a:t>
            </a:fld>
            <a:endParaRPr lang="en-GB" dirty="0"/>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754" y="2023808"/>
            <a:ext cx="3740538" cy="3421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521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684213" y="-171450"/>
            <a:ext cx="7772400" cy="1143000"/>
          </a:xfrm>
        </p:spPr>
        <p:txBody>
          <a:bodyPr>
            <a:normAutofit/>
          </a:bodyPr>
          <a:lstStyle/>
          <a:p>
            <a:r>
              <a:rPr lang="en-GB" sz="3200" dirty="0">
                <a:solidFill>
                  <a:schemeClr val="tx1"/>
                </a:solidFill>
                <a:latin typeface="Arial" pitchFamily="34" charset="0"/>
                <a:cs typeface="Arial" pitchFamily="34" charset="0"/>
              </a:rPr>
              <a:t>Value </a:t>
            </a:r>
            <a:r>
              <a:rPr lang="en-GB" sz="3200" dirty="0">
                <a:latin typeface="Arial" pitchFamily="34" charset="0"/>
                <a:cs typeface="Arial" pitchFamily="34" charset="0"/>
              </a:rPr>
              <a:t>P</a:t>
            </a:r>
            <a:r>
              <a:rPr lang="en-GB" sz="3200" dirty="0">
                <a:solidFill>
                  <a:schemeClr val="tx1"/>
                </a:solidFill>
                <a:latin typeface="Arial" pitchFamily="34" charset="0"/>
                <a:cs typeface="Arial" pitchFamily="34" charset="0"/>
              </a:rPr>
              <a:t>roposition for …………………</a:t>
            </a:r>
            <a:endParaRPr lang="en-US" sz="3200" b="0" dirty="0">
              <a:solidFill>
                <a:schemeClr val="tx1"/>
              </a:solidFill>
              <a:latin typeface="Arial" pitchFamily="34" charset="0"/>
              <a:cs typeface="Arial" pitchFamily="34" charset="0"/>
            </a:endParaRPr>
          </a:p>
        </p:txBody>
      </p:sp>
      <p:sp>
        <p:nvSpPr>
          <p:cNvPr id="6" name="Text Box 6"/>
          <p:cNvSpPr txBox="1">
            <a:spLocks noChangeArrowheads="1"/>
          </p:cNvSpPr>
          <p:nvPr/>
        </p:nvSpPr>
        <p:spPr bwMode="auto">
          <a:xfrm>
            <a:off x="395536" y="692696"/>
            <a:ext cx="8496944" cy="1728192"/>
          </a:xfrm>
          <a:prstGeom prst="rect">
            <a:avLst/>
          </a:prstGeom>
          <a:solidFill>
            <a:srgbClr val="00B0F0"/>
          </a:solidFill>
          <a:ln w="9525">
            <a:solidFill>
              <a:srgbClr val="000000"/>
            </a:solidFill>
            <a:miter lim="800000"/>
            <a:headEnd/>
            <a:tailEnd/>
          </a:ln>
        </p:spPr>
        <p:txBody>
          <a:bodyPr/>
          <a:lstStyle/>
          <a:p>
            <a:pPr algn="ctr" eaLnBrk="1" hangingPunct="1"/>
            <a:r>
              <a:rPr lang="en-GB" sz="1200" b="1" i="1" u="sng" dirty="0">
                <a:latin typeface="Arial" pitchFamily="34" charset="0"/>
                <a:cs typeface="Times New Roman" pitchFamily="18" charset="0"/>
              </a:rPr>
              <a:t>For</a:t>
            </a:r>
            <a:r>
              <a:rPr lang="en-GB" sz="1200" i="1" dirty="0">
                <a:latin typeface="Arial" pitchFamily="34" charset="0"/>
                <a:cs typeface="Times New Roman" pitchFamily="18" charset="0"/>
              </a:rPr>
              <a:t> senior management teams in secondary and independent schools</a:t>
            </a:r>
            <a:endParaRPr lang="en-GB" sz="1200" b="1" dirty="0">
              <a:latin typeface="Arial" pitchFamily="34" charset="0"/>
              <a:cs typeface="Arial" pitchFamily="34" charset="0"/>
            </a:endParaRPr>
          </a:p>
          <a:p>
            <a:pPr algn="ctr" eaLnBrk="1" hangingPunct="1"/>
            <a:endParaRPr lang="en-GB" sz="500" b="1" i="1" dirty="0">
              <a:latin typeface="Arial" pitchFamily="34" charset="0"/>
              <a:cs typeface="Times New Roman" pitchFamily="18" charset="0"/>
            </a:endParaRPr>
          </a:p>
          <a:p>
            <a:pPr algn="ctr" eaLnBrk="1" hangingPunct="1"/>
            <a:r>
              <a:rPr lang="en-GB" sz="1200" b="1" i="1" u="sng" dirty="0">
                <a:latin typeface="Arial" pitchFamily="34" charset="0"/>
                <a:cs typeface="Times New Roman" pitchFamily="18" charset="0"/>
              </a:rPr>
              <a:t>Who</a:t>
            </a:r>
            <a:r>
              <a:rPr lang="en-GB" sz="1200" i="1" dirty="0">
                <a:latin typeface="Arial" pitchFamily="34" charset="0"/>
                <a:cs typeface="Times New Roman" pitchFamily="18" charset="0"/>
              </a:rPr>
              <a:t> wish to continually improve the overall performance rating of their school</a:t>
            </a:r>
            <a:endParaRPr lang="en-GB" sz="1200" b="1" dirty="0">
              <a:latin typeface="Arial" pitchFamily="34" charset="0"/>
              <a:cs typeface="Arial" pitchFamily="34" charset="0"/>
            </a:endParaRPr>
          </a:p>
          <a:p>
            <a:pPr algn="ctr" eaLnBrk="1" hangingPunct="1"/>
            <a:endParaRPr lang="en-GB" sz="500" b="1" i="1" dirty="0">
              <a:latin typeface="Arial" pitchFamily="34" charset="0"/>
              <a:cs typeface="Times New Roman" pitchFamily="18" charset="0"/>
            </a:endParaRPr>
          </a:p>
          <a:p>
            <a:pPr algn="ctr" eaLnBrk="1" hangingPunct="1"/>
            <a:r>
              <a:rPr lang="en-GB" sz="1200" b="1" i="1" u="sng" dirty="0">
                <a:latin typeface="Arial" pitchFamily="34" charset="0"/>
                <a:cs typeface="Times New Roman" pitchFamily="18" charset="0"/>
              </a:rPr>
              <a:t>Our</a:t>
            </a:r>
            <a:r>
              <a:rPr lang="en-GB" sz="1200" i="1" dirty="0">
                <a:latin typeface="Arial" pitchFamily="34" charset="0"/>
                <a:cs typeface="Times New Roman" pitchFamily="18" charset="0"/>
              </a:rPr>
              <a:t> behaviour management system </a:t>
            </a:r>
          </a:p>
          <a:p>
            <a:pPr algn="ctr" eaLnBrk="1" hangingPunct="1"/>
            <a:endParaRPr lang="en-GB" sz="500" b="1" i="1" dirty="0">
              <a:latin typeface="Arial" pitchFamily="34" charset="0"/>
              <a:cs typeface="Times New Roman" pitchFamily="18" charset="0"/>
            </a:endParaRPr>
          </a:p>
          <a:p>
            <a:pPr algn="ctr" eaLnBrk="1" hangingPunct="1"/>
            <a:r>
              <a:rPr lang="en-GB" sz="1200" b="1" i="1" u="sng" dirty="0">
                <a:latin typeface="Arial" pitchFamily="34" charset="0"/>
                <a:cs typeface="Times New Roman" pitchFamily="18" charset="0"/>
              </a:rPr>
              <a:t>Provides</a:t>
            </a:r>
            <a:r>
              <a:rPr lang="en-GB" sz="1200" i="1" dirty="0">
                <a:latin typeface="Arial" pitchFamily="34" charset="0"/>
                <a:cs typeface="Times New Roman" pitchFamily="18" charset="0"/>
              </a:rPr>
              <a:t> them with up-to-the-minute data on pupil behaviour and attendance allowing them to be proactive in their planning able to communicate and provide constant feedback and support to all staff ensuring that all processes, procedures and policies are effective, up-to-date and consistently applied and</a:t>
            </a:r>
            <a:endParaRPr lang="en-GB" sz="1200" b="1" dirty="0">
              <a:latin typeface="Arial" pitchFamily="34" charset="0"/>
              <a:cs typeface="Arial" pitchFamily="34" charset="0"/>
            </a:endParaRPr>
          </a:p>
          <a:p>
            <a:pPr algn="ctr" eaLnBrk="1" hangingPunct="1"/>
            <a:endParaRPr lang="en-GB" sz="500" b="1" i="1" dirty="0">
              <a:latin typeface="Arial" pitchFamily="34" charset="0"/>
              <a:cs typeface="Times New Roman" pitchFamily="18" charset="0"/>
            </a:endParaRPr>
          </a:p>
          <a:p>
            <a:pPr algn="ctr" eaLnBrk="1" hangingPunct="1"/>
            <a:r>
              <a:rPr lang="en-GB" sz="1200" b="1" i="1" u="sng" dirty="0">
                <a:latin typeface="Arial" pitchFamily="34" charset="0"/>
                <a:cs typeface="Times New Roman" pitchFamily="18" charset="0"/>
              </a:rPr>
              <a:t>Unlike</a:t>
            </a:r>
            <a:r>
              <a:rPr lang="en-GB" sz="1200" i="1" dirty="0">
                <a:latin typeface="Arial" pitchFamily="34" charset="0"/>
                <a:cs typeface="Times New Roman" pitchFamily="18" charset="0"/>
              </a:rPr>
              <a:t> our competitors our system is easy to use, fully customisable, fast and paperless</a:t>
            </a:r>
            <a:endParaRPr lang="en-GB" sz="1200" dirty="0">
              <a:latin typeface="Arial" pitchFamily="34" charset="0"/>
              <a:cs typeface="Arial" pitchFamily="34" charset="0"/>
            </a:endParaRPr>
          </a:p>
        </p:txBody>
      </p:sp>
      <p:sp>
        <p:nvSpPr>
          <p:cNvPr id="10" name="Text Box 6"/>
          <p:cNvSpPr txBox="1">
            <a:spLocks noChangeArrowheads="1"/>
          </p:cNvSpPr>
          <p:nvPr/>
        </p:nvSpPr>
        <p:spPr bwMode="auto">
          <a:xfrm>
            <a:off x="395536" y="2564904"/>
            <a:ext cx="8496944" cy="4032448"/>
          </a:xfrm>
          <a:prstGeom prst="rect">
            <a:avLst/>
          </a:prstGeom>
          <a:noFill/>
          <a:ln w="9525">
            <a:solidFill>
              <a:srgbClr val="000000"/>
            </a:solidFill>
            <a:miter lim="800000"/>
            <a:headEnd/>
            <a:tailEnd/>
          </a:ln>
        </p:spPr>
        <p:txBody>
          <a:bodyPr/>
          <a:lstStyle/>
          <a:p>
            <a:pPr eaLnBrk="1" hangingPunct="1"/>
            <a:r>
              <a:rPr lang="en-GB" sz="2000" b="1" i="1" u="sng" dirty="0">
                <a:latin typeface="Arial" pitchFamily="34" charset="0"/>
                <a:cs typeface="Times New Roman" pitchFamily="18" charset="0"/>
              </a:rPr>
              <a:t>For</a:t>
            </a:r>
            <a:r>
              <a:rPr lang="en-GB" sz="2000" i="1" dirty="0">
                <a:latin typeface="Arial" pitchFamily="34" charset="0"/>
                <a:cs typeface="Times New Roman" pitchFamily="18" charset="0"/>
              </a:rPr>
              <a:t> </a:t>
            </a:r>
          </a:p>
          <a:p>
            <a:pPr eaLnBrk="1" hangingPunct="1"/>
            <a:endParaRPr lang="en-GB" sz="2000" b="1" dirty="0">
              <a:latin typeface="Arial" pitchFamily="34" charset="0"/>
              <a:cs typeface="Arial" pitchFamily="34" charset="0"/>
            </a:endParaRPr>
          </a:p>
          <a:p>
            <a:pPr eaLnBrk="1" hangingPunct="1"/>
            <a:endParaRPr lang="en-GB" sz="2000" b="1" i="1" dirty="0">
              <a:latin typeface="Arial" pitchFamily="34" charset="0"/>
              <a:cs typeface="Times New Roman" pitchFamily="18" charset="0"/>
            </a:endParaRPr>
          </a:p>
          <a:p>
            <a:pPr eaLnBrk="1" hangingPunct="1"/>
            <a:r>
              <a:rPr lang="en-GB" sz="2000" b="1" i="1" u="sng" dirty="0">
                <a:latin typeface="Arial" pitchFamily="34" charset="0"/>
                <a:cs typeface="Times New Roman" pitchFamily="18" charset="0"/>
              </a:rPr>
              <a:t>Our</a:t>
            </a:r>
            <a:r>
              <a:rPr lang="en-GB" sz="2000" i="1" dirty="0">
                <a:latin typeface="Arial" pitchFamily="34" charset="0"/>
                <a:cs typeface="Times New Roman" pitchFamily="18" charset="0"/>
              </a:rPr>
              <a:t> </a:t>
            </a:r>
          </a:p>
          <a:p>
            <a:pPr eaLnBrk="1" hangingPunct="1"/>
            <a:endParaRPr lang="en-GB" sz="2000" i="1" dirty="0">
              <a:latin typeface="Arial" pitchFamily="34" charset="0"/>
              <a:cs typeface="Times New Roman" pitchFamily="18" charset="0"/>
            </a:endParaRPr>
          </a:p>
          <a:p>
            <a:pPr eaLnBrk="1" hangingPunct="1"/>
            <a:endParaRPr lang="en-GB" sz="2000" b="1" i="1" dirty="0">
              <a:latin typeface="Arial" pitchFamily="34" charset="0"/>
              <a:cs typeface="Times New Roman" pitchFamily="18" charset="0"/>
            </a:endParaRPr>
          </a:p>
          <a:p>
            <a:pPr eaLnBrk="1" hangingPunct="1"/>
            <a:r>
              <a:rPr lang="en-GB" sz="2000" b="1" i="1" u="sng" dirty="0">
                <a:latin typeface="Arial" pitchFamily="34" charset="0"/>
                <a:cs typeface="Times New Roman" pitchFamily="18" charset="0"/>
              </a:rPr>
              <a:t>Provides</a:t>
            </a:r>
            <a:r>
              <a:rPr lang="en-GB" sz="2000" i="1" dirty="0">
                <a:latin typeface="Arial" pitchFamily="34" charset="0"/>
                <a:cs typeface="Times New Roman" pitchFamily="18" charset="0"/>
              </a:rPr>
              <a:t> </a:t>
            </a:r>
          </a:p>
          <a:p>
            <a:pPr eaLnBrk="1" hangingPunct="1"/>
            <a:endParaRPr lang="en-GB" sz="2000" b="1" i="1" dirty="0">
              <a:latin typeface="Arial" pitchFamily="34" charset="0"/>
              <a:cs typeface="Times New Roman" pitchFamily="18" charset="0"/>
            </a:endParaRPr>
          </a:p>
          <a:p>
            <a:pPr eaLnBrk="1" hangingPunct="1"/>
            <a:endParaRPr lang="en-GB" sz="2000" b="1" i="1" dirty="0">
              <a:latin typeface="Arial" pitchFamily="34" charset="0"/>
              <a:cs typeface="Times New Roman" pitchFamily="18" charset="0"/>
            </a:endParaRPr>
          </a:p>
          <a:p>
            <a:pPr eaLnBrk="1" hangingPunct="1"/>
            <a:r>
              <a:rPr lang="en-GB" sz="2000" b="1" i="1" u="sng" dirty="0">
                <a:latin typeface="Arial" pitchFamily="34" charset="0"/>
                <a:cs typeface="Times New Roman" pitchFamily="18" charset="0"/>
              </a:rPr>
              <a:t>Unlike</a:t>
            </a:r>
            <a:r>
              <a:rPr lang="en-GB" sz="2000" i="1" dirty="0">
                <a:latin typeface="Arial" pitchFamily="34" charset="0"/>
                <a:cs typeface="Times New Roman" pitchFamily="18" charset="0"/>
              </a:rPr>
              <a:t> </a:t>
            </a:r>
          </a:p>
          <a:p>
            <a:pPr eaLnBrk="1" hangingPunct="1"/>
            <a:endParaRPr lang="en-GB" sz="20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00449554"/>
              </p:ext>
            </p:extLst>
          </p:nvPr>
        </p:nvGraphicFramePr>
        <p:xfrm>
          <a:off x="323850" y="981075"/>
          <a:ext cx="8569325" cy="4845047"/>
        </p:xfrm>
        <a:graphic>
          <a:graphicData uri="http://schemas.openxmlformats.org/drawingml/2006/table">
            <a:tbl>
              <a:tblPr firstRow="1" bandRow="1">
                <a:tableStyleId>{5C22544A-7EE6-4342-B048-85BDC9FD1C3A}</a:tableStyleId>
              </a:tblPr>
              <a:tblGrid>
                <a:gridCol w="1584245">
                  <a:extLst>
                    <a:ext uri="{9D8B030D-6E8A-4147-A177-3AD203B41FA5}">
                      <a16:colId xmlns:a16="http://schemas.microsoft.com/office/drawing/2014/main" val="20000"/>
                    </a:ext>
                  </a:extLst>
                </a:gridCol>
                <a:gridCol w="1164180">
                  <a:extLst>
                    <a:ext uri="{9D8B030D-6E8A-4147-A177-3AD203B41FA5}">
                      <a16:colId xmlns:a16="http://schemas.microsoft.com/office/drawing/2014/main" val="20001"/>
                    </a:ext>
                  </a:extLst>
                </a:gridCol>
                <a:gridCol w="1164180">
                  <a:extLst>
                    <a:ext uri="{9D8B030D-6E8A-4147-A177-3AD203B41FA5}">
                      <a16:colId xmlns:a16="http://schemas.microsoft.com/office/drawing/2014/main" val="20002"/>
                    </a:ext>
                  </a:extLst>
                </a:gridCol>
                <a:gridCol w="1164180">
                  <a:extLst>
                    <a:ext uri="{9D8B030D-6E8A-4147-A177-3AD203B41FA5}">
                      <a16:colId xmlns:a16="http://schemas.microsoft.com/office/drawing/2014/main" val="20003"/>
                    </a:ext>
                  </a:extLst>
                </a:gridCol>
                <a:gridCol w="1164180">
                  <a:extLst>
                    <a:ext uri="{9D8B030D-6E8A-4147-A177-3AD203B41FA5}">
                      <a16:colId xmlns:a16="http://schemas.microsoft.com/office/drawing/2014/main" val="20004"/>
                    </a:ext>
                  </a:extLst>
                </a:gridCol>
                <a:gridCol w="1164180">
                  <a:extLst>
                    <a:ext uri="{9D8B030D-6E8A-4147-A177-3AD203B41FA5}">
                      <a16:colId xmlns:a16="http://schemas.microsoft.com/office/drawing/2014/main" val="20005"/>
                    </a:ext>
                  </a:extLst>
                </a:gridCol>
                <a:gridCol w="1164180">
                  <a:extLst>
                    <a:ext uri="{9D8B030D-6E8A-4147-A177-3AD203B41FA5}">
                      <a16:colId xmlns:a16="http://schemas.microsoft.com/office/drawing/2014/main" val="20006"/>
                    </a:ext>
                  </a:extLst>
                </a:gridCol>
              </a:tblGrid>
              <a:tr h="439859">
                <a:tc rowSpan="2">
                  <a:txBody>
                    <a:bodyPr/>
                    <a:lstStyle/>
                    <a:p>
                      <a:pPr algn="ctr"/>
                      <a:r>
                        <a:rPr lang="en-GB" sz="1800" b="0" dirty="0">
                          <a:solidFill>
                            <a:schemeClr val="tx1"/>
                          </a:solidFill>
                        </a:rPr>
                        <a:t>Business name</a:t>
                      </a:r>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6">
                  <a:txBody>
                    <a:bodyPr/>
                    <a:lstStyle/>
                    <a:p>
                      <a:pPr algn="ctr"/>
                      <a:r>
                        <a:rPr lang="en-GB" sz="1600" b="0" dirty="0">
                          <a:solidFill>
                            <a:schemeClr val="tx1"/>
                          </a:solidFill>
                        </a:rPr>
                        <a:t>Dimensions</a:t>
                      </a:r>
                      <a:r>
                        <a:rPr lang="en-GB" sz="1600" b="0" baseline="0" dirty="0">
                          <a:solidFill>
                            <a:schemeClr val="tx1"/>
                          </a:solidFill>
                        </a:rPr>
                        <a:t> of value (customer’s acceptance criteria – size, price, etc.)</a:t>
                      </a:r>
                      <a:endParaRPr lang="en-GB" sz="1600" b="0" dirty="0">
                        <a:solidFill>
                          <a:schemeClr val="tx1"/>
                        </a:solidFill>
                      </a:endParaRPr>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5732">
                <a:tc vMerge="1">
                  <a:txBody>
                    <a:bodyPr/>
                    <a:lstStyle/>
                    <a:p>
                      <a:endParaRPr lang="en-GB"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4932">
                <a:tc>
                  <a:txBody>
                    <a:bodyPr/>
                    <a:lstStyle/>
                    <a:p>
                      <a:r>
                        <a:rPr lang="it-IT" sz="1800" dirty="0" err="1"/>
                        <a:t>Specscart</a:t>
                      </a:r>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04932">
                <a:tc>
                  <a:txBody>
                    <a:bodyPr/>
                    <a:lstStyle/>
                    <a:p>
                      <a:r>
                        <a:rPr lang="it-IT" sz="1800" dirty="0"/>
                        <a:t>Direct </a:t>
                      </a:r>
                      <a:r>
                        <a:rPr lang="it-IT" sz="1800" dirty="0" err="1"/>
                        <a:t>Specs</a:t>
                      </a:r>
                      <a:r>
                        <a:rPr lang="it-IT" sz="1800" dirty="0"/>
                        <a:t> </a:t>
                      </a:r>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04932">
                <a:tc>
                  <a:txBody>
                    <a:bodyPr/>
                    <a:lstStyle/>
                    <a:p>
                      <a:r>
                        <a:rPr lang="it-IT" sz="1800" dirty="0"/>
                        <a:t>Jones and Co.</a:t>
                      </a:r>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04932">
                <a:tc>
                  <a:txBody>
                    <a:bodyPr/>
                    <a:lstStyle/>
                    <a:p>
                      <a:r>
                        <a:rPr lang="it-IT" sz="1800" dirty="0" err="1"/>
                        <a:t>Specsavers</a:t>
                      </a:r>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04932">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04932">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04932">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04932">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800" dirty="0"/>
                    </a:p>
                  </a:txBody>
                  <a:tcPr marL="91444" marR="9144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21590" name="Title 1"/>
          <p:cNvSpPr>
            <a:spLocks noGrp="1"/>
          </p:cNvSpPr>
          <p:nvPr>
            <p:ph type="title"/>
          </p:nvPr>
        </p:nvSpPr>
        <p:spPr>
          <a:xfrm>
            <a:off x="0" y="188913"/>
            <a:ext cx="9144000" cy="647700"/>
          </a:xfrm>
        </p:spPr>
        <p:txBody>
          <a:bodyPr>
            <a:normAutofit fontScale="90000"/>
          </a:bodyPr>
          <a:lstStyle/>
          <a:p>
            <a:pPr algn="ctr"/>
            <a:r>
              <a:rPr lang="en-US" altLang="en-US" sz="2000" dirty="0"/>
              <a:t>Benchmarking you and your competitors </a:t>
            </a:r>
            <a:br>
              <a:rPr lang="en-US" altLang="en-US" sz="2000" dirty="0"/>
            </a:br>
            <a:r>
              <a:rPr lang="en-US" altLang="en-US" sz="2000" dirty="0"/>
              <a:t>against what the customer values</a:t>
            </a:r>
            <a:endParaRPr lang="en-GB" altLang="en-US" sz="2000" dirty="0"/>
          </a:p>
        </p:txBody>
      </p:sp>
      <p:sp>
        <p:nvSpPr>
          <p:cNvPr id="2" name="TextBox 1"/>
          <p:cNvSpPr txBox="1"/>
          <p:nvPr/>
        </p:nvSpPr>
        <p:spPr>
          <a:xfrm>
            <a:off x="251520" y="5930696"/>
            <a:ext cx="4289989" cy="738664"/>
          </a:xfrm>
          <a:prstGeom prst="rect">
            <a:avLst/>
          </a:prstGeom>
          <a:noFill/>
        </p:spPr>
        <p:txBody>
          <a:bodyPr wrap="square" rtlCol="0">
            <a:spAutoFit/>
          </a:bodyPr>
          <a:lstStyle/>
          <a:p>
            <a:r>
              <a:rPr lang="en-GB" sz="1400" b="1" dirty="0">
                <a:latin typeface="+mj-lt"/>
              </a:rPr>
              <a:t>Source of competitive advantage:</a:t>
            </a:r>
          </a:p>
          <a:p>
            <a:endParaRPr lang="en-GB" sz="1400" b="1" dirty="0">
              <a:latin typeface="+mj-lt"/>
            </a:endParaRPr>
          </a:p>
          <a:p>
            <a:r>
              <a:rPr lang="en-GB" sz="1400" b="1" dirty="0">
                <a:latin typeface="+mj-lt"/>
              </a:rPr>
              <a:t>How protected:</a:t>
            </a:r>
          </a:p>
        </p:txBody>
      </p:sp>
    </p:spTree>
    <p:extLst>
      <p:ext uri="{BB962C8B-B14F-4D97-AF65-F5344CB8AC3E}">
        <p14:creationId xmlns:p14="http://schemas.microsoft.com/office/powerpoint/2010/main" val="265609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algn="l"/>
            <a:r>
              <a:rPr lang="en-US" altLang="en-US" sz="2400" b="1" dirty="0"/>
              <a:t>Activity 4: Clarify your key assumptions and how validated / will validate (Business Model / Value Proposition)</a:t>
            </a:r>
          </a:p>
        </p:txBody>
      </p:sp>
      <p:sp>
        <p:nvSpPr>
          <p:cNvPr id="3" name="Content Placeholder 2"/>
          <p:cNvSpPr>
            <a:spLocks noGrp="1"/>
          </p:cNvSpPr>
          <p:nvPr>
            <p:ph idx="1"/>
          </p:nvPr>
        </p:nvSpPr>
        <p:spPr>
          <a:xfrm>
            <a:off x="457200" y="1270000"/>
            <a:ext cx="8229600" cy="4525963"/>
          </a:xfrm>
        </p:spPr>
        <p:txBody>
          <a:bodyPr rtlCol="0">
            <a:normAutofit/>
          </a:bodyPr>
          <a:lstStyle/>
          <a:p>
            <a:pPr fontAlgn="auto">
              <a:spcAft>
                <a:spcPts val="0"/>
              </a:spcAft>
              <a:buFont typeface="Arial"/>
              <a:buNone/>
              <a:defRPr/>
            </a:pPr>
            <a:endParaRPr lang="en-US" sz="1600" dirty="0">
              <a:ea typeface="+mn-ea"/>
            </a:endParaRPr>
          </a:p>
          <a:p>
            <a:pPr marL="0" indent="0" fontAlgn="auto">
              <a:spcAft>
                <a:spcPts val="0"/>
              </a:spcAft>
              <a:buFont typeface="Arial"/>
              <a:buNone/>
              <a:defRPr/>
            </a:pPr>
            <a:endParaRPr lang="en-US" sz="1600" dirty="0">
              <a:ea typeface="+mn-ea"/>
            </a:endParaRPr>
          </a:p>
          <a:p>
            <a:pPr fontAlgn="auto">
              <a:spcAft>
                <a:spcPts val="0"/>
              </a:spcAft>
              <a:buFont typeface="Arial"/>
              <a:buChar char="•"/>
              <a:defRPr/>
            </a:pPr>
            <a:endParaRPr lang="en-US" sz="1600" dirty="0">
              <a:ea typeface="+mn-ea"/>
            </a:endParaRPr>
          </a:p>
          <a:p>
            <a:pPr fontAlgn="auto">
              <a:spcAft>
                <a:spcPts val="0"/>
              </a:spcAft>
              <a:buFont typeface="+mj-lt"/>
              <a:buAutoNum type="arabicPeriod"/>
              <a:defRPr/>
            </a:pPr>
            <a:endParaRPr lang="en-US" sz="1600" dirty="0">
              <a:ea typeface="+mn-ea"/>
            </a:endParaRPr>
          </a:p>
          <a:p>
            <a:pPr fontAlgn="auto">
              <a:spcAft>
                <a:spcPts val="0"/>
              </a:spcAft>
              <a:buFont typeface="+mj-lt"/>
              <a:buAutoNum type="arabicPeriod"/>
              <a:defRPr/>
            </a:pPr>
            <a:endParaRPr lang="en-US" sz="1600" dirty="0">
              <a:ea typeface="+mn-ea"/>
            </a:endParaRPr>
          </a:p>
          <a:p>
            <a:pPr fontAlgn="auto">
              <a:spcAft>
                <a:spcPts val="0"/>
              </a:spcAft>
              <a:buFont typeface="+mj-lt"/>
              <a:buAutoNum type="arabicPeriod"/>
              <a:defRPr/>
            </a:pPr>
            <a:endParaRPr lang="en-US" sz="1600" dirty="0">
              <a:ea typeface="+mn-ea"/>
            </a:endParaRPr>
          </a:p>
          <a:p>
            <a:pPr fontAlgn="auto">
              <a:spcAft>
                <a:spcPts val="0"/>
              </a:spcAft>
              <a:buFont typeface="+mj-lt"/>
              <a:buAutoNum type="arabicPeriod"/>
              <a:defRPr/>
            </a:pPr>
            <a:endParaRPr lang="en-US" sz="1600" dirty="0">
              <a:ea typeface="+mn-ea"/>
            </a:endParaRPr>
          </a:p>
          <a:p>
            <a:pPr fontAlgn="auto">
              <a:spcAft>
                <a:spcPts val="0"/>
              </a:spcAft>
              <a:buFont typeface="+mj-lt"/>
              <a:buAutoNum type="arabicPeriod"/>
              <a:defRPr/>
            </a:pPr>
            <a:endParaRPr lang="en-US" sz="1600" dirty="0">
              <a:ea typeface="+mn-ea"/>
            </a:endParaRPr>
          </a:p>
          <a:p>
            <a:pPr fontAlgn="auto">
              <a:spcAft>
                <a:spcPts val="0"/>
              </a:spcAft>
              <a:buFont typeface="Arial"/>
              <a:buNone/>
              <a:defRPr/>
            </a:pPr>
            <a:endParaRPr lang="en-US" sz="1600" dirty="0">
              <a:ea typeface="+mn-ea"/>
            </a:endParaRPr>
          </a:p>
        </p:txBody>
      </p:sp>
      <p:graphicFrame>
        <p:nvGraphicFramePr>
          <p:cNvPr id="4" name="Table 3"/>
          <p:cNvGraphicFramePr>
            <a:graphicFrameLocks noGrp="1"/>
          </p:cNvGraphicFramePr>
          <p:nvPr/>
        </p:nvGraphicFramePr>
        <p:xfrm>
          <a:off x="457200" y="1903271"/>
          <a:ext cx="7982948" cy="3716234"/>
        </p:xfrm>
        <a:graphic>
          <a:graphicData uri="http://schemas.openxmlformats.org/drawingml/2006/table">
            <a:tbl>
              <a:tblPr firstRow="1" bandRow="1">
                <a:tableStyleId>{3C2FFA5D-87B4-456A-9821-1D502468CF0F}</a:tableStyleId>
              </a:tblPr>
              <a:tblGrid>
                <a:gridCol w="529149">
                  <a:extLst>
                    <a:ext uri="{9D8B030D-6E8A-4147-A177-3AD203B41FA5}">
                      <a16:colId xmlns:a16="http://schemas.microsoft.com/office/drawing/2014/main" val="20000"/>
                    </a:ext>
                  </a:extLst>
                </a:gridCol>
                <a:gridCol w="3472491">
                  <a:extLst>
                    <a:ext uri="{9D8B030D-6E8A-4147-A177-3AD203B41FA5}">
                      <a16:colId xmlns:a16="http://schemas.microsoft.com/office/drawing/2014/main" val="20001"/>
                    </a:ext>
                  </a:extLst>
                </a:gridCol>
                <a:gridCol w="2337513">
                  <a:extLst>
                    <a:ext uri="{9D8B030D-6E8A-4147-A177-3AD203B41FA5}">
                      <a16:colId xmlns:a16="http://schemas.microsoft.com/office/drawing/2014/main" val="20002"/>
                    </a:ext>
                  </a:extLst>
                </a:gridCol>
                <a:gridCol w="1643795">
                  <a:extLst>
                    <a:ext uri="{9D8B030D-6E8A-4147-A177-3AD203B41FA5}">
                      <a16:colId xmlns:a16="http://schemas.microsoft.com/office/drawing/2014/main" val="20003"/>
                    </a:ext>
                  </a:extLst>
                </a:gridCol>
              </a:tblGrid>
              <a:tr h="438404">
                <a:tc>
                  <a:txBody>
                    <a:bodyPr/>
                    <a:lstStyle/>
                    <a:p>
                      <a:r>
                        <a:rPr lang="en-US" sz="1600" dirty="0"/>
                        <a:t>No.</a:t>
                      </a:r>
                    </a:p>
                  </a:txBody>
                  <a:tcPr/>
                </a:tc>
                <a:tc>
                  <a:txBody>
                    <a:bodyPr/>
                    <a:lstStyle/>
                    <a:p>
                      <a:r>
                        <a:rPr lang="en-US" sz="1600" dirty="0"/>
                        <a:t>Question</a:t>
                      </a:r>
                    </a:p>
                  </a:txBody>
                  <a:tcPr/>
                </a:tc>
                <a:tc>
                  <a:txBody>
                    <a:bodyPr/>
                    <a:lstStyle/>
                    <a:p>
                      <a:r>
                        <a:rPr lang="en-US" sz="1600" dirty="0"/>
                        <a:t>Fact (with evidence)</a:t>
                      </a:r>
                    </a:p>
                  </a:txBody>
                  <a:tcPr/>
                </a:tc>
                <a:tc>
                  <a:txBody>
                    <a:bodyPr/>
                    <a:lstStyle/>
                    <a:p>
                      <a:r>
                        <a:rPr lang="en-US" sz="1600" dirty="0"/>
                        <a:t>Assumption</a:t>
                      </a:r>
                    </a:p>
                  </a:txBody>
                  <a:tcPr/>
                </a:tc>
                <a:extLst>
                  <a:ext uri="{0D108BD9-81ED-4DB2-BD59-A6C34878D82A}">
                    <a16:rowId xmlns:a16="http://schemas.microsoft.com/office/drawing/2014/main" val="10000"/>
                  </a:ext>
                </a:extLst>
              </a:tr>
              <a:tr h="655566">
                <a:tc>
                  <a:txBody>
                    <a:bodyPr/>
                    <a:lstStyle/>
                    <a:p>
                      <a:r>
                        <a:rPr lang="en-US" sz="140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655566">
                <a:tc>
                  <a:txBody>
                    <a:bodyPr/>
                    <a:lstStyle/>
                    <a:p>
                      <a:r>
                        <a:rPr lang="en-US"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655566">
                <a:tc>
                  <a:txBody>
                    <a:bodyPr/>
                    <a:lstStyle/>
                    <a:p>
                      <a:r>
                        <a:rPr lang="en-US" sz="14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655566">
                <a:tc>
                  <a:txBody>
                    <a:bodyPr/>
                    <a:lstStyle/>
                    <a:p>
                      <a:r>
                        <a:rPr lang="en-US" sz="1400" dirty="0"/>
                        <a:t>4.</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655566">
                <a:tc>
                  <a:txBody>
                    <a:bodyPr/>
                    <a:lstStyle/>
                    <a:p>
                      <a:r>
                        <a:rPr lang="en-US" sz="1400" dirty="0"/>
                        <a:t>5.</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9680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82600" y="647700"/>
          <a:ext cx="8153400" cy="4293468"/>
        </p:xfrm>
        <a:graphic>
          <a:graphicData uri="http://schemas.openxmlformats.org/drawingml/2006/table">
            <a:tbl>
              <a:tblPr/>
              <a:tblGrid>
                <a:gridCol w="4064000">
                  <a:extLst>
                    <a:ext uri="{9D8B030D-6E8A-4147-A177-3AD203B41FA5}">
                      <a16:colId xmlns:a16="http://schemas.microsoft.com/office/drawing/2014/main" val="20000"/>
                    </a:ext>
                  </a:extLst>
                </a:gridCol>
                <a:gridCol w="4089400">
                  <a:extLst>
                    <a:ext uri="{9D8B030D-6E8A-4147-A177-3AD203B41FA5}">
                      <a16:colId xmlns:a16="http://schemas.microsoft.com/office/drawing/2014/main" val="20001"/>
                    </a:ext>
                  </a:extLst>
                </a:gridCol>
              </a:tblGrid>
              <a:tr h="2089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sng" strike="noStrike" cap="none" normalizeH="0" baseline="0" dirty="0">
                          <a:ln>
                            <a:noFill/>
                          </a:ln>
                          <a:solidFill>
                            <a:schemeClr val="tx1"/>
                          </a:solidFill>
                          <a:effectLst/>
                          <a:latin typeface="+mn-lt"/>
                          <a:ea typeface="ＭＳ Ｐゴシック" pitchFamily="-105" charset="-128"/>
                          <a:cs typeface="ＭＳ Ｐゴシック" pitchFamily="-105" charset="-128"/>
                        </a:rPr>
                        <a:t>Political</a:t>
                      </a: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r>
                        <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sng" strike="noStrike" cap="none" normalizeH="0" baseline="0" dirty="0">
                          <a:ln>
                            <a:noFill/>
                          </a:ln>
                          <a:solidFill>
                            <a:schemeClr val="tx1"/>
                          </a:solidFill>
                          <a:effectLst/>
                          <a:latin typeface="+mn-lt"/>
                          <a:ea typeface="ＭＳ Ｐゴシック" pitchFamily="-105" charset="-128"/>
                          <a:cs typeface="ＭＳ Ｐゴシック" pitchFamily="-105" charset="-128"/>
                        </a:rPr>
                        <a:t>Economic</a:t>
                      </a: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Char char="•"/>
                        <a:tabLst/>
                      </a:pP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endPar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endParaRP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r>
                        <a:rPr kumimoji="0" lang="en-GB" sz="1000" b="0" i="0" u="none" strike="noStrike" cap="none" normalizeH="0" baseline="0" dirty="0">
                          <a:ln>
                            <a:noFill/>
                          </a:ln>
                          <a:solidFill>
                            <a:schemeClr val="tx1"/>
                          </a:solidFill>
                          <a:effectLst/>
                          <a:latin typeface="+mn-lt"/>
                          <a:ea typeface="ＭＳ Ｐゴシック" pitchFamily="-105" charset="-128"/>
                          <a:cs typeface="ＭＳ Ｐゴシック" pitchFamily="-105"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42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sng" strike="noStrike" cap="none" normalizeH="0" baseline="0" dirty="0">
                          <a:ln>
                            <a:noFill/>
                          </a:ln>
                          <a:solidFill>
                            <a:srgbClr val="000000"/>
                          </a:solidFill>
                          <a:effectLst/>
                          <a:latin typeface="+mn-lt"/>
                          <a:ea typeface="ＭＳ Ｐゴシック" pitchFamily="-105" charset="-128"/>
                          <a:cs typeface="ＭＳ Ｐゴシック" pitchFamily="-105" charset="-128"/>
                        </a:rPr>
                        <a:t>Social (&amp; Cultural)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sng" strike="noStrike" cap="none" normalizeH="0" baseline="0" dirty="0">
                          <a:ln>
                            <a:noFill/>
                          </a:ln>
                          <a:solidFill>
                            <a:srgbClr val="000000"/>
                          </a:solidFill>
                          <a:effectLst/>
                          <a:latin typeface="+mn-lt"/>
                          <a:ea typeface="ＭＳ Ｐゴシック" pitchFamily="-105" charset="-128"/>
                          <a:cs typeface="ＭＳ Ｐゴシック" pitchFamily="-105" charset="-128"/>
                        </a:rPr>
                        <a:t>Technological</a:t>
                      </a:r>
                    </a:p>
                    <a:p>
                      <a:pPr marL="0" marR="0" lvl="0" indent="0" algn="l" defTabSz="914400" rtl="0" eaLnBrk="1" fontAlgn="base" latinLnBrk="0" hangingPunct="1">
                        <a:lnSpc>
                          <a:spcPct val="100000"/>
                        </a:lnSpc>
                        <a:spcBef>
                          <a:spcPct val="0"/>
                        </a:spcBef>
                        <a:spcAft>
                          <a:spcPct val="0"/>
                        </a:spcAft>
                        <a:buClrTx/>
                        <a:buSzTx/>
                        <a:buFont typeface="Arial" pitchFamily="-105" charset="0"/>
                        <a:buNone/>
                        <a:tabLst/>
                      </a:pPr>
                      <a:endParaRPr kumimoji="0" lang="en-GB" sz="1000" b="0" i="0" u="none" strike="noStrike" cap="none" normalizeH="0" baseline="0" dirty="0">
                        <a:ln>
                          <a:noFill/>
                        </a:ln>
                        <a:solidFill>
                          <a:srgbClr val="000000"/>
                        </a:solidFill>
                        <a:effectLst/>
                        <a:latin typeface="+mn-lt"/>
                        <a:ea typeface="ＭＳ Ｐゴシック" pitchFamily="-105" charset="-128"/>
                        <a:cs typeface="ＭＳ Ｐゴシック" pitchFamily="-105"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0" y="76200"/>
            <a:ext cx="9144000" cy="584200"/>
          </a:xfrm>
          <a:prstGeom prst="rect">
            <a:avLst/>
          </a:prstGeom>
          <a:noFill/>
          <a:ln w="12700" cap="flat" cmpd="sng" algn="ctr">
            <a:solidFill>
              <a:schemeClr val="tx1">
                <a:alpha val="0"/>
              </a:schemeClr>
            </a:solidFill>
            <a:prstDash val="solid"/>
            <a:round/>
            <a:headEnd type="none" w="med" len="med"/>
            <a:tailEnd type="none" w="med" len="med"/>
          </a:ln>
        </p:spPr>
        <p:txBody>
          <a:bodyPr>
            <a:prstTxWarp prst="textNoShape">
              <a:avLst/>
            </a:prstTxWarp>
            <a:spAutoFit/>
          </a:bodyPr>
          <a:lstStyle/>
          <a:p>
            <a:pPr algn="ctr" defTabSz="457200" eaLnBrk="1" hangingPunct="1">
              <a:defRPr/>
            </a:pPr>
            <a:r>
              <a:rPr lang="en-US" sz="3200" dirty="0">
                <a:latin typeface="HelvLight Regular" pitchFamily="-108" charset="0"/>
              </a:rPr>
              <a:t> PEST</a:t>
            </a:r>
            <a:endParaRPr lang="en-US" sz="3200" dirty="0">
              <a:effectLst>
                <a:outerShdw blurRad="38100" dist="38100" dir="2700000" algn="tl">
                  <a:srgbClr val="DDDDDD"/>
                </a:outerShdw>
              </a:effectLst>
              <a:latin typeface="HelvLight Regular" pitchFamily="-108" charset="0"/>
            </a:endParaRPr>
          </a:p>
        </p:txBody>
      </p:sp>
      <p:sp>
        <p:nvSpPr>
          <p:cNvPr id="5" name="TextBox 4"/>
          <p:cNvSpPr txBox="1"/>
          <p:nvPr/>
        </p:nvSpPr>
        <p:spPr>
          <a:xfrm>
            <a:off x="467544" y="5157192"/>
            <a:ext cx="8136904" cy="1431161"/>
          </a:xfrm>
          <a:prstGeom prst="rect">
            <a:avLst/>
          </a:prstGeom>
          <a:solidFill>
            <a:schemeClr val="bg1"/>
          </a:solidFill>
          <a:ln cmpd="thickThin">
            <a:solidFill>
              <a:schemeClr val="tx1"/>
            </a:solidFill>
          </a:ln>
          <a:scene3d>
            <a:camera prst="orthographicFront"/>
            <a:lightRig rig="threePt" dir="t"/>
          </a:scene3d>
          <a:sp3d>
            <a:bevelT w="114300" prst="hardEdge"/>
          </a:sp3d>
        </p:spPr>
        <p:txBody>
          <a:bodyPr wrap="square" rtlCol="0">
            <a:spAutoFit/>
          </a:bodyPr>
          <a:lstStyle/>
          <a:p>
            <a:r>
              <a:rPr lang="en-US" sz="1000" b="1" u="sng" dirty="0">
                <a:latin typeface="Arial" pitchFamily="34" charset="0"/>
                <a:cs typeface="Arial" pitchFamily="34" charset="0"/>
              </a:rPr>
              <a:t>Summary of your analysis &amp; Key Issues</a:t>
            </a:r>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Oval 13"/>
          <p:cNvSpPr>
            <a:spLocks noChangeArrowheads="1"/>
          </p:cNvSpPr>
          <p:nvPr/>
        </p:nvSpPr>
        <p:spPr bwMode="auto">
          <a:xfrm>
            <a:off x="2954338" y="2852738"/>
            <a:ext cx="3192462" cy="1617662"/>
          </a:xfrm>
          <a:prstGeom prst="ellipse">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GB" sz="1000" b="1" dirty="0">
                <a:ea typeface="Arial" pitchFamily="-105" charset="0"/>
                <a:cs typeface="Arial" pitchFamily="-105" charset="0"/>
              </a:rPr>
              <a:t>Existing Competitive Rivalry</a:t>
            </a:r>
          </a:p>
          <a:p>
            <a:endParaRPr lang="en-GB" sz="1000" dirty="0">
              <a:ea typeface="Arial" pitchFamily="-105" charset="0"/>
              <a:cs typeface="Arial" pitchFamily="-105" charset="0"/>
            </a:endParaRPr>
          </a:p>
          <a:p>
            <a:endParaRPr lang="en-US" sz="1000" dirty="0">
              <a:ea typeface="Arial" pitchFamily="-105" charset="0"/>
              <a:cs typeface="Arial" pitchFamily="-105" charset="0"/>
            </a:endParaRPr>
          </a:p>
        </p:txBody>
      </p:sp>
      <p:sp>
        <p:nvSpPr>
          <p:cNvPr id="24580" name="Up Arrow Callout 28"/>
          <p:cNvSpPr>
            <a:spLocks noChangeArrowheads="1"/>
          </p:cNvSpPr>
          <p:nvPr/>
        </p:nvSpPr>
        <p:spPr bwMode="auto">
          <a:xfrm>
            <a:off x="2967038" y="4546600"/>
            <a:ext cx="3167062" cy="2171700"/>
          </a:xfrm>
          <a:prstGeom prst="upArrowCallout">
            <a:avLst>
              <a:gd name="adj1" fmla="val 24994"/>
              <a:gd name="adj2" fmla="val 24994"/>
              <a:gd name="adj3" fmla="val 25000"/>
              <a:gd name="adj4" fmla="val 64977"/>
            </a:avLst>
          </a:prstGeom>
          <a:solidFill>
            <a:schemeClr val="bg1">
              <a:alpha val="20000"/>
            </a:schemeClr>
          </a:solidFill>
          <a:ln w="9525">
            <a:solidFill>
              <a:schemeClr val="tx1"/>
            </a:solidFill>
            <a:round/>
            <a:headEnd/>
            <a:tailEnd/>
          </a:ln>
        </p:spPr>
        <p:txBody>
          <a:bodyPr>
            <a:prstTxWarp prst="textNoShape">
              <a:avLst/>
            </a:prstTxWarp>
          </a:bodyPr>
          <a:lstStyle/>
          <a:p>
            <a:endParaRPr lang="en-US" sz="1000" dirty="0">
              <a:ea typeface="Arial" pitchFamily="-105" charset="0"/>
              <a:cs typeface="Arial" pitchFamily="-105" charset="0"/>
            </a:endParaRPr>
          </a:p>
          <a:p>
            <a:pPr algn="ctr"/>
            <a:r>
              <a:rPr lang="en-GB" sz="1000" b="1" dirty="0">
                <a:ea typeface="Arial" pitchFamily="-105" charset="0"/>
                <a:cs typeface="Arial" pitchFamily="-105" charset="0"/>
              </a:rPr>
              <a:t>Threat of Substitutes</a:t>
            </a:r>
            <a:endParaRPr lang="en-GB" sz="1000" dirty="0">
              <a:ea typeface="Arial" pitchFamily="-105" charset="0"/>
              <a:cs typeface="Arial" pitchFamily="-105" charset="0"/>
            </a:endParaRPr>
          </a:p>
          <a:p>
            <a:endParaRPr lang="en-GB" sz="1000" dirty="0">
              <a:ea typeface="Arial" pitchFamily="-105" charset="0"/>
              <a:cs typeface="Arial" pitchFamily="-105" charset="0"/>
            </a:endParaRPr>
          </a:p>
          <a:p>
            <a:endParaRPr lang="en-GB" sz="1000" dirty="0">
              <a:ea typeface="Arial" pitchFamily="-105" charset="0"/>
              <a:cs typeface="Arial" pitchFamily="-105" charset="0"/>
            </a:endParaRPr>
          </a:p>
          <a:p>
            <a:endParaRPr lang="en-US" sz="1000" dirty="0">
              <a:ea typeface="Arial" pitchFamily="-105" charset="0"/>
              <a:cs typeface="Arial" pitchFamily="-105" charset="0"/>
            </a:endParaRPr>
          </a:p>
        </p:txBody>
      </p:sp>
      <p:sp>
        <p:nvSpPr>
          <p:cNvPr id="24581" name="Down Arrow Callout 29"/>
          <p:cNvSpPr>
            <a:spLocks noChangeArrowheads="1"/>
          </p:cNvSpPr>
          <p:nvPr/>
        </p:nvSpPr>
        <p:spPr bwMode="auto">
          <a:xfrm>
            <a:off x="2967038" y="617538"/>
            <a:ext cx="3167062" cy="2170112"/>
          </a:xfrm>
          <a:prstGeom prst="downArrowCallout">
            <a:avLst>
              <a:gd name="adj1" fmla="val 24999"/>
              <a:gd name="adj2" fmla="val 24999"/>
              <a:gd name="adj3" fmla="val 25000"/>
              <a:gd name="adj4" fmla="val 64977"/>
            </a:avLst>
          </a:prstGeom>
          <a:solidFill>
            <a:schemeClr val="bg1">
              <a:alpha val="20000"/>
            </a:schemeClr>
          </a:solidFill>
          <a:ln w="9525">
            <a:solidFill>
              <a:schemeClr val="tx1"/>
            </a:solidFill>
            <a:round/>
            <a:headEnd/>
            <a:tailEnd/>
          </a:ln>
        </p:spPr>
        <p:txBody>
          <a:bodyPr>
            <a:prstTxWarp prst="textNoShape">
              <a:avLst/>
            </a:prstTxWarp>
          </a:bodyPr>
          <a:lstStyle/>
          <a:p>
            <a:pPr algn="ctr">
              <a:spcAft>
                <a:spcPts val="1000"/>
              </a:spcAft>
            </a:pPr>
            <a:r>
              <a:rPr lang="en-US" sz="1000" b="1" dirty="0">
                <a:ea typeface="Times New Roman" pitchFamily="-105" charset="0"/>
                <a:cs typeface="Times New Roman" pitchFamily="-105" charset="0"/>
              </a:rPr>
              <a:t>Threat of New Entrants</a:t>
            </a:r>
            <a:endParaRPr lang="en-US" sz="1000" dirty="0">
              <a:ea typeface="Times New Roman" pitchFamily="-105" charset="0"/>
              <a:cs typeface="Times New Roman" pitchFamily="-105" charset="0"/>
              <a:sym typeface="Symbol" pitchFamily="-105" charset="2"/>
            </a:endParaRPr>
          </a:p>
          <a:p>
            <a:endParaRPr lang="en-US" sz="1000" dirty="0">
              <a:ea typeface="Times New Roman" pitchFamily="-105" charset="0"/>
              <a:cs typeface="Times New Roman" pitchFamily="-105" charset="0"/>
              <a:sym typeface="Symbol" pitchFamily="-105" charset="2"/>
            </a:endParaRPr>
          </a:p>
        </p:txBody>
      </p:sp>
      <p:sp>
        <p:nvSpPr>
          <p:cNvPr id="24582" name="Left Arrow Callout 31"/>
          <p:cNvSpPr>
            <a:spLocks noChangeArrowheads="1"/>
          </p:cNvSpPr>
          <p:nvPr/>
        </p:nvSpPr>
        <p:spPr bwMode="auto">
          <a:xfrm>
            <a:off x="6235700" y="2090738"/>
            <a:ext cx="2501900" cy="3127375"/>
          </a:xfrm>
          <a:prstGeom prst="leftArrowCallout">
            <a:avLst>
              <a:gd name="adj1" fmla="val 24988"/>
              <a:gd name="adj2" fmla="val 24994"/>
              <a:gd name="adj3" fmla="val 25000"/>
              <a:gd name="adj4" fmla="val 64977"/>
            </a:avLst>
          </a:prstGeom>
          <a:solidFill>
            <a:schemeClr val="bg1">
              <a:alpha val="20000"/>
            </a:schemeClr>
          </a:solidFill>
          <a:ln w="9525">
            <a:solidFill>
              <a:schemeClr val="tx1"/>
            </a:solidFill>
            <a:round/>
            <a:headEnd/>
            <a:tailEnd/>
          </a:ln>
        </p:spPr>
        <p:txBody>
          <a:bodyPr>
            <a:prstTxWarp prst="textNoShape">
              <a:avLst/>
            </a:prstTxWarp>
          </a:bodyPr>
          <a:lstStyle/>
          <a:p>
            <a:pPr algn="ctr">
              <a:spcAft>
                <a:spcPts val="1000"/>
              </a:spcAft>
            </a:pPr>
            <a:r>
              <a:rPr lang="en-US" sz="1000" b="1" dirty="0">
                <a:ea typeface="Times New Roman" pitchFamily="-105" charset="0"/>
                <a:cs typeface="Times New Roman" pitchFamily="-105" charset="0"/>
              </a:rPr>
              <a:t>Buyer Bargaining Power</a:t>
            </a:r>
            <a:endParaRPr lang="en-US" sz="1000" dirty="0">
              <a:ea typeface="Times New Roman" pitchFamily="-105" charset="0"/>
              <a:cs typeface="Times New Roman" pitchFamily="-105" charset="0"/>
            </a:endParaRPr>
          </a:p>
          <a:p>
            <a:pPr>
              <a:spcAft>
                <a:spcPts val="1000"/>
              </a:spcAft>
            </a:pPr>
            <a:endParaRPr lang="en-US" sz="1000" dirty="0">
              <a:ea typeface="Times New Roman" pitchFamily="-105" charset="0"/>
              <a:cs typeface="Times New Roman" pitchFamily="-105" charset="0"/>
            </a:endParaRPr>
          </a:p>
          <a:p>
            <a:pPr>
              <a:spcAft>
                <a:spcPts val="1000"/>
              </a:spcAft>
            </a:pPr>
            <a:endParaRPr lang="en-US" sz="1000" dirty="0">
              <a:ea typeface="Times New Roman" pitchFamily="-105" charset="0"/>
              <a:cs typeface="Times New Roman" pitchFamily="-105" charset="0"/>
            </a:endParaRPr>
          </a:p>
          <a:p>
            <a:pPr>
              <a:spcAft>
                <a:spcPts val="1000"/>
              </a:spcAft>
            </a:pPr>
            <a:endParaRPr lang="en-US" sz="1000" dirty="0">
              <a:ea typeface="Times New Roman" pitchFamily="-105" charset="0"/>
              <a:cs typeface="Times New Roman" pitchFamily="-105" charset="0"/>
            </a:endParaRPr>
          </a:p>
          <a:p>
            <a:pPr>
              <a:spcAft>
                <a:spcPts val="1000"/>
              </a:spcAft>
            </a:pPr>
            <a:endParaRPr lang="en-US" sz="1000" b="1" dirty="0">
              <a:ea typeface="Times New Roman" pitchFamily="-105" charset="0"/>
              <a:cs typeface="Times New Roman" pitchFamily="-105" charset="0"/>
            </a:endParaRPr>
          </a:p>
          <a:p>
            <a:endParaRPr lang="en-US" sz="1000" dirty="0"/>
          </a:p>
        </p:txBody>
      </p:sp>
      <p:sp>
        <p:nvSpPr>
          <p:cNvPr id="24583" name="Right Arrow Callout 32"/>
          <p:cNvSpPr>
            <a:spLocks noChangeArrowheads="1"/>
          </p:cNvSpPr>
          <p:nvPr/>
        </p:nvSpPr>
        <p:spPr bwMode="auto">
          <a:xfrm>
            <a:off x="355600" y="2039938"/>
            <a:ext cx="2501900" cy="3127375"/>
          </a:xfrm>
          <a:prstGeom prst="rightArrowCallout">
            <a:avLst>
              <a:gd name="adj1" fmla="val 24988"/>
              <a:gd name="adj2" fmla="val 24994"/>
              <a:gd name="adj3" fmla="val 25000"/>
              <a:gd name="adj4" fmla="val 64977"/>
            </a:avLst>
          </a:prstGeom>
          <a:solidFill>
            <a:schemeClr val="bg1">
              <a:alpha val="20000"/>
            </a:schemeClr>
          </a:solidFill>
          <a:ln w="9525">
            <a:solidFill>
              <a:schemeClr val="tx1"/>
            </a:solidFill>
            <a:round/>
            <a:headEnd/>
            <a:tailEnd/>
          </a:ln>
        </p:spPr>
        <p:txBody>
          <a:bodyPr>
            <a:prstTxWarp prst="textNoShape">
              <a:avLst/>
            </a:prstTxWarp>
          </a:bodyPr>
          <a:lstStyle/>
          <a:p>
            <a:pPr algn="ctr"/>
            <a:r>
              <a:rPr lang="en-US" sz="1000" b="1" dirty="0">
                <a:ea typeface="Arial" pitchFamily="-105" charset="0"/>
                <a:cs typeface="Arial" pitchFamily="-105" charset="0"/>
              </a:rPr>
              <a:t>Supplier Bargaining Power</a:t>
            </a:r>
          </a:p>
          <a:p>
            <a:endParaRPr lang="en-US" sz="1000" dirty="0">
              <a:ea typeface="Arial" pitchFamily="-105" charset="0"/>
              <a:cs typeface="Arial" pitchFamily="-105" charset="0"/>
            </a:endParaRPr>
          </a:p>
        </p:txBody>
      </p:sp>
      <p:sp>
        <p:nvSpPr>
          <p:cNvPr id="9" name="TextBox 8"/>
          <p:cNvSpPr txBox="1"/>
          <p:nvPr/>
        </p:nvSpPr>
        <p:spPr>
          <a:xfrm>
            <a:off x="0" y="76200"/>
            <a:ext cx="9144000" cy="584200"/>
          </a:xfrm>
          <a:prstGeom prst="rect">
            <a:avLst/>
          </a:prstGeom>
          <a:noFill/>
          <a:ln w="12700" cap="flat" cmpd="sng" algn="ctr">
            <a:solidFill>
              <a:schemeClr val="tx1">
                <a:alpha val="0"/>
              </a:schemeClr>
            </a:solidFill>
            <a:prstDash val="solid"/>
            <a:round/>
            <a:headEnd type="none" w="med" len="med"/>
            <a:tailEnd type="none" w="med" len="med"/>
          </a:ln>
        </p:spPr>
        <p:txBody>
          <a:bodyPr>
            <a:prstTxWarp prst="textNoShape">
              <a:avLst/>
            </a:prstTxWarp>
            <a:spAutoFit/>
          </a:bodyPr>
          <a:lstStyle/>
          <a:p>
            <a:pPr algn="ctr" defTabSz="457200">
              <a:defRPr/>
            </a:pPr>
            <a:r>
              <a:rPr lang="en-US" sz="3200" dirty="0">
                <a:latin typeface="HelvLight Regular" pitchFamily="-108" charset="0"/>
              </a:rPr>
              <a:t> Porter’s 5 Forces on ………………… </a:t>
            </a:r>
            <a:endParaRPr lang="en-US" sz="3200" dirty="0">
              <a:effectLst>
                <a:outerShdw blurRad="38100" dist="38100" dir="2700000" algn="tl">
                  <a:srgbClr val="DDDDDD"/>
                </a:outerShdw>
              </a:effectLst>
              <a:latin typeface="HelvLight Regular" pitchFamily="-108" charset="0"/>
            </a:endParaRPr>
          </a:p>
        </p:txBody>
      </p:sp>
      <p:sp>
        <p:nvSpPr>
          <p:cNvPr id="10" name="TextBox 9"/>
          <p:cNvSpPr txBox="1"/>
          <p:nvPr/>
        </p:nvSpPr>
        <p:spPr>
          <a:xfrm>
            <a:off x="611560" y="1484784"/>
            <a:ext cx="1224136" cy="430887"/>
          </a:xfrm>
          <a:prstGeom prst="rect">
            <a:avLst/>
          </a:prstGeom>
          <a:solidFill>
            <a:schemeClr val="bg1"/>
          </a:solidFill>
          <a:ln>
            <a:solidFill>
              <a:schemeClr val="tx1"/>
            </a:solidFill>
          </a:ln>
        </p:spPr>
        <p:txBody>
          <a:bodyPr wrap="square" rtlCol="0">
            <a:spAutoFit/>
          </a:bodyPr>
          <a:lstStyle/>
          <a:p>
            <a:pPr algn="ctr"/>
            <a:r>
              <a:rPr lang="en-US" sz="1100" dirty="0"/>
              <a:t>Force = Weak / Medium / Strong</a:t>
            </a:r>
          </a:p>
        </p:txBody>
      </p:sp>
      <p:sp>
        <p:nvSpPr>
          <p:cNvPr id="11" name="TextBox 10"/>
          <p:cNvSpPr txBox="1"/>
          <p:nvPr/>
        </p:nvSpPr>
        <p:spPr>
          <a:xfrm>
            <a:off x="7308304" y="5301208"/>
            <a:ext cx="1224136" cy="430887"/>
          </a:xfrm>
          <a:prstGeom prst="rect">
            <a:avLst/>
          </a:prstGeom>
          <a:solidFill>
            <a:schemeClr val="bg1"/>
          </a:solidFill>
          <a:ln>
            <a:solidFill>
              <a:schemeClr val="tx1"/>
            </a:solidFill>
          </a:ln>
        </p:spPr>
        <p:txBody>
          <a:bodyPr wrap="square" rtlCol="0">
            <a:spAutoFit/>
          </a:bodyPr>
          <a:lstStyle/>
          <a:p>
            <a:pPr algn="ctr"/>
            <a:r>
              <a:rPr lang="en-US" sz="1100" dirty="0"/>
              <a:t>Force = Weak / Medium / Strong</a:t>
            </a:r>
          </a:p>
        </p:txBody>
      </p:sp>
      <p:sp>
        <p:nvSpPr>
          <p:cNvPr id="12" name="TextBox 11"/>
          <p:cNvSpPr txBox="1"/>
          <p:nvPr/>
        </p:nvSpPr>
        <p:spPr>
          <a:xfrm>
            <a:off x="2915816" y="2132856"/>
            <a:ext cx="1224136" cy="430887"/>
          </a:xfrm>
          <a:prstGeom prst="rect">
            <a:avLst/>
          </a:prstGeom>
          <a:solidFill>
            <a:schemeClr val="bg1"/>
          </a:solidFill>
          <a:ln>
            <a:solidFill>
              <a:schemeClr val="tx1"/>
            </a:solidFill>
          </a:ln>
        </p:spPr>
        <p:txBody>
          <a:bodyPr wrap="square" rtlCol="0">
            <a:spAutoFit/>
          </a:bodyPr>
          <a:lstStyle/>
          <a:p>
            <a:pPr algn="ctr"/>
            <a:r>
              <a:rPr lang="en-US" sz="1100" dirty="0"/>
              <a:t>Force = Weak / Medium / Strong</a:t>
            </a:r>
          </a:p>
        </p:txBody>
      </p:sp>
      <p:sp>
        <p:nvSpPr>
          <p:cNvPr id="13" name="TextBox 12"/>
          <p:cNvSpPr txBox="1"/>
          <p:nvPr/>
        </p:nvSpPr>
        <p:spPr>
          <a:xfrm>
            <a:off x="5004048" y="4797152"/>
            <a:ext cx="1224136" cy="430887"/>
          </a:xfrm>
          <a:prstGeom prst="rect">
            <a:avLst/>
          </a:prstGeom>
          <a:solidFill>
            <a:schemeClr val="bg1"/>
          </a:solidFill>
          <a:ln>
            <a:solidFill>
              <a:schemeClr val="tx1"/>
            </a:solidFill>
          </a:ln>
        </p:spPr>
        <p:txBody>
          <a:bodyPr wrap="square" rtlCol="0">
            <a:spAutoFit/>
          </a:bodyPr>
          <a:lstStyle/>
          <a:p>
            <a:pPr algn="ctr"/>
            <a:r>
              <a:rPr lang="en-US" sz="1100" dirty="0"/>
              <a:t>Force = Weak / Medium / Strong</a:t>
            </a:r>
          </a:p>
        </p:txBody>
      </p:sp>
      <p:sp>
        <p:nvSpPr>
          <p:cNvPr id="15" name="TextBox 14"/>
          <p:cNvSpPr txBox="1"/>
          <p:nvPr/>
        </p:nvSpPr>
        <p:spPr>
          <a:xfrm>
            <a:off x="5148064" y="2636912"/>
            <a:ext cx="1224136" cy="430887"/>
          </a:xfrm>
          <a:prstGeom prst="rect">
            <a:avLst/>
          </a:prstGeom>
          <a:solidFill>
            <a:schemeClr val="bg1"/>
          </a:solidFill>
          <a:ln>
            <a:solidFill>
              <a:schemeClr val="tx1"/>
            </a:solidFill>
          </a:ln>
        </p:spPr>
        <p:txBody>
          <a:bodyPr wrap="square" rtlCol="0">
            <a:spAutoFit/>
          </a:bodyPr>
          <a:lstStyle/>
          <a:p>
            <a:pPr algn="ctr"/>
            <a:r>
              <a:rPr lang="en-US" sz="1100" dirty="0"/>
              <a:t>Force = Weak / Medium / Strong</a:t>
            </a:r>
          </a:p>
        </p:txBody>
      </p:sp>
      <p:sp>
        <p:nvSpPr>
          <p:cNvPr id="16" name="TextBox 15"/>
          <p:cNvSpPr txBox="1"/>
          <p:nvPr/>
        </p:nvSpPr>
        <p:spPr>
          <a:xfrm>
            <a:off x="179512" y="5301208"/>
            <a:ext cx="2592288" cy="1431161"/>
          </a:xfrm>
          <a:prstGeom prst="rect">
            <a:avLst/>
          </a:prstGeom>
          <a:solidFill>
            <a:schemeClr val="bg1"/>
          </a:solidFill>
          <a:ln cmpd="thickThin">
            <a:solidFill>
              <a:schemeClr val="tx1"/>
            </a:solidFill>
          </a:ln>
          <a:scene3d>
            <a:camera prst="orthographicFront"/>
            <a:lightRig rig="threePt" dir="t"/>
          </a:scene3d>
          <a:sp3d>
            <a:bevelT w="114300" prst="hardEdge"/>
          </a:sp3d>
        </p:spPr>
        <p:txBody>
          <a:bodyPr wrap="square" rtlCol="0">
            <a:spAutoFit/>
          </a:bodyPr>
          <a:lstStyle/>
          <a:p>
            <a:r>
              <a:rPr lang="en-US" sz="1000" b="1" u="sng" dirty="0">
                <a:latin typeface="Arial" pitchFamily="34" charset="0"/>
                <a:cs typeface="Arial" pitchFamily="34" charset="0"/>
              </a:rPr>
              <a:t>Summary of your analysis &amp; Key Issues</a:t>
            </a:r>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469900" y="838200"/>
          <a:ext cx="8140700" cy="4025900"/>
        </p:xfrm>
        <a:graphic>
          <a:graphicData uri="http://schemas.openxmlformats.org/drawingml/2006/table">
            <a:tbl>
              <a:tblPr/>
              <a:tblGrid>
                <a:gridCol w="4013200">
                  <a:extLst>
                    <a:ext uri="{9D8B030D-6E8A-4147-A177-3AD203B41FA5}">
                      <a16:colId xmlns:a16="http://schemas.microsoft.com/office/drawing/2014/main" val="20000"/>
                    </a:ext>
                  </a:extLst>
                </a:gridCol>
                <a:gridCol w="4127500">
                  <a:extLst>
                    <a:ext uri="{9D8B030D-6E8A-4147-A177-3AD203B41FA5}">
                      <a16:colId xmlns:a16="http://schemas.microsoft.com/office/drawing/2014/main" val="20001"/>
                    </a:ext>
                  </a:extLst>
                </a:gridCol>
              </a:tblGrid>
              <a:tr h="2082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r>
                        <a:rPr kumimoji="0" lang="en-GB" sz="1000" b="0" i="0" u="none" strike="noStrike" cap="none" normalizeH="0" baseline="0" dirty="0">
                          <a:ln>
                            <a:noFill/>
                          </a:ln>
                          <a:solidFill>
                            <a:schemeClr val="tx1"/>
                          </a:solidFill>
                          <a:effectLst/>
                          <a:latin typeface="Arial" pitchFamily="-105" charset="0"/>
                          <a:ea typeface="Arial" pitchFamily="-105" charset="0"/>
                          <a:cs typeface="Arial" pitchFamily="-105" charset="0"/>
                        </a:rPr>
                        <a:t> </a:t>
                      </a:r>
                      <a:r>
                        <a:rPr kumimoji="0" lang="en-GB" sz="1200" b="0" i="0" u="sng" strike="noStrike" cap="none" normalizeH="0" baseline="0" dirty="0">
                          <a:ln>
                            <a:noFill/>
                          </a:ln>
                          <a:solidFill>
                            <a:schemeClr val="tx1"/>
                          </a:solidFill>
                          <a:effectLst/>
                          <a:latin typeface="Arial" pitchFamily="-105" charset="0"/>
                          <a:ea typeface="Arial" pitchFamily="-105" charset="0"/>
                          <a:cs typeface="Arial" pitchFamily="-105" charset="0"/>
                        </a:rPr>
                        <a:t>Strengths</a:t>
                      </a:r>
                      <a:r>
                        <a:rPr kumimoji="0" lang="en-GB" sz="1200" b="0" i="0" u="none" strike="noStrike" cap="none" normalizeH="0" baseline="0" dirty="0">
                          <a:ln>
                            <a:noFill/>
                          </a:ln>
                          <a:solidFill>
                            <a:srgbClr val="000000"/>
                          </a:solidFill>
                          <a:effectLst/>
                          <a:latin typeface="Arial" pitchFamily="-105" charset="0"/>
                          <a:ea typeface="Arial" pitchFamily="-105" charset="0"/>
                          <a:cs typeface="Arial" pitchFamily="-105" charset="0"/>
                        </a:rPr>
                        <a:t> </a:t>
                      </a: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endParaRPr>
                    </a:p>
                    <a:p>
                      <a:pPr marL="0" marR="0" lvl="0" indent="0" algn="l" defTabSz="914400" rtl="0" eaLnBrk="1" fontAlgn="base" latinLnBrk="0" hangingPunct="1">
                        <a:lnSpc>
                          <a:spcPct val="100000"/>
                        </a:lnSpc>
                        <a:spcBef>
                          <a:spcPct val="0"/>
                        </a:spcBef>
                        <a:spcAft>
                          <a:spcPct val="0"/>
                        </a:spcAft>
                        <a:buClrTx/>
                        <a:buSzTx/>
                        <a:buFont typeface="Arial"/>
                        <a:buNone/>
                        <a:tabLst/>
                      </a:pPr>
                      <a:endPar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r>
                        <a:rPr kumimoji="0" lang="en-GB" sz="1000" b="0" i="0" u="none" strike="noStrike" cap="none" normalizeH="0" baseline="0" dirty="0">
                          <a:ln>
                            <a:noFill/>
                          </a:ln>
                          <a:solidFill>
                            <a:schemeClr val="tx1"/>
                          </a:solidFill>
                          <a:effectLst/>
                          <a:latin typeface="Arial" pitchFamily="-105" charset="0"/>
                          <a:ea typeface="Arial" pitchFamily="-105" charset="0"/>
                          <a:cs typeface="Arial" pitchFamily="-105" charset="0"/>
                        </a:rPr>
                        <a:t> </a:t>
                      </a:r>
                      <a:r>
                        <a:rPr kumimoji="0" lang="en-GB" sz="1200" b="0" i="0" u="sng" strike="noStrike" cap="none" normalizeH="0" baseline="0" dirty="0">
                          <a:ln>
                            <a:noFill/>
                          </a:ln>
                          <a:solidFill>
                            <a:schemeClr val="tx1"/>
                          </a:solidFill>
                          <a:effectLst/>
                          <a:latin typeface="Arial" pitchFamily="-105" charset="0"/>
                          <a:ea typeface="Arial" pitchFamily="-105" charset="0"/>
                          <a:cs typeface="Arial" pitchFamily="-105" charset="0"/>
                        </a:rPr>
                        <a:t>Opportunities</a:t>
                      </a:r>
                      <a:r>
                        <a:rPr kumimoji="0" lang="en-GB" sz="1200" b="0" i="0" u="none" strike="noStrike" cap="none" normalizeH="0" baseline="0" dirty="0">
                          <a:ln>
                            <a:noFill/>
                          </a:ln>
                          <a:solidFill>
                            <a:srgbClr val="000000"/>
                          </a:solidFill>
                          <a:effectLst/>
                          <a:latin typeface="Arial" pitchFamily="-105" charset="0"/>
                          <a:ea typeface="Arial" pitchFamily="-105" charset="0"/>
                          <a:cs typeface="Arial" pitchFamily="-105" charset="0"/>
                        </a:rPr>
                        <a:t>←</a:t>
                      </a:r>
                      <a:endPar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endParaRPr>
                    </a:p>
                    <a:p>
                      <a:pPr marL="0" marR="0" lvl="0" indent="0" algn="l" defTabSz="914400" rtl="0" eaLnBrk="1" fontAlgn="base" latinLnBrk="0" hangingPunct="1">
                        <a:lnSpc>
                          <a:spcPct val="100000"/>
                        </a:lnSpc>
                        <a:spcBef>
                          <a:spcPct val="0"/>
                        </a:spcBef>
                        <a:spcAft>
                          <a:spcPct val="0"/>
                        </a:spcAft>
                        <a:buClrTx/>
                        <a:buSzTx/>
                        <a:buFont typeface="Arial"/>
                        <a:buChar char="•"/>
                        <a:tabLst/>
                      </a:pPr>
                      <a:endPar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endParaRPr>
                    </a:p>
                    <a:p>
                      <a:pPr marL="0" marR="0" lvl="0" indent="0" algn="l" defTabSz="914400" rtl="0" eaLnBrk="1" fontAlgn="base" latinLnBrk="0" hangingPunct="1">
                        <a:lnSpc>
                          <a:spcPct val="100000"/>
                        </a:lnSpc>
                        <a:spcBef>
                          <a:spcPct val="0"/>
                        </a:spcBef>
                        <a:spcAft>
                          <a:spcPct val="0"/>
                        </a:spcAft>
                        <a:buClrTx/>
                        <a:buSzTx/>
                        <a:buFont typeface="Arial"/>
                        <a:buNone/>
                        <a:tabLst/>
                      </a:pPr>
                      <a:endPar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943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r>
                        <a:rPr kumimoji="0" lang="en-GB" sz="1000" b="0" i="0" u="none" strike="noStrike" cap="none" normalizeH="0" baseline="0" dirty="0">
                          <a:ln>
                            <a:noFill/>
                          </a:ln>
                          <a:solidFill>
                            <a:schemeClr val="tx1"/>
                          </a:solidFill>
                          <a:effectLst/>
                          <a:latin typeface="Arial" pitchFamily="-105" charset="0"/>
                          <a:ea typeface="Arial" pitchFamily="-105" charset="0"/>
                          <a:cs typeface="Arial" pitchFamily="-105" charset="0"/>
                        </a:rPr>
                        <a:t> </a:t>
                      </a:r>
                      <a:r>
                        <a:rPr kumimoji="0" lang="en-GB" sz="1200" b="0" i="0" u="sng" strike="noStrike" cap="none" normalizeH="0" baseline="0" dirty="0">
                          <a:ln>
                            <a:noFill/>
                          </a:ln>
                          <a:solidFill>
                            <a:srgbClr val="000000"/>
                          </a:solidFill>
                          <a:effectLst/>
                          <a:latin typeface="Arial" pitchFamily="-105" charset="0"/>
                          <a:ea typeface="Arial" pitchFamily="-105" charset="0"/>
                          <a:cs typeface="Arial" pitchFamily="-105" charset="0"/>
                        </a:rPr>
                        <a:t>Weaknesses</a:t>
                      </a: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endPar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105" charset="0"/>
                          <a:ea typeface="Arial" pitchFamily="-105" charset="0"/>
                          <a:cs typeface="Arial" pitchFamily="-105" charset="0"/>
                        </a:rPr>
                        <a:t>↑</a:t>
                      </a:r>
                      <a:r>
                        <a:rPr kumimoji="0" lang="en-GB" sz="1200" b="0" i="0" u="sng" strike="noStrike" cap="none" normalizeH="0" baseline="0" dirty="0">
                          <a:ln>
                            <a:noFill/>
                          </a:ln>
                          <a:solidFill>
                            <a:srgbClr val="000000"/>
                          </a:solidFill>
                          <a:effectLst/>
                          <a:latin typeface="Arial" pitchFamily="-105" charset="0"/>
                          <a:ea typeface="Arial" pitchFamily="-105" charset="0"/>
                          <a:cs typeface="Arial" pitchFamily="-105" charset="0"/>
                        </a:rPr>
                        <a:t>Threats</a:t>
                      </a:r>
                      <a:r>
                        <a:rPr kumimoji="0" lang="en-US" sz="1000" b="0" i="0" u="none" strike="noStrike" cap="none" normalizeH="0" baseline="0" dirty="0">
                          <a:ln>
                            <a:noFill/>
                          </a:ln>
                          <a:solidFill>
                            <a:schemeClr val="tx1"/>
                          </a:solidFill>
                          <a:effectLst/>
                          <a:latin typeface="Arial" pitchFamily="-105" charset="0"/>
                          <a:ea typeface="Arial" pitchFamily="-105" charset="0"/>
                          <a:cs typeface="Arial" pitchFamily="-105" charset="0"/>
                        </a:rPr>
                        <a:t>↑</a:t>
                      </a:r>
                      <a:endPar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endParaRPr>
                    </a:p>
                    <a:p>
                      <a:pPr marL="0" marR="0" lvl="0" indent="0" algn="l" defTabSz="914400" rtl="0" eaLnBrk="1" fontAlgn="base" latinLnBrk="0" hangingPunct="1">
                        <a:lnSpc>
                          <a:spcPct val="100000"/>
                        </a:lnSpc>
                        <a:spcBef>
                          <a:spcPct val="0"/>
                        </a:spcBef>
                        <a:spcAft>
                          <a:spcPct val="0"/>
                        </a:spcAft>
                        <a:buClrTx/>
                        <a:buSzTx/>
                        <a:buFont typeface="Arial"/>
                        <a:buNone/>
                        <a:tabLst/>
                      </a:pPr>
                      <a:endPar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endParaRPr>
                    </a:p>
                    <a:p>
                      <a:pPr marL="0" marR="0" lvl="0" indent="0" algn="l" defTabSz="914400" rtl="0" eaLnBrk="1" fontAlgn="base" latinLnBrk="0" hangingPunct="1">
                        <a:lnSpc>
                          <a:spcPct val="100000"/>
                        </a:lnSpc>
                        <a:spcBef>
                          <a:spcPct val="0"/>
                        </a:spcBef>
                        <a:spcAft>
                          <a:spcPct val="0"/>
                        </a:spcAft>
                        <a:buClrTx/>
                        <a:buSzTx/>
                        <a:buFont typeface="Arial"/>
                        <a:buNone/>
                        <a:tabLst/>
                      </a:pPr>
                      <a:r>
                        <a:rPr kumimoji="0" lang="en-GB" sz="1000" b="0" i="0" u="none" strike="noStrike" cap="none" normalizeH="0" baseline="0" dirty="0">
                          <a:ln>
                            <a:noFill/>
                          </a:ln>
                          <a:solidFill>
                            <a:srgbClr val="000000"/>
                          </a:solidFill>
                          <a:effectLst/>
                          <a:latin typeface="Arial" pitchFamily="-105" charset="0"/>
                          <a:ea typeface="Arial" pitchFamily="-105" charset="0"/>
                          <a:cs typeface="Arial" pitchFamily="-105" charset="0"/>
                        </a:rPr>
                        <a:t> </a:t>
                      </a:r>
                      <a:endParaRPr kumimoji="0" lang="en-GB" sz="1200" b="0" i="0" u="sng" strike="noStrike" cap="none" normalizeH="0" baseline="0" dirty="0">
                        <a:ln>
                          <a:noFill/>
                        </a:ln>
                        <a:solidFill>
                          <a:srgbClr val="000000"/>
                        </a:solidFill>
                        <a:effectLst/>
                        <a:latin typeface="Arial" pitchFamily="-105" charset="0"/>
                        <a:ea typeface="Arial" pitchFamily="-105" charset="0"/>
                        <a:cs typeface="Arial" pitchFamily="-105"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1517" name="TextBox 4"/>
          <p:cNvSpPr txBox="1">
            <a:spLocks noChangeArrowheads="1"/>
          </p:cNvSpPr>
          <p:nvPr/>
        </p:nvSpPr>
        <p:spPr bwMode="auto">
          <a:xfrm>
            <a:off x="2019300" y="533400"/>
            <a:ext cx="787400" cy="276225"/>
          </a:xfrm>
          <a:prstGeom prst="rect">
            <a:avLst/>
          </a:prstGeom>
          <a:noFill/>
          <a:ln w="9525">
            <a:noFill/>
            <a:miter lim="800000"/>
            <a:headEnd/>
            <a:tailEnd/>
          </a:ln>
        </p:spPr>
        <p:txBody>
          <a:bodyPr>
            <a:prstTxWarp prst="textNoShape">
              <a:avLst/>
            </a:prstTxWarp>
            <a:spAutoFit/>
          </a:bodyPr>
          <a:lstStyle/>
          <a:p>
            <a:r>
              <a:rPr lang="en-US" sz="1200"/>
              <a:t>Internal</a:t>
            </a:r>
          </a:p>
        </p:txBody>
      </p:sp>
      <p:sp>
        <p:nvSpPr>
          <p:cNvPr id="21518" name="TextBox 7"/>
          <p:cNvSpPr txBox="1">
            <a:spLocks noChangeArrowheads="1"/>
          </p:cNvSpPr>
          <p:nvPr/>
        </p:nvSpPr>
        <p:spPr bwMode="auto">
          <a:xfrm>
            <a:off x="6134100" y="533400"/>
            <a:ext cx="749300" cy="276225"/>
          </a:xfrm>
          <a:prstGeom prst="rect">
            <a:avLst/>
          </a:prstGeom>
          <a:noFill/>
          <a:ln w="9525">
            <a:noFill/>
            <a:miter lim="800000"/>
            <a:headEnd/>
            <a:tailEnd/>
          </a:ln>
        </p:spPr>
        <p:txBody>
          <a:bodyPr>
            <a:prstTxWarp prst="textNoShape">
              <a:avLst/>
            </a:prstTxWarp>
            <a:spAutoFit/>
          </a:bodyPr>
          <a:lstStyle/>
          <a:p>
            <a:r>
              <a:rPr lang="en-US" sz="1200"/>
              <a:t>External</a:t>
            </a:r>
          </a:p>
        </p:txBody>
      </p:sp>
      <p:sp>
        <p:nvSpPr>
          <p:cNvPr id="21519" name="TextBox 4"/>
          <p:cNvSpPr txBox="1">
            <a:spLocks noChangeArrowheads="1"/>
          </p:cNvSpPr>
          <p:nvPr/>
        </p:nvSpPr>
        <p:spPr bwMode="auto">
          <a:xfrm rot="-5400000">
            <a:off x="-58737" y="1638300"/>
            <a:ext cx="774700" cy="276225"/>
          </a:xfrm>
          <a:prstGeom prst="rect">
            <a:avLst/>
          </a:prstGeom>
          <a:noFill/>
          <a:ln w="9525">
            <a:noFill/>
            <a:miter lim="800000"/>
            <a:headEnd/>
            <a:tailEnd/>
          </a:ln>
        </p:spPr>
        <p:txBody>
          <a:bodyPr>
            <a:prstTxWarp prst="textNoShape">
              <a:avLst/>
            </a:prstTxWarp>
            <a:spAutoFit/>
          </a:bodyPr>
          <a:lstStyle/>
          <a:p>
            <a:r>
              <a:rPr lang="en-US" sz="1200">
                <a:solidFill>
                  <a:srgbClr val="0000FF"/>
                </a:solidFill>
              </a:rPr>
              <a:t>Positive</a:t>
            </a:r>
          </a:p>
        </p:txBody>
      </p:sp>
      <p:sp>
        <p:nvSpPr>
          <p:cNvPr id="21520" name="TextBox 5"/>
          <p:cNvSpPr txBox="1">
            <a:spLocks noChangeArrowheads="1"/>
          </p:cNvSpPr>
          <p:nvPr/>
        </p:nvSpPr>
        <p:spPr bwMode="auto">
          <a:xfrm rot="-5400000">
            <a:off x="-74613" y="3473451"/>
            <a:ext cx="798513" cy="277812"/>
          </a:xfrm>
          <a:prstGeom prst="rect">
            <a:avLst/>
          </a:prstGeom>
          <a:noFill/>
          <a:ln w="9525">
            <a:noFill/>
            <a:miter lim="800000"/>
            <a:headEnd/>
            <a:tailEnd/>
          </a:ln>
        </p:spPr>
        <p:txBody>
          <a:bodyPr>
            <a:prstTxWarp prst="textNoShape">
              <a:avLst/>
            </a:prstTxWarp>
            <a:spAutoFit/>
          </a:bodyPr>
          <a:lstStyle/>
          <a:p>
            <a:r>
              <a:rPr lang="en-US" sz="1200">
                <a:solidFill>
                  <a:srgbClr val="FF0000"/>
                </a:solidFill>
              </a:rPr>
              <a:t>Negative</a:t>
            </a:r>
          </a:p>
          <a:p>
            <a:endParaRPr lang="en-US">
              <a:solidFill>
                <a:srgbClr val="FF0000"/>
              </a:solidFill>
            </a:endParaRPr>
          </a:p>
        </p:txBody>
      </p:sp>
      <p:sp>
        <p:nvSpPr>
          <p:cNvPr id="7" name="TextBox 6"/>
          <p:cNvSpPr txBox="1"/>
          <p:nvPr/>
        </p:nvSpPr>
        <p:spPr>
          <a:xfrm>
            <a:off x="0" y="76200"/>
            <a:ext cx="9144000" cy="584200"/>
          </a:xfrm>
          <a:prstGeom prst="rect">
            <a:avLst/>
          </a:prstGeom>
          <a:noFill/>
          <a:ln w="12700" cap="flat" cmpd="sng" algn="ctr">
            <a:solidFill>
              <a:schemeClr val="tx1">
                <a:alpha val="0"/>
              </a:schemeClr>
            </a:solidFill>
            <a:prstDash val="solid"/>
            <a:round/>
            <a:headEnd type="none" w="med" len="med"/>
            <a:tailEnd type="none" w="med" len="med"/>
          </a:ln>
        </p:spPr>
        <p:txBody>
          <a:bodyPr>
            <a:prstTxWarp prst="textNoShape">
              <a:avLst/>
            </a:prstTxWarp>
            <a:spAutoFit/>
          </a:bodyPr>
          <a:lstStyle/>
          <a:p>
            <a:pPr algn="ctr" defTabSz="457200" eaLnBrk="1" hangingPunct="1">
              <a:defRPr/>
            </a:pPr>
            <a:r>
              <a:rPr lang="en-US" sz="3200" dirty="0">
                <a:latin typeface="HelvLight Regular" pitchFamily="-108" charset="0"/>
              </a:rPr>
              <a:t> SWOT</a:t>
            </a:r>
            <a:endParaRPr lang="en-US" sz="3200" dirty="0">
              <a:effectLst>
                <a:outerShdw blurRad="38100" dist="38100" dir="2700000" algn="tl">
                  <a:srgbClr val="DDDDDD"/>
                </a:outerShdw>
              </a:effectLst>
              <a:latin typeface="HelvLight Regular" pitchFamily="-108" charset="0"/>
            </a:endParaRPr>
          </a:p>
        </p:txBody>
      </p:sp>
      <p:sp>
        <p:nvSpPr>
          <p:cNvPr id="8" name="TextBox 7"/>
          <p:cNvSpPr txBox="1"/>
          <p:nvPr/>
        </p:nvSpPr>
        <p:spPr>
          <a:xfrm>
            <a:off x="467544" y="5157192"/>
            <a:ext cx="8136904" cy="1431161"/>
          </a:xfrm>
          <a:prstGeom prst="rect">
            <a:avLst/>
          </a:prstGeom>
          <a:solidFill>
            <a:schemeClr val="bg1"/>
          </a:solidFill>
          <a:ln cmpd="thickThin">
            <a:solidFill>
              <a:schemeClr val="tx1"/>
            </a:solidFill>
          </a:ln>
          <a:scene3d>
            <a:camera prst="orthographicFront"/>
            <a:lightRig rig="threePt" dir="t"/>
          </a:scene3d>
          <a:sp3d>
            <a:bevelT w="114300" prst="hardEdge"/>
          </a:sp3d>
        </p:spPr>
        <p:txBody>
          <a:bodyPr wrap="square" rtlCol="0">
            <a:spAutoFit/>
          </a:bodyPr>
          <a:lstStyle/>
          <a:p>
            <a:r>
              <a:rPr lang="en-US" sz="1000" b="1" u="sng" dirty="0">
                <a:latin typeface="Arial" pitchFamily="34" charset="0"/>
                <a:cs typeface="Arial" pitchFamily="34" charset="0"/>
              </a:rPr>
              <a:t>Summary of your analysis &amp; Key Issues</a:t>
            </a:r>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GB" altLang="en-US">
                <a:cs typeface="Arial" pitchFamily="34" charset="0"/>
              </a:rPr>
              <a:t>Enabling your CSFs</a:t>
            </a:r>
            <a:br>
              <a:rPr lang="en-GB" altLang="en-US">
                <a:cs typeface="Arial" pitchFamily="34" charset="0"/>
              </a:rPr>
            </a:br>
            <a:endParaRPr lang="en-GB" altLang="en-US">
              <a:cs typeface="Arial" pitchFamily="34" charset="0"/>
            </a:endParaRPr>
          </a:p>
        </p:txBody>
      </p:sp>
      <p:sp>
        <p:nvSpPr>
          <p:cNvPr id="6" name="Content Placeholder 5"/>
          <p:cNvSpPr>
            <a:spLocks noGrp="1"/>
          </p:cNvSpPr>
          <p:nvPr>
            <p:ph sz="half" idx="1"/>
          </p:nvPr>
        </p:nvSpPr>
        <p:spPr/>
        <p:txBody>
          <a:bodyPr rtlCol="0">
            <a:normAutofit fontScale="92500" lnSpcReduction="20000"/>
          </a:bodyPr>
          <a:lstStyle/>
          <a:p>
            <a:pPr fontAlgn="auto">
              <a:spcBef>
                <a:spcPts val="600"/>
              </a:spcBef>
              <a:spcAft>
                <a:spcPts val="0"/>
              </a:spcAft>
              <a:buFontTx/>
              <a:buNone/>
              <a:defRPr/>
            </a:pPr>
            <a:r>
              <a:rPr lang="en-GB" sz="3600" dirty="0">
                <a:cs typeface="Arial" pitchFamily="34" charset="0"/>
              </a:rPr>
              <a:t>Competences</a:t>
            </a:r>
          </a:p>
          <a:p>
            <a:pPr fontAlgn="auto">
              <a:spcBef>
                <a:spcPts val="600"/>
              </a:spcBef>
              <a:spcAft>
                <a:spcPts val="0"/>
              </a:spcAft>
              <a:defRPr/>
            </a:pPr>
            <a:r>
              <a:rPr lang="en-GB" dirty="0">
                <a:cs typeface="Arial" pitchFamily="34" charset="0"/>
              </a:rPr>
              <a:t>What can your resources do and at what level?</a:t>
            </a:r>
          </a:p>
          <a:p>
            <a:pPr lvl="1" fontAlgn="auto">
              <a:spcBef>
                <a:spcPts val="600"/>
              </a:spcBef>
              <a:spcAft>
                <a:spcPts val="0"/>
              </a:spcAft>
              <a:defRPr/>
            </a:pPr>
            <a:r>
              <a:rPr lang="en-GB" dirty="0">
                <a:cs typeface="Arial" pitchFamily="34" charset="0"/>
              </a:rPr>
              <a:t>Threshold competence – necessary</a:t>
            </a:r>
          </a:p>
          <a:p>
            <a:pPr lvl="1" fontAlgn="auto">
              <a:spcBef>
                <a:spcPts val="600"/>
              </a:spcBef>
              <a:spcAft>
                <a:spcPts val="0"/>
              </a:spcAft>
              <a:defRPr/>
            </a:pPr>
            <a:r>
              <a:rPr lang="en-GB" dirty="0">
                <a:cs typeface="Arial" pitchFamily="34" charset="0"/>
              </a:rPr>
              <a:t>Core competence – ability to outperform the competition</a:t>
            </a:r>
          </a:p>
          <a:p>
            <a:pPr fontAlgn="auto">
              <a:spcBef>
                <a:spcPts val="600"/>
              </a:spcBef>
              <a:spcAft>
                <a:spcPts val="0"/>
              </a:spcAft>
              <a:defRPr/>
            </a:pPr>
            <a:r>
              <a:rPr lang="en-GB" dirty="0">
                <a:cs typeface="Arial" pitchFamily="34" charset="0"/>
              </a:rPr>
              <a:t>Bases of competences</a:t>
            </a:r>
          </a:p>
          <a:p>
            <a:pPr lvl="1" fontAlgn="auto">
              <a:spcBef>
                <a:spcPts val="600"/>
              </a:spcBef>
              <a:spcAft>
                <a:spcPts val="0"/>
              </a:spcAft>
              <a:defRPr/>
            </a:pPr>
            <a:r>
              <a:rPr lang="en-GB" dirty="0">
                <a:cs typeface="Arial" pitchFamily="34" charset="0"/>
              </a:rPr>
              <a:t>Cost Efficiency</a:t>
            </a:r>
          </a:p>
          <a:p>
            <a:pPr lvl="1" fontAlgn="auto">
              <a:spcBef>
                <a:spcPts val="600"/>
              </a:spcBef>
              <a:spcAft>
                <a:spcPts val="0"/>
              </a:spcAft>
              <a:defRPr/>
            </a:pPr>
            <a:r>
              <a:rPr lang="en-GB" dirty="0">
                <a:cs typeface="Arial" pitchFamily="34" charset="0"/>
              </a:rPr>
              <a:t>Value Added</a:t>
            </a:r>
          </a:p>
          <a:p>
            <a:pPr lvl="1" fontAlgn="auto">
              <a:spcBef>
                <a:spcPts val="600"/>
              </a:spcBef>
              <a:spcAft>
                <a:spcPts val="0"/>
              </a:spcAft>
              <a:defRPr/>
            </a:pPr>
            <a:r>
              <a:rPr lang="en-GB" dirty="0">
                <a:cs typeface="Arial" pitchFamily="34" charset="0"/>
              </a:rPr>
              <a:t>Managing linkages</a:t>
            </a:r>
          </a:p>
          <a:p>
            <a:pPr lvl="1" fontAlgn="auto">
              <a:spcBef>
                <a:spcPts val="600"/>
              </a:spcBef>
              <a:spcAft>
                <a:spcPts val="0"/>
              </a:spcAft>
              <a:defRPr/>
            </a:pPr>
            <a:r>
              <a:rPr lang="en-GB" dirty="0">
                <a:cs typeface="Arial" pitchFamily="34" charset="0"/>
              </a:rPr>
              <a:t>Robustness</a:t>
            </a:r>
          </a:p>
          <a:p>
            <a:pPr fontAlgn="auto">
              <a:spcAft>
                <a:spcPts val="0"/>
              </a:spcAft>
              <a:defRPr/>
            </a:pPr>
            <a:endParaRPr lang="en-GB" dirty="0"/>
          </a:p>
        </p:txBody>
      </p:sp>
      <p:sp>
        <p:nvSpPr>
          <p:cNvPr id="37892" name="Content Placeholder 4"/>
          <p:cNvSpPr>
            <a:spLocks noGrp="1"/>
          </p:cNvSpPr>
          <p:nvPr>
            <p:ph sz="half" idx="2"/>
          </p:nvPr>
        </p:nvSpPr>
        <p:spPr>
          <a:xfrm>
            <a:off x="4648200" y="1916113"/>
            <a:ext cx="3810000" cy="4114800"/>
          </a:xfrm>
        </p:spPr>
        <p:txBody>
          <a:bodyPr>
            <a:normAutofit fontScale="92500" lnSpcReduction="20000"/>
          </a:bodyPr>
          <a:lstStyle/>
          <a:p>
            <a:pPr>
              <a:lnSpc>
                <a:spcPct val="90000"/>
              </a:lnSpc>
              <a:buFontTx/>
              <a:buNone/>
            </a:pPr>
            <a:r>
              <a:rPr lang="en-GB" altLang="en-US">
                <a:cs typeface="Arial" pitchFamily="34" charset="0"/>
              </a:rPr>
              <a:t>Resources</a:t>
            </a:r>
          </a:p>
          <a:p>
            <a:pPr>
              <a:lnSpc>
                <a:spcPct val="90000"/>
              </a:lnSpc>
            </a:pPr>
            <a:r>
              <a:rPr lang="en-GB" altLang="en-US" sz="2200">
                <a:cs typeface="Arial" pitchFamily="34" charset="0"/>
              </a:rPr>
              <a:t>Analysing Resources and Capabilities</a:t>
            </a:r>
          </a:p>
          <a:p>
            <a:pPr>
              <a:lnSpc>
                <a:spcPct val="90000"/>
              </a:lnSpc>
            </a:pPr>
            <a:r>
              <a:rPr lang="en-GB" altLang="en-US" sz="2200">
                <a:cs typeface="Arial" pitchFamily="34" charset="0"/>
              </a:rPr>
              <a:t>Resources that an organisation owns or can access to support its strategies</a:t>
            </a:r>
          </a:p>
          <a:p>
            <a:pPr>
              <a:lnSpc>
                <a:spcPct val="90000"/>
              </a:lnSpc>
            </a:pPr>
            <a:r>
              <a:rPr lang="en-GB" altLang="en-US" sz="2200">
                <a:cs typeface="Arial" pitchFamily="34" charset="0"/>
              </a:rPr>
              <a:t>Can you identify any unique resources </a:t>
            </a:r>
          </a:p>
          <a:p>
            <a:pPr lvl="1">
              <a:lnSpc>
                <a:spcPct val="90000"/>
              </a:lnSpc>
            </a:pPr>
            <a:r>
              <a:rPr lang="en-GB" altLang="en-US" sz="1800">
                <a:cs typeface="Arial" pitchFamily="34" charset="0"/>
              </a:rPr>
              <a:t>i.e. those that create competitive advantage e.g. patent, location etc.</a:t>
            </a:r>
          </a:p>
          <a:p>
            <a:pPr>
              <a:lnSpc>
                <a:spcPct val="90000"/>
              </a:lnSpc>
            </a:pPr>
            <a:r>
              <a:rPr lang="en-GB" altLang="en-US" sz="2200">
                <a:cs typeface="Arial" pitchFamily="34" charset="0"/>
              </a:rPr>
              <a:t>Resource Audit</a:t>
            </a:r>
          </a:p>
          <a:p>
            <a:endParaRPr lang="en-GB" altLang="en-US"/>
          </a:p>
        </p:txBody>
      </p:sp>
      <p:sp>
        <p:nvSpPr>
          <p:cNvPr id="7" name="Date Placeholder 3"/>
          <p:cNvSpPr txBox="1">
            <a:spLocks noGrp="1"/>
          </p:cNvSpPr>
          <p:nvPr/>
        </p:nvSpPr>
        <p:spPr bwMode="auto">
          <a:xfrm>
            <a:off x="8429625" y="0"/>
            <a:ext cx="714375" cy="457200"/>
          </a:xfrm>
          <a:prstGeom prst="rect">
            <a:avLst/>
          </a:prstGeom>
          <a:noFill/>
          <a:ln>
            <a:miter lim="800000"/>
            <a:headEnd/>
            <a:tailEnd/>
          </a:ln>
        </p:spPr>
        <p:txBody>
          <a:bodyPr/>
          <a:lstStyle/>
          <a:p>
            <a:pPr>
              <a:defRPr/>
            </a:pPr>
            <a:fld id="{31E6D49B-850F-4664-A4FF-16D4B1C72067}" type="slidenum">
              <a:rPr lang="en-GB">
                <a:latin typeface="+mn-lt"/>
              </a:rPr>
              <a:pPr>
                <a:defRPr/>
              </a:pPr>
              <a:t>9</a:t>
            </a:fld>
            <a:endParaRPr lang="en-GB" dirty="0">
              <a:latin typeface="+mn-lt"/>
            </a:endParaRPr>
          </a:p>
        </p:txBody>
      </p:sp>
    </p:spTree>
    <p:extLst>
      <p:ext uri="{BB962C8B-B14F-4D97-AF65-F5344CB8AC3E}">
        <p14:creationId xmlns:p14="http://schemas.microsoft.com/office/powerpoint/2010/main" val="4223924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627</Words>
  <Application>Microsoft Macintosh PowerPoint</Application>
  <PresentationFormat>Affichage à l'écran (4:3)</PresentationFormat>
  <Paragraphs>182</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HelvLight Regular</vt:lpstr>
      <vt:lpstr>Times New Roman</vt:lpstr>
      <vt:lpstr>Office Theme</vt:lpstr>
      <vt:lpstr>Présentation PowerPoint</vt:lpstr>
      <vt:lpstr>Présentation PowerPoint</vt:lpstr>
      <vt:lpstr>Value Proposition for …………………</vt:lpstr>
      <vt:lpstr>Benchmarking you and your competitors  against what the customer values</vt:lpstr>
      <vt:lpstr>Activity 4: Clarify your key assumptions and how validated / will validate (Business Model / Value Proposition)</vt:lpstr>
      <vt:lpstr>Présentation PowerPoint</vt:lpstr>
      <vt:lpstr>Présentation PowerPoint</vt:lpstr>
      <vt:lpstr>Présentation PowerPoint</vt:lpstr>
      <vt:lpstr>Enabling your CSFs </vt:lpstr>
      <vt:lpstr>Présentation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Helena de Marion</cp:lastModifiedBy>
  <cp:revision>34</cp:revision>
  <dcterms:created xsi:type="dcterms:W3CDTF">2012-03-01T10:48:28Z</dcterms:created>
  <dcterms:modified xsi:type="dcterms:W3CDTF">2020-10-29T11:56:45Z</dcterms:modified>
</cp:coreProperties>
</file>