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1" r:id="rId3"/>
    <p:sldId id="282" r:id="rId4"/>
    <p:sldId id="284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38400"/>
            <a:ext cx="9144000" cy="1981200"/>
          </a:xfrm>
          <a:custGeom>
            <a:avLst/>
            <a:gdLst/>
            <a:ahLst/>
            <a:cxnLst/>
            <a:rect l="l" t="t" r="r" b="b"/>
            <a:pathLst>
              <a:path w="9144000" h="1981200">
                <a:moveTo>
                  <a:pt x="0" y="0"/>
                </a:moveTo>
                <a:lnTo>
                  <a:pt x="9144000" y="0"/>
                </a:lnTo>
                <a:lnTo>
                  <a:pt x="9144000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362364" y="1852548"/>
            <a:ext cx="2194931" cy="196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735169" y="297395"/>
            <a:ext cx="4206240" cy="1525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32050"/>
            <a:ext cx="9144000" cy="4425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362364" y="1852548"/>
            <a:ext cx="2194931" cy="196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735169" y="297395"/>
            <a:ext cx="4206240" cy="15259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1259"/>
            <a:ext cx="1313319" cy="10901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30643" y="6134783"/>
            <a:ext cx="1663839" cy="6036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472" y="4791202"/>
            <a:ext cx="8287055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1274"/>
            <a:ext cx="8072119" cy="4183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68812" y="6433619"/>
            <a:ext cx="2063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8B1C54-2A28-423E-B07C-E72D8ED3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72" y="1524001"/>
            <a:ext cx="8287055" cy="492443"/>
          </a:xfrm>
        </p:spPr>
        <p:txBody>
          <a:bodyPr/>
          <a:lstStyle/>
          <a:p>
            <a:pPr algn="ctr"/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12650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561274"/>
            <a:ext cx="7964805" cy="418337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233679" indent="-342900">
              <a:lnSpc>
                <a:spcPct val="795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Describe </a:t>
            </a:r>
            <a:r>
              <a:rPr sz="2200" spc="0" dirty="0">
                <a:latin typeface="Arial"/>
                <a:cs typeface="Arial"/>
              </a:rPr>
              <a:t>your </a:t>
            </a:r>
            <a:r>
              <a:rPr sz="2200" dirty="0">
                <a:latin typeface="Arial"/>
                <a:cs typeface="Arial"/>
              </a:rPr>
              <a:t>regulatory </a:t>
            </a:r>
            <a:r>
              <a:rPr sz="2200" spc="5" dirty="0">
                <a:latin typeface="Arial"/>
                <a:cs typeface="Arial"/>
              </a:rPr>
              <a:t>strategy: </a:t>
            </a:r>
            <a:r>
              <a:rPr sz="2200" spc="25" dirty="0">
                <a:latin typeface="Arial"/>
                <a:cs typeface="Arial"/>
              </a:rPr>
              <a:t>which </a:t>
            </a:r>
            <a:r>
              <a:rPr sz="2200" dirty="0">
                <a:latin typeface="Arial"/>
                <a:cs typeface="Arial"/>
              </a:rPr>
              <a:t>regulatory </a:t>
            </a:r>
            <a:r>
              <a:rPr sz="2200" spc="10" dirty="0">
                <a:latin typeface="Arial"/>
                <a:cs typeface="Arial"/>
              </a:rPr>
              <a:t>bodies,  </a:t>
            </a:r>
            <a:r>
              <a:rPr sz="2200" spc="5" dirty="0">
                <a:latin typeface="Arial"/>
                <a:cs typeface="Arial"/>
              </a:rPr>
              <a:t>countries, </a:t>
            </a:r>
            <a:r>
              <a:rPr sz="2200" spc="25" dirty="0">
                <a:latin typeface="Arial"/>
                <a:cs typeface="Arial"/>
              </a:rPr>
              <a:t>etc. </a:t>
            </a:r>
            <a:r>
              <a:rPr sz="2200" spc="5" dirty="0">
                <a:latin typeface="Arial"/>
                <a:cs typeface="Arial"/>
              </a:rPr>
              <a:t>will you </a:t>
            </a:r>
            <a:r>
              <a:rPr sz="2200" spc="0" dirty="0">
                <a:latin typeface="Arial"/>
                <a:cs typeface="Arial"/>
              </a:rPr>
              <a:t>target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first?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2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Describe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spc="10" dirty="0">
                <a:latin typeface="Arial"/>
                <a:cs typeface="Arial"/>
              </a:rPr>
              <a:t>pathway </a:t>
            </a:r>
            <a:r>
              <a:rPr sz="2200" spc="5" dirty="0">
                <a:latin typeface="Arial"/>
                <a:cs typeface="Arial"/>
              </a:rPr>
              <a:t>through </a:t>
            </a:r>
            <a:r>
              <a:rPr sz="2200" spc="0" dirty="0">
                <a:latin typeface="Arial"/>
                <a:cs typeface="Arial"/>
              </a:rPr>
              <a:t>the targeted </a:t>
            </a:r>
            <a:r>
              <a:rPr sz="2200" dirty="0">
                <a:latin typeface="Arial"/>
                <a:cs typeface="Arial"/>
              </a:rPr>
              <a:t>regulatory </a:t>
            </a:r>
            <a:r>
              <a:rPr sz="2200" spc="15" dirty="0">
                <a:latin typeface="Arial"/>
                <a:cs typeface="Arial"/>
              </a:rPr>
              <a:t>bodies 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-15" dirty="0">
                <a:latin typeface="Arial"/>
                <a:cs typeface="Arial"/>
              </a:rPr>
              <a:t>where </a:t>
            </a:r>
            <a:r>
              <a:rPr sz="2200" spc="5" dirty="0">
                <a:latin typeface="Arial"/>
                <a:cs typeface="Arial"/>
              </a:rPr>
              <a:t>you </a:t>
            </a:r>
            <a:r>
              <a:rPr sz="2200" spc="-40" dirty="0">
                <a:latin typeface="Arial"/>
                <a:cs typeface="Arial"/>
              </a:rPr>
              <a:t>are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spc="10" dirty="0">
                <a:latin typeface="Arial"/>
                <a:cs typeface="Arial"/>
              </a:rPr>
              <a:t>process </a:t>
            </a:r>
            <a:r>
              <a:rPr sz="2200" dirty="0">
                <a:latin typeface="Arial"/>
                <a:cs typeface="Arial"/>
              </a:rPr>
              <a:t>(including </a:t>
            </a:r>
            <a:r>
              <a:rPr sz="2200" spc="0" dirty="0">
                <a:latin typeface="Arial"/>
                <a:cs typeface="Arial"/>
              </a:rPr>
              <a:t>meetings </a:t>
            </a:r>
            <a:r>
              <a:rPr sz="2200" spc="25" dirty="0">
                <a:latin typeface="Arial"/>
                <a:cs typeface="Arial"/>
              </a:rPr>
              <a:t>with  </a:t>
            </a:r>
            <a:r>
              <a:rPr sz="2200" spc="-15" dirty="0">
                <a:latin typeface="Arial"/>
                <a:cs typeface="Arial"/>
              </a:rPr>
              <a:t>regulators).</a:t>
            </a:r>
            <a:endParaRPr sz="2200">
              <a:latin typeface="Arial"/>
              <a:cs typeface="Arial"/>
            </a:endParaRPr>
          </a:p>
          <a:p>
            <a:pPr marL="355600" marR="355600" indent="-342900">
              <a:lnSpc>
                <a:spcPct val="802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5" dirty="0">
                <a:latin typeface="Arial"/>
                <a:cs typeface="Arial"/>
              </a:rPr>
              <a:t>Is </a:t>
            </a:r>
            <a:r>
              <a:rPr sz="2200" spc="0" dirty="0">
                <a:latin typeface="Arial"/>
                <a:cs typeface="Arial"/>
              </a:rPr>
              <a:t>your </a:t>
            </a:r>
            <a:r>
              <a:rPr sz="2200" spc="15" dirty="0">
                <a:latin typeface="Arial"/>
                <a:cs typeface="Arial"/>
              </a:rPr>
              <a:t>technology completely </a:t>
            </a:r>
            <a:r>
              <a:rPr sz="2200" spc="-5" dirty="0">
                <a:latin typeface="Arial"/>
                <a:cs typeface="Arial"/>
              </a:rPr>
              <a:t>novel </a:t>
            </a:r>
            <a:r>
              <a:rPr sz="2200" spc="10" dirty="0">
                <a:latin typeface="Arial"/>
                <a:cs typeface="Arial"/>
              </a:rPr>
              <a:t>or </a:t>
            </a:r>
            <a:r>
              <a:rPr sz="2200" spc="-40" dirty="0">
                <a:latin typeface="Arial"/>
                <a:cs typeface="Arial"/>
              </a:rPr>
              <a:t>are </a:t>
            </a:r>
            <a:r>
              <a:rPr sz="2200" spc="-10" dirty="0">
                <a:latin typeface="Arial"/>
                <a:cs typeface="Arial"/>
              </a:rPr>
              <a:t>there </a:t>
            </a:r>
            <a:r>
              <a:rPr sz="2200" spc="-5" dirty="0">
                <a:latin typeface="Arial"/>
                <a:cs typeface="Arial"/>
              </a:rPr>
              <a:t>similar  </a:t>
            </a:r>
            <a:r>
              <a:rPr sz="2200" spc="10" dirty="0">
                <a:latin typeface="Arial"/>
                <a:cs typeface="Arial"/>
              </a:rPr>
              <a:t>approved </a:t>
            </a:r>
            <a:r>
              <a:rPr sz="2200" spc="30" dirty="0">
                <a:latin typeface="Arial"/>
                <a:cs typeface="Arial"/>
              </a:rPr>
              <a:t>products </a:t>
            </a:r>
            <a:r>
              <a:rPr sz="2200" spc="25" dirty="0">
                <a:latin typeface="Arial"/>
                <a:cs typeface="Arial"/>
              </a:rPr>
              <a:t>which </a:t>
            </a:r>
            <a:r>
              <a:rPr sz="2200" spc="30" dirty="0">
                <a:latin typeface="Arial"/>
                <a:cs typeface="Arial"/>
              </a:rPr>
              <a:t>could </a:t>
            </a:r>
            <a:r>
              <a:rPr sz="2200" spc="10" dirty="0">
                <a:latin typeface="Arial"/>
                <a:cs typeface="Arial"/>
              </a:rPr>
              <a:t>be </a:t>
            </a:r>
            <a:r>
              <a:rPr sz="2200" spc="-5" dirty="0">
                <a:latin typeface="Arial"/>
                <a:cs typeface="Arial"/>
              </a:rPr>
              <a:t>referenced </a:t>
            </a:r>
            <a:r>
              <a:rPr sz="2200" spc="50" dirty="0">
                <a:latin typeface="Arial"/>
                <a:cs typeface="Arial"/>
              </a:rPr>
              <a:t>to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expedite 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regulatory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process?</a:t>
            </a:r>
            <a:endParaRPr sz="2200">
              <a:latin typeface="Arial"/>
              <a:cs typeface="Arial"/>
            </a:endParaRPr>
          </a:p>
          <a:p>
            <a:pPr marL="355600" marR="80010" indent="-342900">
              <a:lnSpc>
                <a:spcPts val="2130"/>
              </a:lnSpc>
              <a:spcBef>
                <a:spcPts val="49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What </a:t>
            </a:r>
            <a:r>
              <a:rPr sz="2200" spc="10" dirty="0">
                <a:latin typeface="Arial"/>
                <a:cs typeface="Arial"/>
              </a:rPr>
              <a:t>testing </a:t>
            </a:r>
            <a:r>
              <a:rPr sz="2200" spc="25" dirty="0">
                <a:latin typeface="Arial"/>
                <a:cs typeface="Arial"/>
              </a:rPr>
              <a:t>and/or </a:t>
            </a:r>
            <a:r>
              <a:rPr sz="2200" spc="5" dirty="0">
                <a:latin typeface="Arial"/>
                <a:cs typeface="Arial"/>
              </a:rPr>
              <a:t>information </a:t>
            </a:r>
            <a:r>
              <a:rPr sz="2200" spc="-5" dirty="0">
                <a:latin typeface="Arial"/>
                <a:cs typeface="Arial"/>
              </a:rPr>
              <a:t>is required </a:t>
            </a:r>
            <a:r>
              <a:rPr sz="2200" spc="30" dirty="0">
                <a:latin typeface="Arial"/>
                <a:cs typeface="Arial"/>
              </a:rPr>
              <a:t>by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regulatory  </a:t>
            </a:r>
            <a:r>
              <a:rPr sz="2200" spc="15" dirty="0">
                <a:latin typeface="Arial"/>
                <a:cs typeface="Arial"/>
              </a:rPr>
              <a:t>bodies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30" dirty="0">
                <a:latin typeface="Arial"/>
                <a:cs typeface="Arial"/>
              </a:rPr>
              <a:t>how </a:t>
            </a:r>
            <a:r>
              <a:rPr sz="2200" spc="10" dirty="0">
                <a:latin typeface="Arial"/>
                <a:cs typeface="Arial"/>
              </a:rPr>
              <a:t>long </a:t>
            </a:r>
            <a:r>
              <a:rPr sz="2200" spc="5" dirty="0">
                <a:latin typeface="Arial"/>
                <a:cs typeface="Arial"/>
              </a:rPr>
              <a:t>will </a:t>
            </a:r>
            <a:r>
              <a:rPr sz="2200" spc="30" dirty="0">
                <a:latin typeface="Arial"/>
                <a:cs typeface="Arial"/>
              </a:rPr>
              <a:t>it </a:t>
            </a:r>
            <a:r>
              <a:rPr sz="2200" spc="0" dirty="0">
                <a:latin typeface="Arial"/>
                <a:cs typeface="Arial"/>
              </a:rPr>
              <a:t>take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5" dirty="0">
                <a:latin typeface="Arial"/>
                <a:cs typeface="Arial"/>
              </a:rPr>
              <a:t>provide </a:t>
            </a:r>
            <a:r>
              <a:rPr sz="2200" spc="30" dirty="0">
                <a:latin typeface="Arial"/>
                <a:cs typeface="Arial"/>
              </a:rPr>
              <a:t>it </a:t>
            </a:r>
            <a:r>
              <a:rPr sz="2200" spc="50" dirty="0">
                <a:latin typeface="Arial"/>
                <a:cs typeface="Arial"/>
              </a:rPr>
              <a:t>to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them?</a:t>
            </a:r>
            <a:endParaRPr sz="2200">
              <a:latin typeface="Arial"/>
              <a:cs typeface="Arial"/>
            </a:endParaRPr>
          </a:p>
          <a:p>
            <a:pPr marL="355600" marR="380365" indent="-342900">
              <a:lnSpc>
                <a:spcPct val="79500"/>
              </a:lnSpc>
              <a:spcBef>
                <a:spcPts val="55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If </a:t>
            </a:r>
            <a:r>
              <a:rPr sz="2200" spc="5" dirty="0">
                <a:latin typeface="Arial"/>
                <a:cs typeface="Arial"/>
              </a:rPr>
              <a:t>clinical </a:t>
            </a:r>
            <a:r>
              <a:rPr sz="2200" dirty="0">
                <a:latin typeface="Arial"/>
                <a:cs typeface="Arial"/>
              </a:rPr>
              <a:t>trials </a:t>
            </a:r>
            <a:r>
              <a:rPr sz="2200" spc="-40" dirty="0">
                <a:latin typeface="Arial"/>
                <a:cs typeface="Arial"/>
              </a:rPr>
              <a:t>are </a:t>
            </a:r>
            <a:r>
              <a:rPr sz="2200" spc="-5" dirty="0">
                <a:latin typeface="Arial"/>
                <a:cs typeface="Arial"/>
              </a:rPr>
              <a:t>required, </a:t>
            </a:r>
            <a:r>
              <a:rPr sz="2200" spc="10" dirty="0">
                <a:latin typeface="Arial"/>
                <a:cs typeface="Arial"/>
              </a:rPr>
              <a:t>describe </a:t>
            </a:r>
            <a:r>
              <a:rPr sz="2200" dirty="0">
                <a:latin typeface="Arial"/>
                <a:cs typeface="Arial"/>
              </a:rPr>
              <a:t>enrollment, </a:t>
            </a:r>
            <a:r>
              <a:rPr sz="2200" spc="5" dirty="0">
                <a:latin typeface="Arial"/>
                <a:cs typeface="Arial"/>
              </a:rPr>
              <a:t>duration,  </a:t>
            </a:r>
            <a:r>
              <a:rPr sz="2200" spc="40" dirty="0">
                <a:latin typeface="Arial"/>
                <a:cs typeface="Arial"/>
              </a:rPr>
              <a:t>cost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15" dirty="0">
                <a:latin typeface="Arial"/>
                <a:cs typeface="Arial"/>
              </a:rPr>
              <a:t>timing for </a:t>
            </a:r>
            <a:r>
              <a:rPr sz="2200" spc="-5" dirty="0">
                <a:latin typeface="Arial"/>
                <a:cs typeface="Arial"/>
              </a:rPr>
              <a:t>each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phase.</a:t>
            </a:r>
            <a:endParaRPr sz="2200">
              <a:latin typeface="Arial"/>
              <a:cs typeface="Arial"/>
            </a:endParaRPr>
          </a:p>
          <a:p>
            <a:pPr marL="355600" marR="709930" indent="-342900">
              <a:lnSpc>
                <a:spcPts val="2130"/>
              </a:lnSpc>
              <a:spcBef>
                <a:spcPts val="489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30" dirty="0">
                <a:latin typeface="Arial"/>
                <a:cs typeface="Arial"/>
              </a:rPr>
              <a:t>How </a:t>
            </a:r>
            <a:r>
              <a:rPr sz="2200" spc="25" dirty="0">
                <a:latin typeface="Arial"/>
                <a:cs typeface="Arial"/>
              </a:rPr>
              <a:t>much </a:t>
            </a:r>
            <a:r>
              <a:rPr sz="2200" spc="30" dirty="0">
                <a:latin typeface="Arial"/>
                <a:cs typeface="Arial"/>
              </a:rPr>
              <a:t>of </a:t>
            </a:r>
            <a:r>
              <a:rPr sz="2200" spc="0" dirty="0">
                <a:latin typeface="Arial"/>
                <a:cs typeface="Arial"/>
              </a:rPr>
              <a:t>the requested </a:t>
            </a:r>
            <a:r>
              <a:rPr sz="2200" spc="5" dirty="0">
                <a:latin typeface="Arial"/>
                <a:cs typeface="Arial"/>
              </a:rPr>
              <a:t>investment will </a:t>
            </a:r>
            <a:r>
              <a:rPr sz="2200" spc="10" dirty="0">
                <a:latin typeface="Arial"/>
                <a:cs typeface="Arial"/>
              </a:rPr>
              <a:t>be </a:t>
            </a:r>
            <a:r>
              <a:rPr sz="2200" spc="0" dirty="0">
                <a:latin typeface="Arial"/>
                <a:cs typeface="Arial"/>
              </a:rPr>
              <a:t>used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regulatory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approval?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4499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Regulatory </a:t>
            </a:r>
            <a:r>
              <a:rPr b="0" spc="-65" dirty="0">
                <a:latin typeface="Arial"/>
                <a:cs typeface="Arial"/>
              </a:rPr>
              <a:t>(if</a:t>
            </a:r>
            <a:r>
              <a:rPr b="0" spc="-7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applicable)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628965"/>
            <a:ext cx="7933055" cy="471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652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0" dirty="0">
                <a:latin typeface="Arial"/>
                <a:cs typeface="Arial"/>
              </a:rPr>
              <a:t>Discuss </a:t>
            </a:r>
            <a:r>
              <a:rPr sz="2200" spc="5" dirty="0">
                <a:latin typeface="Arial"/>
                <a:cs typeface="Arial"/>
              </a:rPr>
              <a:t>current and </a:t>
            </a:r>
            <a:r>
              <a:rPr sz="2200" spc="10" dirty="0">
                <a:latin typeface="Arial"/>
                <a:cs typeface="Arial"/>
              </a:rPr>
              <a:t>potential </a:t>
            </a:r>
            <a:r>
              <a:rPr sz="2200" spc="25" dirty="0">
                <a:latin typeface="Arial"/>
                <a:cs typeface="Arial"/>
              </a:rPr>
              <a:t>competitors, </a:t>
            </a:r>
            <a:r>
              <a:rPr sz="2200" spc="-25" dirty="0">
                <a:latin typeface="Arial"/>
                <a:cs typeface="Arial"/>
              </a:rPr>
              <a:t>as </a:t>
            </a:r>
            <a:r>
              <a:rPr sz="2200" spc="0" dirty="0">
                <a:latin typeface="Arial"/>
                <a:cs typeface="Arial"/>
              </a:rPr>
              <a:t>well </a:t>
            </a:r>
            <a:r>
              <a:rPr sz="2200" spc="-25" dirty="0">
                <a:latin typeface="Arial"/>
                <a:cs typeface="Arial"/>
              </a:rPr>
              <a:t>as  </a:t>
            </a:r>
            <a:r>
              <a:rPr sz="2200" spc="5" dirty="0">
                <a:latin typeface="Arial"/>
                <a:cs typeface="Arial"/>
              </a:rPr>
              <a:t>developing technologies </a:t>
            </a:r>
            <a:r>
              <a:rPr sz="2200" spc="25" dirty="0">
                <a:latin typeface="Arial"/>
                <a:cs typeface="Arial"/>
              </a:rPr>
              <a:t>that </a:t>
            </a:r>
            <a:r>
              <a:rPr sz="2200" spc="-5" dirty="0">
                <a:latin typeface="Arial"/>
                <a:cs typeface="Arial"/>
              </a:rPr>
              <a:t>may </a:t>
            </a:r>
            <a:r>
              <a:rPr sz="2200" spc="10" dirty="0">
                <a:latin typeface="Arial"/>
                <a:cs typeface="Arial"/>
              </a:rPr>
              <a:t>be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competitive.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75" dirty="0">
                <a:latin typeface="Arial"/>
                <a:cs typeface="Arial"/>
              </a:rPr>
              <a:t>“No </a:t>
            </a:r>
            <a:r>
              <a:rPr sz="2200" spc="40" dirty="0">
                <a:latin typeface="Arial"/>
                <a:cs typeface="Arial"/>
              </a:rPr>
              <a:t>competition” </a:t>
            </a:r>
            <a:r>
              <a:rPr sz="2200" spc="-5" dirty="0">
                <a:latin typeface="Arial"/>
                <a:cs typeface="Arial"/>
              </a:rPr>
              <a:t>likely </a:t>
            </a:r>
            <a:r>
              <a:rPr sz="2200" spc="-10" dirty="0">
                <a:latin typeface="Arial"/>
                <a:cs typeface="Arial"/>
              </a:rPr>
              <a:t>means </a:t>
            </a:r>
            <a:r>
              <a:rPr sz="2200" spc="75" dirty="0">
                <a:latin typeface="Arial"/>
                <a:cs typeface="Arial"/>
              </a:rPr>
              <a:t>“no </a:t>
            </a:r>
            <a:r>
              <a:rPr sz="2200" spc="30" dirty="0">
                <a:latin typeface="Arial"/>
                <a:cs typeface="Arial"/>
              </a:rPr>
              <a:t>market”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0" dirty="0">
                <a:latin typeface="Arial"/>
                <a:cs typeface="Arial"/>
              </a:rPr>
              <a:t>investors;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they  </a:t>
            </a:r>
            <a:r>
              <a:rPr sz="2200" spc="10" dirty="0">
                <a:latin typeface="Arial"/>
                <a:cs typeface="Arial"/>
              </a:rPr>
              <a:t>typically </a:t>
            </a:r>
            <a:r>
              <a:rPr sz="2200" spc="-5" dirty="0">
                <a:latin typeface="Arial"/>
                <a:cs typeface="Arial"/>
              </a:rPr>
              <a:t>like </a:t>
            </a:r>
            <a:r>
              <a:rPr sz="2200" spc="0" dirty="0">
                <a:latin typeface="Arial"/>
                <a:cs typeface="Arial"/>
              </a:rPr>
              <a:t>some </a:t>
            </a:r>
            <a:r>
              <a:rPr sz="2200" spc="25" dirty="0">
                <a:latin typeface="Arial"/>
                <a:cs typeface="Arial"/>
              </a:rPr>
              <a:t>competition </a:t>
            </a:r>
            <a:r>
              <a:rPr sz="2200" spc="15" dirty="0">
                <a:latin typeface="Arial"/>
                <a:cs typeface="Arial"/>
              </a:rPr>
              <a:t>for </a:t>
            </a:r>
            <a:r>
              <a:rPr sz="2200" spc="5" dirty="0">
                <a:latin typeface="Arial"/>
                <a:cs typeface="Arial"/>
              </a:rPr>
              <a:t>market </a:t>
            </a:r>
            <a:r>
              <a:rPr sz="2200" spc="0" dirty="0">
                <a:latin typeface="Arial"/>
                <a:cs typeface="Arial"/>
              </a:rPr>
              <a:t>validation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5600" marR="6731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If </a:t>
            </a:r>
            <a:r>
              <a:rPr sz="2200" spc="5" dirty="0">
                <a:latin typeface="Arial"/>
                <a:cs typeface="Arial"/>
              </a:rPr>
              <a:t>possible, </a:t>
            </a:r>
            <a:r>
              <a:rPr sz="2200" spc="10" dirty="0">
                <a:latin typeface="Arial"/>
                <a:cs typeface="Arial"/>
              </a:rPr>
              <a:t>be </a:t>
            </a:r>
            <a:r>
              <a:rPr sz="2200" dirty="0">
                <a:latin typeface="Arial"/>
                <a:cs typeface="Arial"/>
              </a:rPr>
              <a:t>prepared </a:t>
            </a:r>
            <a:r>
              <a:rPr sz="2200" spc="25" dirty="0">
                <a:latin typeface="Arial"/>
                <a:cs typeface="Arial"/>
              </a:rPr>
              <a:t>with </a:t>
            </a:r>
            <a:r>
              <a:rPr sz="2200" spc="15" dirty="0">
                <a:latin typeface="Arial"/>
                <a:cs typeface="Arial"/>
              </a:rPr>
              <a:t>quotes </a:t>
            </a:r>
            <a:r>
              <a:rPr sz="2200" spc="10" dirty="0">
                <a:latin typeface="Arial"/>
                <a:cs typeface="Arial"/>
              </a:rPr>
              <a:t>from </a:t>
            </a:r>
            <a:r>
              <a:rPr sz="2200" spc="15" dirty="0">
                <a:latin typeface="Arial"/>
                <a:cs typeface="Arial"/>
              </a:rPr>
              <a:t>customers </a:t>
            </a:r>
            <a:r>
              <a:rPr sz="2200" spc="25" dirty="0">
                <a:latin typeface="Arial"/>
                <a:cs typeface="Arial"/>
              </a:rPr>
              <a:t>that  </a:t>
            </a:r>
            <a:r>
              <a:rPr sz="2200" spc="-25" dirty="0">
                <a:latin typeface="Arial"/>
                <a:cs typeface="Arial"/>
              </a:rPr>
              <a:t>have </a:t>
            </a:r>
            <a:r>
              <a:rPr sz="2200" spc="-5" dirty="0">
                <a:latin typeface="Arial"/>
                <a:cs typeface="Arial"/>
              </a:rPr>
              <a:t>evaluated </a:t>
            </a:r>
            <a:r>
              <a:rPr sz="2200" spc="5" dirty="0">
                <a:latin typeface="Arial"/>
                <a:cs typeface="Arial"/>
              </a:rPr>
              <a:t>other </a:t>
            </a:r>
            <a:r>
              <a:rPr sz="2200" spc="0" dirty="0">
                <a:latin typeface="Arial"/>
                <a:cs typeface="Arial"/>
              </a:rPr>
              <a:t>offerings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30" dirty="0">
                <a:latin typeface="Arial"/>
                <a:cs typeface="Arial"/>
              </a:rPr>
              <a:t>who </a:t>
            </a:r>
            <a:r>
              <a:rPr sz="2200" spc="-5" dirty="0">
                <a:latin typeface="Arial"/>
                <a:cs typeface="Arial"/>
              </a:rPr>
              <a:t>prefer </a:t>
            </a:r>
            <a:r>
              <a:rPr sz="2200" spc="0" dirty="0">
                <a:latin typeface="Arial"/>
                <a:cs typeface="Arial"/>
              </a:rPr>
              <a:t>your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solution.</a:t>
            </a:r>
            <a:endParaRPr sz="2200">
              <a:latin typeface="Arial"/>
              <a:cs typeface="Arial"/>
            </a:endParaRPr>
          </a:p>
          <a:p>
            <a:pPr marL="355600" marR="310515" indent="-342900">
              <a:lnSpc>
                <a:spcPct val="101000"/>
              </a:lnSpc>
              <a:spcBef>
                <a:spcPts val="49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Provide </a:t>
            </a:r>
            <a:r>
              <a:rPr sz="2200" spc="5" dirty="0">
                <a:latin typeface="Arial"/>
                <a:cs typeface="Arial"/>
              </a:rPr>
              <a:t>detailed </a:t>
            </a:r>
            <a:r>
              <a:rPr sz="2200" spc="-20" dirty="0">
                <a:latin typeface="Arial"/>
                <a:cs typeface="Arial"/>
              </a:rPr>
              <a:t>analyses </a:t>
            </a:r>
            <a:r>
              <a:rPr sz="2200" spc="10" dirty="0">
                <a:latin typeface="Arial"/>
                <a:cs typeface="Arial"/>
              </a:rPr>
              <a:t>on </a:t>
            </a:r>
            <a:r>
              <a:rPr sz="2200" spc="-5" dirty="0">
                <a:latin typeface="Arial"/>
                <a:cs typeface="Arial"/>
              </a:rPr>
              <a:t>each </a:t>
            </a:r>
            <a:r>
              <a:rPr sz="2200" spc="0" dirty="0">
                <a:latin typeface="Arial"/>
                <a:cs typeface="Arial"/>
              </a:rPr>
              <a:t>major </a:t>
            </a:r>
            <a:r>
              <a:rPr sz="2200" spc="30" dirty="0">
                <a:latin typeface="Arial"/>
                <a:cs typeface="Arial"/>
              </a:rPr>
              <a:t>competitor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-45" dirty="0">
                <a:latin typeface="Arial"/>
                <a:cs typeface="Arial"/>
              </a:rPr>
              <a:t>a  </a:t>
            </a:r>
            <a:r>
              <a:rPr sz="2200" spc="15" dirty="0">
                <a:latin typeface="Arial"/>
                <a:cs typeface="Arial"/>
              </a:rPr>
              <a:t>comparison </a:t>
            </a:r>
            <a:r>
              <a:rPr sz="2200" spc="3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key </a:t>
            </a:r>
            <a:r>
              <a:rPr sz="2200" spc="35" dirty="0">
                <a:latin typeface="Arial"/>
                <a:cs typeface="Arial"/>
              </a:rPr>
              <a:t>product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features.</a:t>
            </a:r>
            <a:endParaRPr sz="2200">
              <a:latin typeface="Arial"/>
              <a:cs typeface="Arial"/>
            </a:endParaRPr>
          </a:p>
          <a:p>
            <a:pPr marL="755650" marR="843915" indent="-28575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0" dirty="0">
                <a:latin typeface="Arial"/>
                <a:cs typeface="Arial"/>
              </a:rPr>
              <a:t>Consider </a:t>
            </a:r>
            <a:r>
              <a:rPr sz="2200" spc="10" dirty="0">
                <a:latin typeface="Arial"/>
                <a:cs typeface="Arial"/>
              </a:rPr>
              <a:t>graphics or </a:t>
            </a:r>
            <a:r>
              <a:rPr sz="2200" spc="0" dirty="0">
                <a:latin typeface="Arial"/>
                <a:cs typeface="Arial"/>
              </a:rPr>
              <a:t>tabular </a:t>
            </a:r>
            <a:r>
              <a:rPr sz="2200" spc="10" dirty="0">
                <a:latin typeface="Arial"/>
                <a:cs typeface="Arial"/>
              </a:rPr>
              <a:t>data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10" dirty="0">
                <a:latin typeface="Arial"/>
                <a:cs typeface="Arial"/>
              </a:rPr>
              <a:t>compare </a:t>
            </a:r>
            <a:r>
              <a:rPr sz="2200" spc="0" dirty="0">
                <a:latin typeface="Arial"/>
                <a:cs typeface="Arial"/>
              </a:rPr>
              <a:t>your  </a:t>
            </a:r>
            <a:r>
              <a:rPr sz="2200" spc="25" dirty="0">
                <a:latin typeface="Arial"/>
                <a:cs typeface="Arial"/>
              </a:rPr>
              <a:t>competitive </a:t>
            </a:r>
            <a:r>
              <a:rPr sz="2200" dirty="0">
                <a:latin typeface="Arial"/>
                <a:cs typeface="Arial"/>
              </a:rPr>
              <a:t>advantages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0" dirty="0">
                <a:latin typeface="Arial"/>
                <a:cs typeface="Arial"/>
              </a:rPr>
              <a:t>the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competition.</a:t>
            </a:r>
            <a:endParaRPr sz="2200">
              <a:latin typeface="Arial"/>
              <a:cs typeface="Arial"/>
            </a:endParaRPr>
          </a:p>
          <a:p>
            <a:pPr marL="355600" marR="558165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65" dirty="0">
                <a:latin typeface="Arial"/>
                <a:cs typeface="Arial"/>
              </a:rPr>
              <a:t>Your </a:t>
            </a:r>
            <a:r>
              <a:rPr sz="2200" spc="25" dirty="0">
                <a:latin typeface="Arial"/>
                <a:cs typeface="Arial"/>
              </a:rPr>
              <a:t>competitive </a:t>
            </a:r>
            <a:r>
              <a:rPr sz="2200" spc="-5" dirty="0">
                <a:latin typeface="Arial"/>
                <a:cs typeface="Arial"/>
              </a:rPr>
              <a:t>assessment </a:t>
            </a:r>
            <a:r>
              <a:rPr sz="2200" spc="5" dirty="0">
                <a:latin typeface="Arial"/>
                <a:cs typeface="Arial"/>
              </a:rPr>
              <a:t>will </a:t>
            </a:r>
            <a:r>
              <a:rPr sz="2200" spc="25" dirty="0">
                <a:latin typeface="Arial"/>
                <a:cs typeface="Arial"/>
              </a:rPr>
              <a:t>show </a:t>
            </a:r>
            <a:r>
              <a:rPr sz="2200" spc="30" dirty="0">
                <a:latin typeface="Arial"/>
                <a:cs typeface="Arial"/>
              </a:rPr>
              <a:t>how </a:t>
            </a:r>
            <a:r>
              <a:rPr sz="2200" spc="0" dirty="0">
                <a:latin typeface="Arial"/>
                <a:cs typeface="Arial"/>
              </a:rPr>
              <a:t>well </a:t>
            </a:r>
            <a:r>
              <a:rPr sz="2200" spc="5" dirty="0">
                <a:latin typeface="Arial"/>
                <a:cs typeface="Arial"/>
              </a:rPr>
              <a:t>you  understand </a:t>
            </a:r>
            <a:r>
              <a:rPr sz="2200" spc="0" dirty="0">
                <a:latin typeface="Arial"/>
                <a:cs typeface="Arial"/>
              </a:rPr>
              <a:t>your </a:t>
            </a:r>
            <a:r>
              <a:rPr sz="2200" spc="5" dirty="0">
                <a:latin typeface="Arial"/>
                <a:cs typeface="Arial"/>
              </a:rPr>
              <a:t>space; </a:t>
            </a:r>
            <a:r>
              <a:rPr sz="2200" spc="0" dirty="0">
                <a:latin typeface="Arial"/>
                <a:cs typeface="Arial"/>
              </a:rPr>
              <a:t>it’s </a:t>
            </a:r>
            <a:r>
              <a:rPr sz="2200" spc="-25" dirty="0">
                <a:latin typeface="Arial"/>
                <a:cs typeface="Arial"/>
              </a:rPr>
              <a:t>an </a:t>
            </a:r>
            <a:r>
              <a:rPr sz="2200" spc="25" dirty="0">
                <a:latin typeface="Arial"/>
                <a:cs typeface="Arial"/>
              </a:rPr>
              <a:t>opportunity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0" dirty="0">
                <a:latin typeface="Arial"/>
                <a:cs typeface="Arial"/>
              </a:rPr>
              <a:t>prove your  expertise.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4336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5" dirty="0">
                <a:latin typeface="Arial"/>
                <a:cs typeface="Arial"/>
              </a:rPr>
              <a:t>Competitive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spc="5" dirty="0">
                <a:latin typeface="Arial"/>
                <a:cs typeface="Arial"/>
              </a:rPr>
              <a:t>Landscape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628965"/>
            <a:ext cx="8070850" cy="324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66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"/>
                <a:cs typeface="Arial"/>
              </a:rPr>
              <a:t>From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spc="10" dirty="0">
                <a:latin typeface="Arial"/>
                <a:cs typeface="Arial"/>
              </a:rPr>
              <a:t>perspective </a:t>
            </a:r>
            <a:r>
              <a:rPr sz="2200" spc="30" dirty="0">
                <a:latin typeface="Arial"/>
                <a:cs typeface="Arial"/>
              </a:rPr>
              <a:t>of </a:t>
            </a:r>
            <a:r>
              <a:rPr sz="2200" spc="0" dirty="0">
                <a:latin typeface="Arial"/>
                <a:cs typeface="Arial"/>
              </a:rPr>
              <a:t>your target </a:t>
            </a:r>
            <a:r>
              <a:rPr sz="2200" spc="10" dirty="0">
                <a:latin typeface="Arial"/>
                <a:cs typeface="Arial"/>
              </a:rPr>
              <a:t>customers, describe </a:t>
            </a:r>
            <a:r>
              <a:rPr sz="2200" spc="30" dirty="0">
                <a:latin typeface="Arial"/>
                <a:cs typeface="Arial"/>
              </a:rPr>
              <a:t>how  </a:t>
            </a:r>
            <a:r>
              <a:rPr sz="2200" spc="0" dirty="0">
                <a:latin typeface="Arial"/>
                <a:cs typeface="Arial"/>
              </a:rPr>
              <a:t>your offering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spc="0" dirty="0">
                <a:latin typeface="Arial"/>
                <a:cs typeface="Arial"/>
              </a:rPr>
              <a:t>differentiated </a:t>
            </a:r>
            <a:r>
              <a:rPr sz="2200" spc="10" dirty="0">
                <a:latin typeface="Arial"/>
                <a:cs typeface="Arial"/>
              </a:rPr>
              <a:t>from </a:t>
            </a:r>
            <a:r>
              <a:rPr sz="2200" spc="0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competition.</a:t>
            </a:r>
            <a:endParaRPr sz="2200">
              <a:latin typeface="Arial"/>
              <a:cs typeface="Arial"/>
            </a:endParaRPr>
          </a:p>
          <a:p>
            <a:pPr marL="355600" marR="92075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Describe </a:t>
            </a:r>
            <a:r>
              <a:rPr sz="2200" spc="30" dirty="0">
                <a:latin typeface="Arial"/>
                <a:cs typeface="Arial"/>
              </a:rPr>
              <a:t>how </a:t>
            </a:r>
            <a:r>
              <a:rPr sz="2200" spc="0" dirty="0">
                <a:latin typeface="Arial"/>
                <a:cs typeface="Arial"/>
              </a:rPr>
              <a:t>your intellectual </a:t>
            </a:r>
            <a:r>
              <a:rPr sz="2200" spc="15" dirty="0">
                <a:latin typeface="Arial"/>
                <a:cs typeface="Arial"/>
              </a:rPr>
              <a:t>property </a:t>
            </a:r>
            <a:r>
              <a:rPr sz="2200" spc="25" dirty="0">
                <a:latin typeface="Arial"/>
                <a:cs typeface="Arial"/>
              </a:rPr>
              <a:t>portfolio </a:t>
            </a:r>
            <a:r>
              <a:rPr sz="2200" spc="5" dirty="0">
                <a:latin typeface="Arial"/>
                <a:cs typeface="Arial"/>
              </a:rPr>
              <a:t>will </a:t>
            </a:r>
            <a:r>
              <a:rPr sz="2200" spc="0" dirty="0">
                <a:latin typeface="Arial"/>
                <a:cs typeface="Arial"/>
              </a:rPr>
              <a:t>help </a:t>
            </a:r>
            <a:r>
              <a:rPr sz="2200" spc="5" dirty="0">
                <a:latin typeface="Arial"/>
                <a:cs typeface="Arial"/>
              </a:rPr>
              <a:t>you  </a:t>
            </a:r>
            <a:r>
              <a:rPr sz="2200" dirty="0">
                <a:latin typeface="Arial"/>
                <a:cs typeface="Arial"/>
              </a:rPr>
              <a:t>sustain </a:t>
            </a:r>
            <a:r>
              <a:rPr sz="2200" spc="-45" dirty="0">
                <a:latin typeface="Arial"/>
                <a:cs typeface="Arial"/>
              </a:rPr>
              <a:t>a </a:t>
            </a:r>
            <a:r>
              <a:rPr sz="2200" spc="25" dirty="0">
                <a:latin typeface="Arial"/>
                <a:cs typeface="Arial"/>
              </a:rPr>
              <a:t>competitive </a:t>
            </a:r>
            <a:r>
              <a:rPr sz="2200" dirty="0">
                <a:latin typeface="Arial"/>
                <a:cs typeface="Arial"/>
              </a:rPr>
              <a:t>advantage </a:t>
            </a:r>
            <a:r>
              <a:rPr sz="2200" spc="-5" dirty="0">
                <a:latin typeface="Arial"/>
                <a:cs typeface="Arial"/>
              </a:rPr>
              <a:t>(patents, licenses, </a:t>
            </a:r>
            <a:r>
              <a:rPr sz="2200" spc="5" dirty="0">
                <a:latin typeface="Arial"/>
                <a:cs typeface="Arial"/>
              </a:rPr>
              <a:t>trade  </a:t>
            </a:r>
            <a:r>
              <a:rPr sz="2200" dirty="0">
                <a:latin typeface="Arial"/>
                <a:cs typeface="Arial"/>
              </a:rPr>
              <a:t>secrets, </a:t>
            </a:r>
            <a:r>
              <a:rPr sz="2200" spc="5" dirty="0">
                <a:latin typeface="Arial"/>
                <a:cs typeface="Arial"/>
              </a:rPr>
              <a:t>freedom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0" dirty="0">
                <a:latin typeface="Arial"/>
                <a:cs typeface="Arial"/>
              </a:rPr>
              <a:t>operate,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  <a:p>
            <a:pPr marL="355600" marR="149860" indent="-342900">
              <a:lnSpc>
                <a:spcPct val="101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Describe </a:t>
            </a:r>
            <a:r>
              <a:rPr sz="2200" spc="5" dirty="0">
                <a:latin typeface="Arial"/>
                <a:cs typeface="Arial"/>
              </a:rPr>
              <a:t>other </a:t>
            </a:r>
            <a:r>
              <a:rPr sz="2200" spc="25" dirty="0">
                <a:latin typeface="Arial"/>
                <a:cs typeface="Arial"/>
              </a:rPr>
              <a:t>competitive </a:t>
            </a:r>
            <a:r>
              <a:rPr sz="2200" dirty="0">
                <a:latin typeface="Arial"/>
                <a:cs typeface="Arial"/>
              </a:rPr>
              <a:t>advantages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30" dirty="0">
                <a:latin typeface="Arial"/>
                <a:cs typeface="Arial"/>
              </a:rPr>
              <a:t>how </a:t>
            </a:r>
            <a:r>
              <a:rPr sz="2200" spc="10" dirty="0">
                <a:latin typeface="Arial"/>
                <a:cs typeface="Arial"/>
              </a:rPr>
              <a:t>long </a:t>
            </a:r>
            <a:r>
              <a:rPr sz="2200" spc="0" dirty="0">
                <a:latin typeface="Arial"/>
                <a:cs typeface="Arial"/>
              </a:rPr>
              <a:t>they  </a:t>
            </a:r>
            <a:r>
              <a:rPr sz="2200" spc="10" dirty="0">
                <a:latin typeface="Arial"/>
                <a:cs typeface="Arial"/>
              </a:rPr>
              <a:t>should </a:t>
            </a:r>
            <a:r>
              <a:rPr sz="2200" spc="0" dirty="0">
                <a:latin typeface="Arial"/>
                <a:cs typeface="Arial"/>
              </a:rPr>
              <a:t>last </a:t>
            </a:r>
            <a:r>
              <a:rPr sz="2200" spc="-10" dirty="0">
                <a:latin typeface="Arial"/>
                <a:cs typeface="Arial"/>
              </a:rPr>
              <a:t>(first </a:t>
            </a:r>
            <a:r>
              <a:rPr sz="2200" spc="-30" dirty="0">
                <a:latin typeface="Arial"/>
                <a:cs typeface="Arial"/>
              </a:rPr>
              <a:t>mover, </a:t>
            </a:r>
            <a:r>
              <a:rPr sz="2200" spc="5" dirty="0">
                <a:latin typeface="Arial"/>
                <a:cs typeface="Arial"/>
              </a:rPr>
              <a:t>partnerships, </a:t>
            </a:r>
            <a:r>
              <a:rPr sz="2200" spc="25" dirty="0">
                <a:latin typeface="Arial"/>
                <a:cs typeface="Arial"/>
              </a:rPr>
              <a:t>specific </a:t>
            </a:r>
            <a:r>
              <a:rPr sz="2200" spc="0" dirty="0">
                <a:latin typeface="Arial"/>
                <a:cs typeface="Arial"/>
              </a:rPr>
              <a:t>expertise,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Do </a:t>
            </a:r>
            <a:r>
              <a:rPr sz="2200" spc="30" dirty="0">
                <a:latin typeface="Arial"/>
                <a:cs typeface="Arial"/>
              </a:rPr>
              <a:t>not attempt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0" dirty="0">
                <a:latin typeface="Arial"/>
                <a:cs typeface="Arial"/>
              </a:rPr>
              <a:t>hide </a:t>
            </a:r>
            <a:r>
              <a:rPr sz="2200" spc="10" dirty="0">
                <a:latin typeface="Arial"/>
                <a:cs typeface="Arial"/>
              </a:rPr>
              <a:t>gaps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0" dirty="0">
                <a:latin typeface="Arial"/>
                <a:cs typeface="Arial"/>
              </a:rPr>
              <a:t>your offering; </a:t>
            </a:r>
            <a:r>
              <a:rPr sz="2200" spc="15" dirty="0">
                <a:latin typeface="Arial"/>
                <a:cs typeface="Arial"/>
              </a:rPr>
              <a:t>discuss </a:t>
            </a:r>
            <a:r>
              <a:rPr sz="2200" spc="30" dirty="0">
                <a:latin typeface="Arial"/>
                <a:cs typeface="Arial"/>
              </a:rPr>
              <a:t>how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you  </a:t>
            </a:r>
            <a:r>
              <a:rPr sz="2200" spc="0" dirty="0">
                <a:latin typeface="Arial"/>
                <a:cs typeface="Arial"/>
              </a:rPr>
              <a:t>plan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address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spc="10" dirty="0">
                <a:latin typeface="Arial"/>
                <a:cs typeface="Arial"/>
              </a:rPr>
              <a:t>gaps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maintain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credibility.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4843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5" dirty="0">
                <a:latin typeface="Arial"/>
                <a:cs typeface="Arial"/>
              </a:rPr>
              <a:t>Competitive</a:t>
            </a:r>
            <a:r>
              <a:rPr b="0" spc="-8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Differentiation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558646"/>
            <a:ext cx="7974330" cy="44837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Describe </a:t>
            </a:r>
            <a:r>
              <a:rPr sz="2400" spc="0" dirty="0">
                <a:latin typeface="Arial"/>
                <a:cs typeface="Arial"/>
              </a:rPr>
              <a:t>your target </a:t>
            </a:r>
            <a:r>
              <a:rPr sz="2400" spc="15" dirty="0">
                <a:latin typeface="Arial"/>
                <a:cs typeface="Arial"/>
              </a:rPr>
              <a:t>customer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0" dirty="0">
                <a:latin typeface="Arial"/>
                <a:cs typeface="Arial"/>
              </a:rPr>
              <a:t>your </a:t>
            </a:r>
            <a:r>
              <a:rPr sz="2400" spc="25" dirty="0">
                <a:latin typeface="Arial"/>
                <a:cs typeface="Arial"/>
              </a:rPr>
              <a:t>typical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offering.</a:t>
            </a:r>
            <a:endParaRPr sz="2400">
              <a:latin typeface="Arial"/>
              <a:cs typeface="Arial"/>
            </a:endParaRPr>
          </a:p>
          <a:p>
            <a:pPr marL="355600" marR="175260" indent="-342900">
              <a:lnSpc>
                <a:spcPct val="100699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Describe </a:t>
            </a:r>
            <a:r>
              <a:rPr sz="2400" spc="0" dirty="0">
                <a:latin typeface="Arial"/>
                <a:cs typeface="Arial"/>
              </a:rPr>
              <a:t>your </a:t>
            </a:r>
            <a:r>
              <a:rPr sz="2400" spc="-30" dirty="0">
                <a:latin typeface="Arial"/>
                <a:cs typeface="Arial"/>
              </a:rPr>
              <a:t>revenue </a:t>
            </a:r>
            <a:r>
              <a:rPr sz="2400" spc="15" dirty="0">
                <a:latin typeface="Arial"/>
                <a:cs typeface="Arial"/>
              </a:rPr>
              <a:t>model </a:t>
            </a:r>
            <a:r>
              <a:rPr sz="2400" spc="-30" dirty="0">
                <a:latin typeface="Arial"/>
                <a:cs typeface="Arial"/>
              </a:rPr>
              <a:t>(single </a:t>
            </a:r>
            <a:r>
              <a:rPr sz="2400" spc="5" dirty="0">
                <a:latin typeface="Arial"/>
                <a:cs typeface="Arial"/>
              </a:rPr>
              <a:t>payment, </a:t>
            </a:r>
            <a:r>
              <a:rPr sz="2400" spc="-20" dirty="0">
                <a:latin typeface="Arial"/>
                <a:cs typeface="Arial"/>
              </a:rPr>
              <a:t>annuity,  </a:t>
            </a:r>
            <a:r>
              <a:rPr sz="2400" spc="25" dirty="0">
                <a:latin typeface="Arial"/>
                <a:cs typeface="Arial"/>
              </a:rPr>
              <a:t>subscription </a:t>
            </a:r>
            <a:r>
              <a:rPr sz="2400" spc="-15" dirty="0">
                <a:latin typeface="Arial"/>
                <a:cs typeface="Arial"/>
              </a:rPr>
              <a:t>fee,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355600" marR="1931670" indent="-342900">
              <a:lnSpc>
                <a:spcPct val="100699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For </a:t>
            </a:r>
            <a:r>
              <a:rPr sz="2400" spc="0" dirty="0">
                <a:latin typeface="Arial"/>
                <a:cs typeface="Arial"/>
              </a:rPr>
              <a:t>Lifescience </a:t>
            </a:r>
            <a:r>
              <a:rPr sz="2400" spc="10" dirty="0">
                <a:latin typeface="Arial"/>
                <a:cs typeface="Arial"/>
              </a:rPr>
              <a:t>companies, </a:t>
            </a:r>
            <a:r>
              <a:rPr sz="2400" spc="15" dirty="0">
                <a:latin typeface="Arial"/>
                <a:cs typeface="Arial"/>
              </a:rPr>
              <a:t>describe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your  reimbursement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strategy.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99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Describe </a:t>
            </a:r>
            <a:r>
              <a:rPr sz="2400" spc="0" dirty="0">
                <a:latin typeface="Arial"/>
                <a:cs typeface="Arial"/>
              </a:rPr>
              <a:t>your </a:t>
            </a:r>
            <a:r>
              <a:rPr sz="2400" spc="5" dirty="0">
                <a:latin typeface="Arial"/>
                <a:cs typeface="Arial"/>
              </a:rPr>
              <a:t>marketing and </a:t>
            </a:r>
            <a:r>
              <a:rPr sz="2400" spc="-25" dirty="0">
                <a:latin typeface="Arial"/>
                <a:cs typeface="Arial"/>
              </a:rPr>
              <a:t>sales </a:t>
            </a:r>
            <a:r>
              <a:rPr sz="2400" spc="5" dirty="0">
                <a:latin typeface="Arial"/>
                <a:cs typeface="Arial"/>
              </a:rPr>
              <a:t>strategy </a:t>
            </a:r>
            <a:r>
              <a:rPr sz="2400" spc="-5" dirty="0">
                <a:latin typeface="Arial"/>
                <a:cs typeface="Arial"/>
              </a:rPr>
              <a:t>(direct, </a:t>
            </a:r>
            <a:r>
              <a:rPr sz="2400" spc="15" dirty="0">
                <a:latin typeface="Arial"/>
                <a:cs typeface="Arial"/>
              </a:rPr>
              <a:t>third  </a:t>
            </a:r>
            <a:r>
              <a:rPr sz="2400" spc="-15" dirty="0">
                <a:latin typeface="Arial"/>
                <a:cs typeface="Arial"/>
              </a:rPr>
              <a:t>party, etc.),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channels </a:t>
            </a:r>
            <a:r>
              <a:rPr sz="2400" spc="55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be </a:t>
            </a:r>
            <a:r>
              <a:rPr sz="2400" spc="10" dirty="0">
                <a:latin typeface="Arial"/>
                <a:cs typeface="Arial"/>
              </a:rPr>
              <a:t>employed,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sales  </a:t>
            </a:r>
            <a:r>
              <a:rPr sz="2400" spc="15" dirty="0">
                <a:latin typeface="Arial"/>
                <a:cs typeface="Arial"/>
              </a:rPr>
              <a:t>cycle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15" dirty="0">
                <a:latin typeface="Arial"/>
                <a:cs typeface="Arial"/>
              </a:rPr>
              <a:t>customer acquisition </a:t>
            </a:r>
            <a:r>
              <a:rPr sz="2400" spc="0" dirty="0">
                <a:latin typeface="Arial"/>
                <a:cs typeface="Arial"/>
              </a:rPr>
              <a:t>plans </a:t>
            </a:r>
            <a:r>
              <a:rPr sz="2400" spc="5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costs.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Describe </a:t>
            </a:r>
            <a:r>
              <a:rPr sz="2400" spc="-15" dirty="0">
                <a:latin typeface="Arial"/>
                <a:cs typeface="Arial"/>
              </a:rPr>
              <a:t>where </a:t>
            </a:r>
            <a:r>
              <a:rPr sz="2400" spc="5" dirty="0">
                <a:latin typeface="Arial"/>
                <a:cs typeface="Arial"/>
              </a:rPr>
              <a:t>you </a:t>
            </a:r>
            <a:r>
              <a:rPr sz="2400" spc="35" dirty="0">
                <a:latin typeface="Arial"/>
                <a:cs typeface="Arial"/>
              </a:rPr>
              <a:t>fit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value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chain.</a:t>
            </a:r>
            <a:endParaRPr sz="2400">
              <a:latin typeface="Arial"/>
              <a:cs typeface="Arial"/>
            </a:endParaRPr>
          </a:p>
          <a:p>
            <a:pPr marL="355600" marR="297180" indent="-342900">
              <a:lnSpc>
                <a:spcPts val="287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prepared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10" dirty="0">
                <a:latin typeface="Arial"/>
                <a:cs typeface="Arial"/>
              </a:rPr>
              <a:t>questions </a:t>
            </a:r>
            <a:r>
              <a:rPr sz="2400" spc="25" dirty="0">
                <a:latin typeface="Arial"/>
                <a:cs typeface="Arial"/>
              </a:rPr>
              <a:t>about </a:t>
            </a:r>
            <a:r>
              <a:rPr sz="2400" spc="35" dirty="0">
                <a:latin typeface="Arial"/>
                <a:cs typeface="Arial"/>
              </a:rPr>
              <a:t>competitor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response 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15" dirty="0">
                <a:latin typeface="Arial"/>
                <a:cs typeface="Arial"/>
              </a:rPr>
              <a:t>potential </a:t>
            </a:r>
            <a:r>
              <a:rPr sz="2400" spc="35" dirty="0">
                <a:latin typeface="Arial"/>
                <a:cs typeface="Arial"/>
              </a:rPr>
              <a:t>impact </a:t>
            </a:r>
            <a:r>
              <a:rPr sz="2400" spc="55" dirty="0">
                <a:latin typeface="Arial"/>
                <a:cs typeface="Arial"/>
              </a:rPr>
              <a:t>to </a:t>
            </a:r>
            <a:r>
              <a:rPr sz="2400" spc="0" dirty="0">
                <a:latin typeface="Arial"/>
                <a:cs typeface="Arial"/>
              </a:rPr>
              <a:t>your </a:t>
            </a:r>
            <a:r>
              <a:rPr sz="2400" dirty="0">
                <a:latin typeface="Arial"/>
                <a:cs typeface="Arial"/>
              </a:rPr>
              <a:t>business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4149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0" dirty="0">
                <a:latin typeface="Arial"/>
                <a:cs typeface="Arial"/>
              </a:rPr>
              <a:t>Go-to-Market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b="0" spc="5" dirty="0">
                <a:latin typeface="Arial"/>
                <a:cs typeface="Arial"/>
              </a:rPr>
              <a:t>Strategy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36865"/>
            <a:ext cx="7918450" cy="499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9395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Provide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five-year financial </a:t>
            </a:r>
            <a:r>
              <a:rPr sz="2400" spc="5" dirty="0">
                <a:latin typeface="Arial"/>
                <a:cs typeface="Arial"/>
              </a:rPr>
              <a:t>forecast reflecting </a:t>
            </a:r>
            <a:r>
              <a:rPr sz="2400" spc="-5" dirty="0">
                <a:latin typeface="Arial"/>
                <a:cs typeface="Arial"/>
              </a:rPr>
              <a:t>key  </a:t>
            </a:r>
            <a:r>
              <a:rPr sz="2400" spc="15" dirty="0">
                <a:latin typeface="Arial"/>
                <a:cs typeface="Arial"/>
              </a:rPr>
              <a:t>metrics such </a:t>
            </a:r>
            <a:r>
              <a:rPr sz="2400" spc="-30" dirty="0">
                <a:latin typeface="Arial"/>
                <a:cs typeface="Arial"/>
              </a:rPr>
              <a:t>as </a:t>
            </a:r>
            <a:r>
              <a:rPr sz="2400" spc="5" dirty="0">
                <a:latin typeface="Arial"/>
                <a:cs typeface="Arial"/>
              </a:rPr>
              <a:t>number </a:t>
            </a:r>
            <a:r>
              <a:rPr sz="2400" spc="35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customers </a:t>
            </a:r>
            <a:r>
              <a:rPr sz="2400" spc="5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conversion  </a:t>
            </a:r>
            <a:r>
              <a:rPr sz="2400" spc="-50" dirty="0">
                <a:latin typeface="Arial"/>
                <a:cs typeface="Arial"/>
              </a:rPr>
              <a:t>rate(s); </a:t>
            </a:r>
            <a:r>
              <a:rPr sz="2400" spc="10" dirty="0">
                <a:latin typeface="Arial"/>
                <a:cs typeface="Arial"/>
              </a:rPr>
              <a:t>identify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key </a:t>
            </a:r>
            <a:r>
              <a:rPr sz="2400" spc="10" dirty="0">
                <a:latin typeface="Arial"/>
                <a:cs typeface="Arial"/>
              </a:rPr>
              <a:t>assumptions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0" dirty="0">
                <a:latin typeface="Arial"/>
                <a:cs typeface="Arial"/>
              </a:rPr>
              <a:t>drivers </a:t>
            </a:r>
            <a:r>
              <a:rPr sz="2400" spc="25" dirty="0">
                <a:latin typeface="Arial"/>
                <a:cs typeface="Arial"/>
              </a:rPr>
              <a:t>upon  which </a:t>
            </a:r>
            <a:r>
              <a:rPr sz="2400" spc="5" dirty="0">
                <a:latin typeface="Arial"/>
                <a:cs typeface="Arial"/>
              </a:rPr>
              <a:t>the forecast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based.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99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Summarize </a:t>
            </a:r>
            <a:r>
              <a:rPr sz="2400" spc="5" dirty="0">
                <a:latin typeface="Arial"/>
                <a:cs typeface="Arial"/>
              </a:rPr>
              <a:t>the forecasted </a:t>
            </a:r>
            <a:r>
              <a:rPr sz="2400" spc="-50" dirty="0">
                <a:latin typeface="Arial"/>
                <a:cs typeface="Arial"/>
              </a:rPr>
              <a:t>P&amp;L </a:t>
            </a:r>
            <a:r>
              <a:rPr sz="2400" spc="-5" dirty="0">
                <a:latin typeface="Arial"/>
                <a:cs typeface="Arial"/>
              </a:rPr>
              <a:t>either </a:t>
            </a:r>
            <a:r>
              <a:rPr sz="2400" spc="0" dirty="0">
                <a:latin typeface="Arial"/>
                <a:cs typeface="Arial"/>
              </a:rPr>
              <a:t>graphically </a:t>
            </a:r>
            <a:r>
              <a:rPr sz="2400" spc="1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clearly </a:t>
            </a:r>
            <a:r>
              <a:rPr sz="2400" dirty="0">
                <a:latin typeface="Arial"/>
                <a:cs typeface="Arial"/>
              </a:rPr>
              <a:t>legible </a:t>
            </a:r>
            <a:r>
              <a:rPr sz="2400" spc="5" dirty="0">
                <a:latin typeface="Arial"/>
                <a:cs typeface="Arial"/>
              </a:rPr>
              <a:t>table </a:t>
            </a:r>
            <a:r>
              <a:rPr sz="2400" spc="10" dirty="0">
                <a:latin typeface="Arial"/>
                <a:cs typeface="Arial"/>
              </a:rPr>
              <a:t>on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0" dirty="0">
                <a:latin typeface="Arial"/>
                <a:cs typeface="Arial"/>
              </a:rPr>
              <a:t>slide, </a:t>
            </a:r>
            <a:r>
              <a:rPr sz="2400" spc="10" dirty="0">
                <a:latin typeface="Arial"/>
                <a:cs typeface="Arial"/>
              </a:rPr>
              <a:t>displaying </a:t>
            </a:r>
            <a:r>
              <a:rPr sz="2400" spc="-25" dirty="0">
                <a:latin typeface="Arial"/>
                <a:cs typeface="Arial"/>
              </a:rPr>
              <a:t>revenues </a:t>
            </a:r>
            <a:r>
              <a:rPr sz="2400" spc="5" dirty="0">
                <a:latin typeface="Arial"/>
                <a:cs typeface="Arial"/>
              </a:rPr>
              <a:t>and  </a:t>
            </a:r>
            <a:r>
              <a:rPr sz="2400" spc="-10" dirty="0">
                <a:latin typeface="Arial"/>
                <a:cs typeface="Arial"/>
              </a:rPr>
              <a:t>margins </a:t>
            </a:r>
            <a:r>
              <a:rPr sz="2400" spc="-25" dirty="0">
                <a:latin typeface="Arial"/>
                <a:cs typeface="Arial"/>
              </a:rPr>
              <a:t>(gross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operating); </a:t>
            </a:r>
            <a:r>
              <a:rPr sz="2400" spc="15" dirty="0">
                <a:latin typeface="Arial"/>
                <a:cs typeface="Arial"/>
              </a:rPr>
              <a:t>if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business </a:t>
            </a:r>
            <a:r>
              <a:rPr sz="2400" spc="0" dirty="0">
                <a:latin typeface="Arial"/>
                <a:cs typeface="Arial"/>
              </a:rPr>
              <a:t>plan  </a:t>
            </a:r>
            <a:r>
              <a:rPr sz="2400" spc="-5" dirty="0">
                <a:latin typeface="Arial"/>
                <a:cs typeface="Arial"/>
              </a:rPr>
              <a:t>entails more </a:t>
            </a:r>
            <a:r>
              <a:rPr sz="2400" spc="0" dirty="0">
                <a:latin typeface="Arial"/>
                <a:cs typeface="Arial"/>
              </a:rPr>
              <a:t>than </a:t>
            </a:r>
            <a:r>
              <a:rPr sz="2400" spc="-5" dirty="0">
                <a:latin typeface="Arial"/>
                <a:cs typeface="Arial"/>
              </a:rPr>
              <a:t>one </a:t>
            </a:r>
            <a:r>
              <a:rPr sz="2400" spc="10" dirty="0">
                <a:latin typeface="Arial"/>
                <a:cs typeface="Arial"/>
              </a:rPr>
              <a:t>significant </a:t>
            </a:r>
            <a:r>
              <a:rPr sz="2400" spc="-30" dirty="0">
                <a:latin typeface="Arial"/>
                <a:cs typeface="Arial"/>
              </a:rPr>
              <a:t>revenue </a:t>
            </a:r>
            <a:r>
              <a:rPr sz="2400" spc="-5" dirty="0">
                <a:latin typeface="Arial"/>
                <a:cs typeface="Arial"/>
              </a:rPr>
              <a:t>stream, </a:t>
            </a:r>
            <a:r>
              <a:rPr sz="2400" spc="0" dirty="0">
                <a:latin typeface="Arial"/>
                <a:cs typeface="Arial"/>
              </a:rPr>
              <a:t>they  </a:t>
            </a:r>
            <a:r>
              <a:rPr sz="2400" spc="5" dirty="0">
                <a:latin typeface="Arial"/>
                <a:cs typeface="Arial"/>
              </a:rPr>
              <a:t>can </a:t>
            </a:r>
            <a:r>
              <a:rPr sz="2400" spc="15" dirty="0">
                <a:latin typeface="Arial"/>
                <a:cs typeface="Arial"/>
              </a:rPr>
              <a:t>be </a:t>
            </a:r>
            <a:r>
              <a:rPr sz="2400" spc="5" dirty="0">
                <a:latin typeface="Arial"/>
                <a:cs typeface="Arial"/>
              </a:rPr>
              <a:t>broken </a:t>
            </a:r>
            <a:r>
              <a:rPr sz="2400" spc="35" dirty="0">
                <a:latin typeface="Arial"/>
                <a:cs typeface="Arial"/>
              </a:rPr>
              <a:t>out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accordingly.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Arial"/>
                <a:cs typeface="Arial"/>
              </a:rPr>
              <a:t>Include </a:t>
            </a:r>
            <a:r>
              <a:rPr sz="2400" spc="15" dirty="0">
                <a:latin typeface="Arial"/>
                <a:cs typeface="Arial"/>
              </a:rPr>
              <a:t>capital </a:t>
            </a:r>
            <a:r>
              <a:rPr sz="2400" spc="-5" dirty="0">
                <a:latin typeface="Arial"/>
                <a:cs typeface="Arial"/>
              </a:rPr>
              <a:t>requirements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25" dirty="0">
                <a:latin typeface="Arial"/>
                <a:cs typeface="Arial"/>
              </a:rPr>
              <a:t>timing for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break-even.</a:t>
            </a:r>
            <a:endParaRPr sz="2400">
              <a:latin typeface="Arial"/>
              <a:cs typeface="Arial"/>
            </a:endParaRPr>
          </a:p>
          <a:p>
            <a:pPr marL="355600" marR="54610" indent="-342900">
              <a:lnSpc>
                <a:spcPct val="100099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prepared </a:t>
            </a:r>
            <a:r>
              <a:rPr sz="2400" spc="55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discuss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0" dirty="0">
                <a:latin typeface="Arial"/>
                <a:cs typeface="Arial"/>
              </a:rPr>
              <a:t>calculations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key  </a:t>
            </a:r>
            <a:r>
              <a:rPr sz="2400" spc="10" dirty="0">
                <a:latin typeface="Arial"/>
                <a:cs typeface="Arial"/>
              </a:rPr>
              <a:t>assumptions,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55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pull </a:t>
            </a:r>
            <a:r>
              <a:rPr sz="2400" spc="35" dirty="0">
                <a:latin typeface="Arial"/>
                <a:cs typeface="Arial"/>
              </a:rPr>
              <a:t>out </a:t>
            </a:r>
            <a:r>
              <a:rPr sz="2400" spc="0" dirty="0">
                <a:latin typeface="Arial"/>
                <a:cs typeface="Arial"/>
              </a:rPr>
              <a:t>your </a:t>
            </a:r>
            <a:r>
              <a:rPr sz="2400" spc="25" dirty="0">
                <a:latin typeface="Arial"/>
                <a:cs typeface="Arial"/>
              </a:rPr>
              <a:t>pro </a:t>
            </a:r>
            <a:r>
              <a:rPr sz="2400" spc="10" dirty="0">
                <a:latin typeface="Arial"/>
                <a:cs typeface="Arial"/>
              </a:rPr>
              <a:t>forma </a:t>
            </a:r>
            <a:r>
              <a:rPr sz="2400" spc="15" dirty="0">
                <a:latin typeface="Arial"/>
                <a:cs typeface="Arial"/>
              </a:rPr>
              <a:t>models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for  </a:t>
            </a:r>
            <a:r>
              <a:rPr sz="2400" spc="5" dirty="0">
                <a:latin typeface="Arial"/>
                <a:cs typeface="Arial"/>
              </a:rPr>
              <a:t>detailed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questions.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2882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Arial"/>
                <a:cs typeface="Arial"/>
              </a:rPr>
              <a:t>Financial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spc="35" dirty="0">
                <a:latin typeface="Arial"/>
                <a:cs typeface="Arial"/>
              </a:rPr>
              <a:t>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590865"/>
            <a:ext cx="7753984" cy="43027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400685" indent="-342900">
              <a:lnSpc>
                <a:spcPts val="26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Arial"/>
                <a:cs typeface="Arial"/>
              </a:rPr>
              <a:t>Amount </a:t>
            </a:r>
            <a:r>
              <a:rPr sz="2400" spc="35" dirty="0">
                <a:latin typeface="Arial"/>
                <a:cs typeface="Arial"/>
              </a:rPr>
              <a:t>of </a:t>
            </a:r>
            <a:r>
              <a:rPr sz="2400" spc="25" dirty="0">
                <a:latin typeface="Arial"/>
                <a:cs typeface="Arial"/>
              </a:rPr>
              <a:t>funds </a:t>
            </a:r>
            <a:r>
              <a:rPr sz="2400" spc="10" dirty="0">
                <a:latin typeface="Arial"/>
                <a:cs typeface="Arial"/>
              </a:rPr>
              <a:t>being </a:t>
            </a:r>
            <a:r>
              <a:rPr sz="2400" spc="0" dirty="0">
                <a:latin typeface="Arial"/>
                <a:cs typeface="Arial"/>
              </a:rPr>
              <a:t>requested </a:t>
            </a:r>
            <a:r>
              <a:rPr sz="2400" spc="5" dirty="0">
                <a:latin typeface="Arial"/>
                <a:cs typeface="Arial"/>
              </a:rPr>
              <a:t>and the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financing  round.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Use </a:t>
            </a:r>
            <a:r>
              <a:rPr sz="2400" spc="35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proceeds:</a:t>
            </a:r>
            <a:endParaRPr sz="2400">
              <a:latin typeface="Arial"/>
              <a:cs typeface="Arial"/>
            </a:endParaRPr>
          </a:p>
          <a:p>
            <a:pPr marL="755650" marR="394335" indent="-285750">
              <a:lnSpc>
                <a:spcPct val="9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0" dirty="0">
                <a:latin typeface="Arial"/>
                <a:cs typeface="Arial"/>
              </a:rPr>
              <a:t>Focus </a:t>
            </a:r>
            <a:r>
              <a:rPr sz="2400" spc="15" dirty="0">
                <a:latin typeface="Arial"/>
                <a:cs typeface="Arial"/>
              </a:rPr>
              <a:t>should be </a:t>
            </a:r>
            <a:r>
              <a:rPr sz="2400" spc="10" dirty="0">
                <a:latin typeface="Arial"/>
                <a:cs typeface="Arial"/>
              </a:rPr>
              <a:t>on </a:t>
            </a:r>
            <a:r>
              <a:rPr sz="2400" spc="15" dirty="0">
                <a:latin typeface="Arial"/>
                <a:cs typeface="Arial"/>
              </a:rPr>
              <a:t>purposes </a:t>
            </a:r>
            <a:r>
              <a:rPr sz="2400" spc="-35" dirty="0">
                <a:latin typeface="Arial"/>
                <a:cs typeface="Arial"/>
              </a:rPr>
              <a:t>(e.g., </a:t>
            </a:r>
            <a:r>
              <a:rPr sz="2400" spc="40" dirty="0">
                <a:latin typeface="Arial"/>
                <a:cs typeface="Arial"/>
              </a:rPr>
              <a:t>product  </a:t>
            </a:r>
            <a:r>
              <a:rPr sz="2400" spc="10" dirty="0">
                <a:latin typeface="Arial"/>
                <a:cs typeface="Arial"/>
              </a:rPr>
              <a:t>development, </a:t>
            </a:r>
            <a:r>
              <a:rPr sz="2400" spc="-50" dirty="0">
                <a:latin typeface="Arial"/>
                <a:cs typeface="Arial"/>
              </a:rPr>
              <a:t>IP </a:t>
            </a:r>
            <a:r>
              <a:rPr sz="2400" spc="25" dirty="0">
                <a:latin typeface="Arial"/>
                <a:cs typeface="Arial"/>
              </a:rPr>
              <a:t>protection, </a:t>
            </a:r>
            <a:r>
              <a:rPr sz="2400" spc="5" dirty="0">
                <a:latin typeface="Arial"/>
                <a:cs typeface="Arial"/>
              </a:rPr>
              <a:t>fulfilling </a:t>
            </a:r>
            <a:r>
              <a:rPr sz="2400" dirty="0">
                <a:latin typeface="Arial"/>
                <a:cs typeface="Arial"/>
              </a:rPr>
              <a:t>regulatory  </a:t>
            </a:r>
            <a:r>
              <a:rPr sz="2400" spc="-5" dirty="0">
                <a:latin typeface="Arial"/>
                <a:cs typeface="Arial"/>
              </a:rPr>
              <a:t>requirements, </a:t>
            </a:r>
            <a:r>
              <a:rPr sz="2400" spc="0" dirty="0">
                <a:latin typeface="Arial"/>
                <a:cs typeface="Arial"/>
              </a:rPr>
              <a:t>commercialization, </a:t>
            </a:r>
            <a:r>
              <a:rPr sz="2400" spc="-25" dirty="0">
                <a:latin typeface="Arial"/>
                <a:cs typeface="Arial"/>
              </a:rPr>
              <a:t>sales </a:t>
            </a:r>
            <a:r>
              <a:rPr sz="2400" spc="5" dirty="0">
                <a:latin typeface="Arial"/>
                <a:cs typeface="Arial"/>
              </a:rPr>
              <a:t>and  marketing, </a:t>
            </a:r>
            <a:r>
              <a:rPr sz="2400" spc="25" dirty="0">
                <a:latin typeface="Arial"/>
                <a:cs typeface="Arial"/>
              </a:rPr>
              <a:t>distribution, </a:t>
            </a:r>
            <a:r>
              <a:rPr sz="2400" spc="-15" dirty="0">
                <a:latin typeface="Arial"/>
                <a:cs typeface="Arial"/>
              </a:rPr>
              <a:t>etc.) </a:t>
            </a:r>
            <a:r>
              <a:rPr sz="2400" spc="-5" dirty="0">
                <a:latin typeface="Arial"/>
                <a:cs typeface="Arial"/>
              </a:rPr>
              <a:t>rather </a:t>
            </a:r>
            <a:r>
              <a:rPr sz="2400" spc="0" dirty="0">
                <a:latin typeface="Arial"/>
                <a:cs typeface="Arial"/>
              </a:rPr>
              <a:t>than itemized  expenditures.</a:t>
            </a:r>
            <a:endParaRPr sz="2400">
              <a:latin typeface="Arial"/>
              <a:cs typeface="Arial"/>
            </a:endParaRPr>
          </a:p>
          <a:p>
            <a:pPr marL="355600" marR="249554" indent="-342900">
              <a:lnSpc>
                <a:spcPts val="26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Arial"/>
                <a:cs typeface="Arial"/>
              </a:rPr>
              <a:t>Show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timeline </a:t>
            </a:r>
            <a:r>
              <a:rPr sz="2400" spc="35" dirty="0">
                <a:latin typeface="Arial"/>
                <a:cs typeface="Arial"/>
              </a:rPr>
              <a:t>with </a:t>
            </a:r>
            <a:r>
              <a:rPr sz="2400" spc="0" dirty="0">
                <a:latin typeface="Arial"/>
                <a:cs typeface="Arial"/>
              </a:rPr>
              <a:t>milestones </a:t>
            </a:r>
            <a:r>
              <a:rPr sz="2400" spc="55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accomplished  </a:t>
            </a:r>
            <a:r>
              <a:rPr sz="2400" spc="0" dirty="0">
                <a:latin typeface="Arial"/>
                <a:cs typeface="Arial"/>
              </a:rPr>
              <a:t>using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funds.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7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Previous </a:t>
            </a:r>
            <a:r>
              <a:rPr sz="2400" spc="5" dirty="0">
                <a:latin typeface="Arial"/>
                <a:cs typeface="Arial"/>
              </a:rPr>
              <a:t>investment </a:t>
            </a:r>
            <a:r>
              <a:rPr sz="2400" spc="10" dirty="0">
                <a:latin typeface="Arial"/>
                <a:cs typeface="Arial"/>
              </a:rPr>
              <a:t>history </a:t>
            </a:r>
            <a:r>
              <a:rPr sz="2400" spc="-30" dirty="0">
                <a:latin typeface="Arial"/>
                <a:cs typeface="Arial"/>
              </a:rPr>
              <a:t>as </a:t>
            </a:r>
            <a:r>
              <a:rPr sz="2400" spc="0" dirty="0">
                <a:latin typeface="Arial"/>
                <a:cs typeface="Arial"/>
              </a:rPr>
              <a:t>well </a:t>
            </a:r>
            <a:r>
              <a:rPr sz="2400" spc="-30" dirty="0">
                <a:latin typeface="Arial"/>
                <a:cs typeface="Arial"/>
              </a:rPr>
              <a:t>as </a:t>
            </a:r>
            <a:r>
              <a:rPr sz="2400" spc="25" dirty="0">
                <a:latin typeface="Arial"/>
                <a:cs typeface="Arial"/>
              </a:rPr>
              <a:t>expected </a:t>
            </a:r>
            <a:r>
              <a:rPr sz="2400" spc="0" dirty="0">
                <a:latin typeface="Arial"/>
                <a:cs typeface="Arial"/>
              </a:rPr>
              <a:t>future  </a:t>
            </a:r>
            <a:r>
              <a:rPr sz="2400" spc="5" dirty="0">
                <a:latin typeface="Arial"/>
                <a:cs typeface="Arial"/>
              </a:rPr>
              <a:t>rounds.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3124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Funding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Request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628965"/>
            <a:ext cx="8024495" cy="404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493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5" dirty="0">
                <a:latin typeface="Arial"/>
                <a:cs typeface="Arial"/>
              </a:rPr>
              <a:t>Identify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management </a:t>
            </a:r>
            <a:r>
              <a:rPr sz="2200" spc="0" dirty="0">
                <a:latin typeface="Arial"/>
                <a:cs typeface="Arial"/>
              </a:rPr>
              <a:t>team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15" dirty="0">
                <a:latin typeface="Arial"/>
                <a:cs typeface="Arial"/>
              </a:rPr>
              <a:t>why </a:t>
            </a:r>
            <a:r>
              <a:rPr sz="2200" spc="30" dirty="0">
                <a:latin typeface="Arial"/>
                <a:cs typeface="Arial"/>
              </a:rPr>
              <a:t>it </a:t>
            </a:r>
            <a:r>
              <a:rPr sz="2200" spc="5" dirty="0">
                <a:latin typeface="Arial"/>
                <a:cs typeface="Arial"/>
              </a:rPr>
              <a:t>will </a:t>
            </a:r>
            <a:r>
              <a:rPr sz="2200" spc="0" dirty="0">
                <a:latin typeface="Arial"/>
                <a:cs typeface="Arial"/>
              </a:rPr>
              <a:t>execute  </a:t>
            </a:r>
            <a:r>
              <a:rPr sz="2200" spc="-5" dirty="0">
                <a:latin typeface="Arial"/>
                <a:cs typeface="Arial"/>
              </a:rPr>
              <a:t>successfully.</a:t>
            </a:r>
            <a:endParaRPr sz="2200">
              <a:latin typeface="Arial"/>
              <a:cs typeface="Arial"/>
            </a:endParaRPr>
          </a:p>
          <a:p>
            <a:pPr marL="755650" marR="37846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0" dirty="0">
                <a:latin typeface="Arial"/>
                <a:cs typeface="Arial"/>
              </a:rPr>
              <a:t>Include </a:t>
            </a:r>
            <a:r>
              <a:rPr sz="2200" spc="10" dirty="0">
                <a:latin typeface="Arial"/>
                <a:cs typeface="Arial"/>
              </a:rPr>
              <a:t>academic </a:t>
            </a:r>
            <a:r>
              <a:rPr sz="2200" spc="0" dirty="0">
                <a:latin typeface="Arial"/>
                <a:cs typeface="Arial"/>
              </a:rPr>
              <a:t>credentials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15" dirty="0">
                <a:latin typeface="Arial"/>
                <a:cs typeface="Arial"/>
              </a:rPr>
              <a:t>prior </a:t>
            </a:r>
            <a:r>
              <a:rPr sz="2200" spc="-15" dirty="0">
                <a:latin typeface="Arial"/>
                <a:cs typeface="Arial"/>
              </a:rPr>
              <a:t>relevant  </a:t>
            </a:r>
            <a:r>
              <a:rPr sz="2200" dirty="0">
                <a:latin typeface="Arial"/>
                <a:cs typeface="Arial"/>
              </a:rPr>
              <a:t>experience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spc="15" dirty="0">
                <a:latin typeface="Arial"/>
                <a:cs typeface="Arial"/>
              </a:rPr>
              <a:t>sector </a:t>
            </a:r>
            <a:r>
              <a:rPr sz="2200" spc="25" dirty="0">
                <a:latin typeface="Arial"/>
                <a:cs typeface="Arial"/>
              </a:rPr>
              <a:t>and/or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10" dirty="0">
                <a:latin typeface="Arial"/>
                <a:cs typeface="Arial"/>
              </a:rPr>
              <a:t>successful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start-ups.</a:t>
            </a:r>
            <a:endParaRPr sz="2200">
              <a:latin typeface="Arial"/>
              <a:cs typeface="Arial"/>
            </a:endParaRPr>
          </a:p>
          <a:p>
            <a:pPr marL="755650" marR="174625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5" dirty="0">
                <a:latin typeface="Arial"/>
                <a:cs typeface="Arial"/>
              </a:rPr>
              <a:t>Identify </a:t>
            </a:r>
            <a:r>
              <a:rPr sz="2200" spc="-15" dirty="0">
                <a:latin typeface="Arial"/>
                <a:cs typeface="Arial"/>
              </a:rPr>
              <a:t>any </a:t>
            </a:r>
            <a:r>
              <a:rPr sz="2200" spc="10" dirty="0">
                <a:latin typeface="Arial"/>
                <a:cs typeface="Arial"/>
              </a:rPr>
              <a:t>gaps </a:t>
            </a:r>
            <a:r>
              <a:rPr sz="2200" dirty="0">
                <a:latin typeface="Arial"/>
                <a:cs typeface="Arial"/>
              </a:rPr>
              <a:t>(functional </a:t>
            </a:r>
            <a:r>
              <a:rPr sz="2200" spc="10" dirty="0">
                <a:latin typeface="Arial"/>
                <a:cs typeface="Arial"/>
              </a:rPr>
              <a:t>or </a:t>
            </a:r>
            <a:r>
              <a:rPr sz="2200" spc="-25" dirty="0">
                <a:latin typeface="Arial"/>
                <a:cs typeface="Arial"/>
              </a:rPr>
              <a:t>skill)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0" dirty="0">
                <a:latin typeface="Arial"/>
                <a:cs typeface="Arial"/>
              </a:rPr>
              <a:t>the team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30" dirty="0">
                <a:latin typeface="Arial"/>
                <a:cs typeface="Arial"/>
              </a:rPr>
              <a:t>how  </a:t>
            </a:r>
            <a:r>
              <a:rPr sz="2200" spc="5" dirty="0">
                <a:latin typeface="Arial"/>
                <a:cs typeface="Arial"/>
              </a:rPr>
              <a:t>you </a:t>
            </a:r>
            <a:r>
              <a:rPr sz="2200" spc="0" dirty="0">
                <a:latin typeface="Arial"/>
                <a:cs typeface="Arial"/>
              </a:rPr>
              <a:t>plan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address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them.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0" dirty="0">
                <a:latin typeface="Arial"/>
                <a:cs typeface="Arial"/>
              </a:rPr>
              <a:t>Include your </a:t>
            </a:r>
            <a:r>
              <a:rPr sz="2200" spc="-10" dirty="0">
                <a:latin typeface="Arial"/>
                <a:cs typeface="Arial"/>
              </a:rPr>
              <a:t>(scientific) </a:t>
            </a:r>
            <a:r>
              <a:rPr sz="2200" spc="0" dirty="0">
                <a:latin typeface="Arial"/>
                <a:cs typeface="Arial"/>
              </a:rPr>
              <a:t>advisory </a:t>
            </a:r>
            <a:r>
              <a:rPr sz="2200" spc="-25" dirty="0">
                <a:latin typeface="Arial"/>
                <a:cs typeface="Arial"/>
              </a:rPr>
              <a:t>board(s), </a:t>
            </a:r>
            <a:r>
              <a:rPr sz="2200" spc="10" dirty="0">
                <a:latin typeface="Arial"/>
                <a:cs typeface="Arial"/>
              </a:rPr>
              <a:t>if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applicable.</a:t>
            </a:r>
            <a:endParaRPr sz="2200">
              <a:latin typeface="Arial"/>
              <a:cs typeface="Arial"/>
            </a:endParaRPr>
          </a:p>
          <a:p>
            <a:pPr marL="355600" marR="631825" indent="-342900">
              <a:lnSpc>
                <a:spcPct val="101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30" dirty="0">
                <a:latin typeface="Arial"/>
                <a:cs typeface="Arial"/>
              </a:rPr>
              <a:t>How </a:t>
            </a:r>
            <a:r>
              <a:rPr sz="2200" spc="5" dirty="0">
                <a:latin typeface="Arial"/>
                <a:cs typeface="Arial"/>
              </a:rPr>
              <a:t>will </a:t>
            </a:r>
            <a:r>
              <a:rPr sz="2200" spc="10" dirty="0">
                <a:latin typeface="Arial"/>
                <a:cs typeface="Arial"/>
              </a:rPr>
              <a:t>this </a:t>
            </a:r>
            <a:r>
              <a:rPr sz="2200" spc="0" dirty="0">
                <a:latin typeface="Arial"/>
                <a:cs typeface="Arial"/>
              </a:rPr>
              <a:t>team </a:t>
            </a:r>
            <a:r>
              <a:rPr sz="2200" spc="30" dirty="0">
                <a:latin typeface="Arial"/>
                <a:cs typeface="Arial"/>
              </a:rPr>
              <a:t>work </a:t>
            </a:r>
            <a:r>
              <a:rPr sz="2200" spc="10" dirty="0">
                <a:latin typeface="Arial"/>
                <a:cs typeface="Arial"/>
              </a:rPr>
              <a:t>together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create </a:t>
            </a:r>
            <a:r>
              <a:rPr sz="2200" spc="-45" dirty="0">
                <a:latin typeface="Arial"/>
                <a:cs typeface="Arial"/>
              </a:rPr>
              <a:t>a </a:t>
            </a:r>
            <a:r>
              <a:rPr sz="2200" spc="25" dirty="0">
                <a:latin typeface="Arial"/>
                <a:cs typeface="Arial"/>
              </a:rPr>
              <a:t>competitive  </a:t>
            </a:r>
            <a:r>
              <a:rPr sz="2200" dirty="0">
                <a:latin typeface="Arial"/>
                <a:cs typeface="Arial"/>
              </a:rPr>
              <a:t>advantage?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Investors </a:t>
            </a:r>
            <a:r>
              <a:rPr sz="2200" spc="-5" dirty="0">
                <a:latin typeface="Arial"/>
                <a:cs typeface="Arial"/>
              </a:rPr>
              <a:t>need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-10" dirty="0">
                <a:latin typeface="Arial"/>
                <a:cs typeface="Arial"/>
              </a:rPr>
              <a:t>believe </a:t>
            </a:r>
            <a:r>
              <a:rPr sz="2200" spc="25" dirty="0">
                <a:latin typeface="Arial"/>
                <a:cs typeface="Arial"/>
              </a:rPr>
              <a:t>that </a:t>
            </a:r>
            <a:r>
              <a:rPr sz="2200" spc="10" dirty="0">
                <a:latin typeface="Arial"/>
                <a:cs typeface="Arial"/>
              </a:rPr>
              <a:t>this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spc="15" dirty="0">
                <a:latin typeface="Arial"/>
                <a:cs typeface="Arial"/>
              </a:rPr>
              <a:t>right </a:t>
            </a:r>
            <a:r>
              <a:rPr sz="2200" spc="0" dirty="0">
                <a:latin typeface="Arial"/>
                <a:cs typeface="Arial"/>
              </a:rPr>
              <a:t>team </a:t>
            </a:r>
            <a:r>
              <a:rPr sz="2200" spc="15" dirty="0">
                <a:latin typeface="Arial"/>
                <a:cs typeface="Arial"/>
              </a:rPr>
              <a:t>for </a:t>
            </a:r>
            <a:r>
              <a:rPr sz="2200" spc="5" dirty="0">
                <a:latin typeface="Arial"/>
                <a:cs typeface="Arial"/>
              </a:rPr>
              <a:t>market  </a:t>
            </a:r>
            <a:r>
              <a:rPr sz="2200" spc="10" dirty="0">
                <a:latin typeface="Arial"/>
                <a:cs typeface="Arial"/>
              </a:rPr>
              <a:t>success; </a:t>
            </a:r>
            <a:r>
              <a:rPr sz="2200" spc="-20" dirty="0">
                <a:latin typeface="Arial"/>
                <a:cs typeface="Arial"/>
              </a:rPr>
              <a:t>ensure </a:t>
            </a:r>
            <a:r>
              <a:rPr sz="2200" spc="25" dirty="0">
                <a:latin typeface="Arial"/>
                <a:cs typeface="Arial"/>
              </a:rPr>
              <a:t>that </a:t>
            </a:r>
            <a:r>
              <a:rPr sz="2200" spc="10" dirty="0">
                <a:latin typeface="Arial"/>
                <a:cs typeface="Arial"/>
              </a:rPr>
              <a:t>this </a:t>
            </a:r>
            <a:r>
              <a:rPr sz="2200" dirty="0">
                <a:latin typeface="Arial"/>
                <a:cs typeface="Arial"/>
              </a:rPr>
              <a:t>slide </a:t>
            </a:r>
            <a:r>
              <a:rPr sz="2200" spc="-5" dirty="0">
                <a:latin typeface="Arial"/>
                <a:cs typeface="Arial"/>
              </a:rPr>
              <a:t>creates </a:t>
            </a:r>
            <a:r>
              <a:rPr sz="2200" spc="10" dirty="0">
                <a:latin typeface="Arial"/>
                <a:cs typeface="Arial"/>
              </a:rPr>
              <a:t>this</a:t>
            </a:r>
            <a:r>
              <a:rPr sz="2200" spc="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perception.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6755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0" dirty="0">
                <a:latin typeface="Arial"/>
                <a:cs typeface="Arial"/>
              </a:rPr>
              <a:t>Management </a:t>
            </a:r>
            <a:r>
              <a:rPr b="0" spc="-140" dirty="0">
                <a:latin typeface="Arial"/>
                <a:cs typeface="Arial"/>
              </a:rPr>
              <a:t>Team </a:t>
            </a:r>
            <a:r>
              <a:rPr b="0" spc="-120" dirty="0">
                <a:latin typeface="Arial"/>
                <a:cs typeface="Arial"/>
              </a:rPr>
              <a:t>&amp; </a:t>
            </a:r>
            <a:r>
              <a:rPr b="0" spc="5" dirty="0">
                <a:latin typeface="Arial"/>
                <a:cs typeface="Arial"/>
              </a:rPr>
              <a:t>Advisory</a:t>
            </a:r>
            <a:r>
              <a:rPr b="0" spc="18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Board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2343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Exit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spc="5" dirty="0">
                <a:latin typeface="Arial"/>
                <a:cs typeface="Arial"/>
              </a:rPr>
              <a:t>Strategy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40690" y="1628965"/>
            <a:ext cx="8244205" cy="3654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9079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Provide </a:t>
            </a:r>
            <a:r>
              <a:rPr sz="2000" spc="-40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brief </a:t>
            </a:r>
            <a:r>
              <a:rPr sz="2000" spc="10" dirty="0">
                <a:latin typeface="Arial"/>
                <a:cs typeface="Arial"/>
              </a:rPr>
              <a:t>discussion </a:t>
            </a:r>
            <a:r>
              <a:rPr sz="2000" spc="30" dirty="0">
                <a:latin typeface="Arial"/>
                <a:cs typeface="Arial"/>
              </a:rPr>
              <a:t>of </a:t>
            </a:r>
            <a:r>
              <a:rPr sz="2000" spc="0" dirty="0">
                <a:latin typeface="Arial"/>
                <a:cs typeface="Arial"/>
              </a:rPr>
              <a:t>your aspirations </a:t>
            </a:r>
            <a:r>
              <a:rPr sz="2000" spc="25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regard </a:t>
            </a:r>
            <a:r>
              <a:rPr sz="2000" spc="5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an </a:t>
            </a:r>
            <a:r>
              <a:rPr sz="2000" spc="5" dirty="0">
                <a:latin typeface="Arial"/>
                <a:cs typeface="Arial"/>
              </a:rPr>
              <a:t>exit,  and </a:t>
            </a:r>
            <a:r>
              <a:rPr sz="2000" spc="-5" dirty="0">
                <a:latin typeface="Arial"/>
                <a:cs typeface="Arial"/>
              </a:rPr>
              <a:t>give </a:t>
            </a:r>
            <a:r>
              <a:rPr sz="2000" dirty="0">
                <a:latin typeface="Arial"/>
                <a:cs typeface="Arial"/>
              </a:rPr>
              <a:t>examples </a:t>
            </a:r>
            <a:r>
              <a:rPr sz="2000" spc="30" dirty="0">
                <a:latin typeface="Arial"/>
                <a:cs typeface="Arial"/>
              </a:rPr>
              <a:t>of </a:t>
            </a:r>
            <a:r>
              <a:rPr sz="2000" spc="0" dirty="0">
                <a:latin typeface="Arial"/>
                <a:cs typeface="Arial"/>
              </a:rPr>
              <a:t>recent </a:t>
            </a:r>
            <a:r>
              <a:rPr sz="2000" spc="5" dirty="0">
                <a:latin typeface="Arial"/>
                <a:cs typeface="Arial"/>
              </a:rPr>
              <a:t>transactions </a:t>
            </a:r>
            <a:r>
              <a:rPr sz="2000" spc="0" dirty="0">
                <a:latin typeface="Arial"/>
                <a:cs typeface="Arial"/>
              </a:rPr>
              <a:t>involving </a:t>
            </a:r>
            <a:r>
              <a:rPr sz="2000" spc="10" dirty="0">
                <a:latin typeface="Arial"/>
                <a:cs typeface="Arial"/>
              </a:rPr>
              <a:t>comparable  </a:t>
            </a:r>
            <a:r>
              <a:rPr sz="2000" spc="5" dirty="0">
                <a:latin typeface="Arial"/>
                <a:cs typeface="Arial"/>
              </a:rPr>
              <a:t>companies.</a:t>
            </a:r>
            <a:endParaRPr sz="2000" dirty="0">
              <a:latin typeface="Arial"/>
              <a:cs typeface="Arial"/>
            </a:endParaRPr>
          </a:p>
          <a:p>
            <a:pPr marL="355600" marR="80454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an </a:t>
            </a:r>
            <a:r>
              <a:rPr sz="2000" spc="10" dirty="0">
                <a:latin typeface="Arial"/>
                <a:cs typeface="Arial"/>
              </a:rPr>
              <a:t>acquisition </a:t>
            </a:r>
            <a:r>
              <a:rPr sz="2000" dirty="0">
                <a:latin typeface="Arial"/>
                <a:cs typeface="Arial"/>
              </a:rPr>
              <a:t>scenario, </a:t>
            </a:r>
            <a:r>
              <a:rPr sz="2000" spc="0" dirty="0">
                <a:latin typeface="Arial"/>
                <a:cs typeface="Arial"/>
              </a:rPr>
              <a:t>your </a:t>
            </a:r>
            <a:r>
              <a:rPr sz="2000" dirty="0">
                <a:latin typeface="Arial"/>
                <a:cs typeface="Arial"/>
              </a:rPr>
              <a:t>acquirers </a:t>
            </a:r>
            <a:r>
              <a:rPr sz="2000" spc="30" dirty="0">
                <a:latin typeface="Arial"/>
                <a:cs typeface="Arial"/>
              </a:rPr>
              <a:t>could </a:t>
            </a:r>
            <a:r>
              <a:rPr sz="2000" spc="10" dirty="0">
                <a:latin typeface="Arial"/>
                <a:cs typeface="Arial"/>
              </a:rPr>
              <a:t>be </a:t>
            </a:r>
            <a:r>
              <a:rPr sz="2000" spc="0" dirty="0">
                <a:latin typeface="Arial"/>
                <a:cs typeface="Arial"/>
              </a:rPr>
              <a:t>established  </a:t>
            </a:r>
            <a:r>
              <a:rPr sz="2000" spc="25" dirty="0">
                <a:latin typeface="Arial"/>
                <a:cs typeface="Arial"/>
              </a:rPr>
              <a:t>competitors, </a:t>
            </a:r>
            <a:r>
              <a:rPr sz="2000" spc="-40" dirty="0">
                <a:latin typeface="Arial"/>
                <a:cs typeface="Arial"/>
              </a:rPr>
              <a:t>a </a:t>
            </a:r>
            <a:r>
              <a:rPr sz="2000" spc="15" dirty="0">
                <a:latin typeface="Arial"/>
                <a:cs typeface="Arial"/>
              </a:rPr>
              <a:t>customer </a:t>
            </a:r>
            <a:r>
              <a:rPr sz="2000" spc="10" dirty="0">
                <a:latin typeface="Arial"/>
                <a:cs typeface="Arial"/>
              </a:rPr>
              <a:t>or potential strategic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partners.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5" dirty="0">
                <a:latin typeface="Arial"/>
                <a:cs typeface="Arial"/>
              </a:rPr>
              <a:t>Identify </a:t>
            </a:r>
            <a:r>
              <a:rPr sz="2000" spc="10" dirty="0">
                <a:latin typeface="Arial"/>
                <a:cs typeface="Arial"/>
              </a:rPr>
              <a:t>possible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suitors.</a:t>
            </a: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an </a:t>
            </a:r>
            <a:r>
              <a:rPr sz="2000" spc="-45" dirty="0">
                <a:latin typeface="Arial"/>
                <a:cs typeface="Arial"/>
              </a:rPr>
              <a:t>IPO </a:t>
            </a:r>
            <a:r>
              <a:rPr sz="2000" dirty="0">
                <a:latin typeface="Arial"/>
                <a:cs typeface="Arial"/>
              </a:rPr>
              <a:t>scenario, </a:t>
            </a:r>
            <a:r>
              <a:rPr sz="2000" spc="10" dirty="0">
                <a:latin typeface="Arial"/>
                <a:cs typeface="Arial"/>
              </a:rPr>
              <a:t>describe </a:t>
            </a: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0" dirty="0">
                <a:latin typeface="Arial"/>
                <a:cs typeface="Arial"/>
              </a:rPr>
              <a:t>milestone </a:t>
            </a:r>
            <a:r>
              <a:rPr sz="2000" spc="10" dirty="0">
                <a:latin typeface="Arial"/>
                <a:cs typeface="Arial"/>
              </a:rPr>
              <a:t>at </a:t>
            </a:r>
            <a:r>
              <a:rPr sz="2000" spc="25" dirty="0">
                <a:latin typeface="Arial"/>
                <a:cs typeface="Arial"/>
              </a:rPr>
              <a:t>which </a:t>
            </a:r>
            <a:r>
              <a:rPr sz="2000" spc="5" dirty="0">
                <a:latin typeface="Arial"/>
                <a:cs typeface="Arial"/>
              </a:rPr>
              <a:t>you </a:t>
            </a:r>
            <a:r>
              <a:rPr sz="2000" spc="30" dirty="0">
                <a:latin typeface="Arial"/>
                <a:cs typeface="Arial"/>
              </a:rPr>
              <a:t>would </a:t>
            </a:r>
            <a:r>
              <a:rPr sz="2000" spc="0" dirty="0">
                <a:latin typeface="Arial"/>
                <a:cs typeface="Arial"/>
              </a:rPr>
              <a:t>initiate  </a:t>
            </a:r>
            <a:r>
              <a:rPr sz="2000" spc="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process.</a:t>
            </a:r>
            <a:endParaRPr sz="2000" dirty="0">
              <a:latin typeface="Arial"/>
              <a:cs typeface="Arial"/>
            </a:endParaRPr>
          </a:p>
          <a:p>
            <a:pPr marL="355600" marR="3175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/>
                <a:cs typeface="Arial"/>
              </a:rPr>
              <a:t>Whatever </a:t>
            </a:r>
            <a:r>
              <a:rPr sz="2000" spc="0" dirty="0">
                <a:latin typeface="Arial"/>
                <a:cs typeface="Arial"/>
              </a:rPr>
              <a:t>your </a:t>
            </a:r>
            <a:r>
              <a:rPr sz="2000" spc="10" dirty="0">
                <a:latin typeface="Arial"/>
                <a:cs typeface="Arial"/>
              </a:rPr>
              <a:t>exit </a:t>
            </a:r>
            <a:r>
              <a:rPr sz="2000" spc="-10" dirty="0">
                <a:latin typeface="Arial"/>
                <a:cs typeface="Arial"/>
              </a:rPr>
              <a:t>strategy, </a:t>
            </a:r>
            <a:r>
              <a:rPr sz="2000" spc="-5" dirty="0">
                <a:latin typeface="Arial"/>
                <a:cs typeface="Arial"/>
              </a:rPr>
              <a:t>make clear </a:t>
            </a:r>
            <a:r>
              <a:rPr sz="2000" spc="25" dirty="0">
                <a:latin typeface="Arial"/>
                <a:cs typeface="Arial"/>
              </a:rPr>
              <a:t>that </a:t>
            </a:r>
            <a:r>
              <a:rPr sz="2000" spc="5" dirty="0">
                <a:latin typeface="Arial"/>
                <a:cs typeface="Arial"/>
              </a:rPr>
              <a:t>you </a:t>
            </a:r>
            <a:r>
              <a:rPr sz="2000" spc="-40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personally  </a:t>
            </a:r>
            <a:r>
              <a:rPr sz="2000" spc="30" dirty="0">
                <a:latin typeface="Arial"/>
                <a:cs typeface="Arial"/>
              </a:rPr>
              <a:t>committed </a:t>
            </a:r>
            <a:r>
              <a:rPr sz="2000" spc="5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running </a:t>
            </a:r>
            <a:r>
              <a:rPr sz="2000" spc="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business </a:t>
            </a:r>
            <a:r>
              <a:rPr sz="2000" spc="-20" dirty="0">
                <a:latin typeface="Arial"/>
                <a:cs typeface="Arial"/>
              </a:rPr>
              <a:t>as an </a:t>
            </a:r>
            <a:r>
              <a:rPr sz="2000" spc="10" dirty="0">
                <a:latin typeface="Arial"/>
                <a:cs typeface="Arial"/>
              </a:rPr>
              <a:t>independent entity </a:t>
            </a:r>
            <a:r>
              <a:rPr sz="2000" spc="15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the  </a:t>
            </a:r>
            <a:r>
              <a:rPr sz="2000" spc="-10" dirty="0">
                <a:latin typeface="Arial"/>
                <a:cs typeface="Arial"/>
              </a:rPr>
              <a:t>foreseeable </a:t>
            </a:r>
            <a:r>
              <a:rPr sz="2000" dirty="0">
                <a:latin typeface="Arial"/>
                <a:cs typeface="Arial"/>
              </a:rPr>
              <a:t>future, </a:t>
            </a:r>
            <a:r>
              <a:rPr sz="2000" spc="5" dirty="0">
                <a:latin typeface="Arial"/>
                <a:cs typeface="Arial"/>
              </a:rPr>
              <a:t>and </a:t>
            </a:r>
            <a:r>
              <a:rPr sz="2000" spc="25" dirty="0">
                <a:latin typeface="Arial"/>
                <a:cs typeface="Arial"/>
              </a:rPr>
              <a:t>that </a:t>
            </a:r>
            <a:r>
              <a:rPr sz="2000" spc="5" dirty="0">
                <a:latin typeface="Arial"/>
                <a:cs typeface="Arial"/>
              </a:rPr>
              <a:t>you </a:t>
            </a:r>
            <a:r>
              <a:rPr sz="2000" spc="-40" dirty="0">
                <a:latin typeface="Arial"/>
                <a:cs typeface="Arial"/>
              </a:rPr>
              <a:t>are </a:t>
            </a:r>
            <a:r>
              <a:rPr sz="2000" spc="15" dirty="0">
                <a:latin typeface="Arial"/>
                <a:cs typeface="Arial"/>
              </a:rPr>
              <a:t>building </a:t>
            </a:r>
            <a:r>
              <a:rPr sz="2000" spc="5" dirty="0">
                <a:latin typeface="Arial"/>
                <a:cs typeface="Arial"/>
              </a:rPr>
              <a:t>the capabilities </a:t>
            </a:r>
            <a:r>
              <a:rPr sz="2000" spc="50" dirty="0">
                <a:latin typeface="Arial"/>
                <a:cs typeface="Arial"/>
              </a:rPr>
              <a:t>to do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so.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8B1C54-2A28-423E-B07C-E72D8ED3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72" y="457201"/>
            <a:ext cx="8486928" cy="393954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The Problem?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Describe the problem that you’re trying to solve.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Narrow it down to 3-5 sentences.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8B1C54-2A28-423E-B07C-E72D8ED3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72" y="457200"/>
            <a:ext cx="8486928" cy="4924425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Solution or The Idea?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Present it to your audience like it is the </a:t>
            </a:r>
            <a:br>
              <a:rPr lang="en-US" dirty="0"/>
            </a:br>
            <a:r>
              <a:rPr lang="en-US" dirty="0"/>
              <a:t>next big thing.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1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8B1C54-2A28-423E-B07C-E72D8ED3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72" y="457200"/>
            <a:ext cx="8486928" cy="492443"/>
          </a:xfrm>
        </p:spPr>
        <p:txBody>
          <a:bodyPr/>
          <a:lstStyle/>
          <a:p>
            <a:pPr algn="ctr"/>
            <a:r>
              <a:rPr lang="en-US" dirty="0"/>
              <a:t>What do you need ? </a:t>
            </a:r>
          </a:p>
        </p:txBody>
      </p:sp>
    </p:spTree>
    <p:extLst>
      <p:ext uri="{BB962C8B-B14F-4D97-AF65-F5344CB8AC3E}">
        <p14:creationId xmlns:p14="http://schemas.microsoft.com/office/powerpoint/2010/main" val="149104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628965"/>
            <a:ext cx="7760334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75" dirty="0">
                <a:latin typeface="Arial"/>
                <a:cs typeface="Arial"/>
              </a:rPr>
              <a:t>Two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five </a:t>
            </a:r>
            <a:r>
              <a:rPr sz="2200" spc="5" dirty="0">
                <a:latin typeface="Arial"/>
                <a:cs typeface="Arial"/>
              </a:rPr>
              <a:t>bullets </a:t>
            </a:r>
            <a:r>
              <a:rPr sz="2200" spc="10" dirty="0">
                <a:latin typeface="Arial"/>
                <a:cs typeface="Arial"/>
              </a:rPr>
              <a:t>or </a:t>
            </a:r>
            <a:r>
              <a:rPr sz="2200" spc="15" dirty="0">
                <a:latin typeface="Arial"/>
                <a:cs typeface="Arial"/>
              </a:rPr>
              <a:t>short </a:t>
            </a:r>
            <a:r>
              <a:rPr sz="2200" spc="0" dirty="0">
                <a:latin typeface="Arial"/>
                <a:cs typeface="Arial"/>
              </a:rPr>
              <a:t>prose </a:t>
            </a:r>
            <a:r>
              <a:rPr sz="2200" spc="25" dirty="0">
                <a:latin typeface="Arial"/>
                <a:cs typeface="Arial"/>
              </a:rPr>
              <a:t>that </a:t>
            </a:r>
            <a:r>
              <a:rPr sz="2200" spc="10" dirty="0">
                <a:latin typeface="Arial"/>
                <a:cs typeface="Arial"/>
              </a:rPr>
              <a:t>describes </a:t>
            </a:r>
            <a:r>
              <a:rPr sz="2200" spc="0" dirty="0">
                <a:latin typeface="Arial"/>
                <a:cs typeface="Arial"/>
              </a:rPr>
              <a:t>your </a:t>
            </a:r>
            <a:r>
              <a:rPr sz="2200" dirty="0">
                <a:latin typeface="Arial"/>
                <a:cs typeface="Arial"/>
              </a:rPr>
              <a:t>business 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15" dirty="0">
                <a:latin typeface="Arial"/>
                <a:cs typeface="Arial"/>
              </a:rPr>
              <a:t>its </a:t>
            </a:r>
            <a:r>
              <a:rPr sz="2200" spc="-20" dirty="0">
                <a:latin typeface="Arial"/>
                <a:cs typeface="Arial"/>
              </a:rPr>
              <a:t>value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proposition: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65" dirty="0">
                <a:latin typeface="Arial"/>
                <a:cs typeface="Arial"/>
              </a:rPr>
              <a:t>Your </a:t>
            </a:r>
            <a:r>
              <a:rPr sz="2200" dirty="0">
                <a:latin typeface="Arial"/>
                <a:cs typeface="Arial"/>
              </a:rPr>
              <a:t>business </a:t>
            </a:r>
            <a:r>
              <a:rPr sz="2200" spc="-45" dirty="0">
                <a:latin typeface="Arial"/>
                <a:cs typeface="Arial"/>
              </a:rPr>
              <a:t>area </a:t>
            </a:r>
            <a:r>
              <a:rPr sz="2200" spc="10" dirty="0">
                <a:latin typeface="Arial"/>
                <a:cs typeface="Arial"/>
              </a:rPr>
              <a:t>or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segment.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4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pressing </a:t>
            </a:r>
            <a:r>
              <a:rPr sz="2200" spc="15" dirty="0">
                <a:latin typeface="Arial"/>
                <a:cs typeface="Arial"/>
              </a:rPr>
              <a:t>problem </a:t>
            </a:r>
            <a:r>
              <a:rPr sz="2200" spc="25" dirty="0">
                <a:latin typeface="Arial"/>
                <a:cs typeface="Arial"/>
              </a:rPr>
              <a:t>that </a:t>
            </a:r>
            <a:r>
              <a:rPr sz="2200" spc="0" dirty="0">
                <a:latin typeface="Arial"/>
                <a:cs typeface="Arial"/>
              </a:rPr>
              <a:t>your </a:t>
            </a:r>
            <a:r>
              <a:rPr sz="2200" spc="25" dirty="0">
                <a:latin typeface="Arial"/>
                <a:cs typeface="Arial"/>
              </a:rPr>
              <a:t>company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addresses.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30" dirty="0">
                <a:latin typeface="Arial"/>
                <a:cs typeface="Arial"/>
              </a:rPr>
              <a:t>How </a:t>
            </a:r>
            <a:r>
              <a:rPr sz="2200" spc="5" dirty="0">
                <a:latin typeface="Arial"/>
                <a:cs typeface="Arial"/>
              </a:rPr>
              <a:t>you will </a:t>
            </a:r>
            <a:r>
              <a:rPr sz="2200" spc="10" dirty="0">
                <a:latin typeface="Arial"/>
                <a:cs typeface="Arial"/>
              </a:rPr>
              <a:t>be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successful.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6417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latin typeface="Arial"/>
                <a:cs typeface="Arial"/>
              </a:rPr>
              <a:t>Company </a:t>
            </a:r>
            <a:r>
              <a:rPr b="0" spc="-15" dirty="0">
                <a:latin typeface="Arial"/>
                <a:cs typeface="Arial"/>
              </a:rPr>
              <a:t>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33674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0" dirty="0">
                <a:latin typeface="Arial"/>
                <a:cs typeface="Arial"/>
              </a:rPr>
              <a:t>Problem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spc="0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03565"/>
            <a:ext cx="7779384" cy="257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896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Describe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pressing </a:t>
            </a:r>
            <a:r>
              <a:rPr sz="2200" spc="10" dirty="0">
                <a:latin typeface="Arial"/>
                <a:cs typeface="Arial"/>
              </a:rPr>
              <a:t>problem; </a:t>
            </a:r>
            <a:r>
              <a:rPr sz="2200" spc="30" dirty="0">
                <a:latin typeface="Arial"/>
                <a:cs typeface="Arial"/>
              </a:rPr>
              <a:t>it </a:t>
            </a:r>
            <a:r>
              <a:rPr sz="2200" spc="10" dirty="0">
                <a:latin typeface="Arial"/>
                <a:cs typeface="Arial"/>
              </a:rPr>
              <a:t>should be </a:t>
            </a:r>
            <a:r>
              <a:rPr sz="2200" spc="5" dirty="0">
                <a:latin typeface="Arial"/>
                <a:cs typeface="Arial"/>
              </a:rPr>
              <a:t>sufficiently  </a:t>
            </a:r>
            <a:r>
              <a:rPr sz="2200" spc="-10" dirty="0">
                <a:latin typeface="Arial"/>
                <a:cs typeface="Arial"/>
              </a:rPr>
              <a:t>pervasive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15" dirty="0">
                <a:latin typeface="Arial"/>
                <a:cs typeface="Arial"/>
              </a:rPr>
              <a:t>imply </a:t>
            </a:r>
            <a:r>
              <a:rPr sz="2200" spc="-45" dirty="0">
                <a:latin typeface="Arial"/>
                <a:cs typeface="Arial"/>
              </a:rPr>
              <a:t>a </a:t>
            </a:r>
            <a:r>
              <a:rPr sz="2200" spc="-25" dirty="0">
                <a:latin typeface="Arial"/>
                <a:cs typeface="Arial"/>
              </a:rPr>
              <a:t>large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opportunity.</a:t>
            </a:r>
            <a:endParaRPr sz="2200">
              <a:latin typeface="Arial"/>
              <a:cs typeface="Arial"/>
            </a:endParaRPr>
          </a:p>
          <a:p>
            <a:pPr marL="355600" marR="700405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"/>
                <a:cs typeface="Arial"/>
              </a:rPr>
              <a:t>Present </a:t>
            </a:r>
            <a:r>
              <a:rPr sz="2200" spc="15" dirty="0">
                <a:latin typeface="Arial"/>
                <a:cs typeface="Arial"/>
              </a:rPr>
              <a:t>problem </a:t>
            </a:r>
            <a:r>
              <a:rPr sz="2200" spc="10" dirty="0">
                <a:latin typeface="Arial"/>
                <a:cs typeface="Arial"/>
              </a:rPr>
              <a:t>from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spc="5" dirty="0">
                <a:latin typeface="Arial"/>
                <a:cs typeface="Arial"/>
              </a:rPr>
              <a:t>customer’s </a:t>
            </a:r>
            <a:r>
              <a:rPr sz="2200" spc="10" dirty="0">
                <a:latin typeface="Arial"/>
                <a:cs typeface="Arial"/>
              </a:rPr>
              <a:t>perspective </a:t>
            </a:r>
            <a:r>
              <a:rPr sz="2200" spc="5" dirty="0">
                <a:latin typeface="Arial"/>
                <a:cs typeface="Arial"/>
              </a:rPr>
              <a:t>and  </a:t>
            </a:r>
            <a:r>
              <a:rPr sz="2200" spc="30" dirty="0">
                <a:latin typeface="Arial"/>
                <a:cs typeface="Arial"/>
              </a:rPr>
              <a:t>support </a:t>
            </a:r>
            <a:r>
              <a:rPr sz="2200" spc="25" dirty="0">
                <a:latin typeface="Arial"/>
                <a:cs typeface="Arial"/>
              </a:rPr>
              <a:t>with specific </a:t>
            </a:r>
            <a:r>
              <a:rPr sz="2200" spc="5" dirty="0">
                <a:latin typeface="Arial"/>
                <a:cs typeface="Arial"/>
              </a:rPr>
              <a:t>market </a:t>
            </a:r>
            <a:r>
              <a:rPr sz="2200" spc="-15" dirty="0">
                <a:latin typeface="Arial"/>
                <a:cs typeface="Arial"/>
              </a:rPr>
              <a:t>research </a:t>
            </a:r>
            <a:r>
              <a:rPr sz="2200" spc="10" dirty="0">
                <a:latin typeface="Arial"/>
                <a:cs typeface="Arial"/>
              </a:rPr>
              <a:t>if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possible.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Provide </a:t>
            </a:r>
            <a:r>
              <a:rPr sz="2200" spc="5" dirty="0">
                <a:latin typeface="Arial"/>
                <a:cs typeface="Arial"/>
              </a:rPr>
              <a:t>current and </a:t>
            </a:r>
            <a:r>
              <a:rPr sz="2200" spc="10" dirty="0">
                <a:latin typeface="Arial"/>
                <a:cs typeface="Arial"/>
              </a:rPr>
              <a:t>potential </a:t>
            </a:r>
            <a:r>
              <a:rPr sz="2200" spc="15" dirty="0">
                <a:latin typeface="Arial"/>
                <a:cs typeface="Arial"/>
              </a:rPr>
              <a:t>customer quotes </a:t>
            </a:r>
            <a:r>
              <a:rPr sz="2200" spc="25" dirty="0">
                <a:latin typeface="Arial"/>
                <a:cs typeface="Arial"/>
              </a:rPr>
              <a:t>that </a:t>
            </a:r>
            <a:r>
              <a:rPr sz="2200" spc="30" dirty="0">
                <a:latin typeface="Arial"/>
                <a:cs typeface="Arial"/>
              </a:rPr>
              <a:t>support 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spc="40" dirty="0">
                <a:latin typeface="Arial"/>
                <a:cs typeface="Arial"/>
              </a:rPr>
              <a:t>“pain </a:t>
            </a:r>
            <a:r>
              <a:rPr sz="2200" spc="50" dirty="0">
                <a:latin typeface="Arial"/>
                <a:cs typeface="Arial"/>
              </a:rPr>
              <a:t>points”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urgent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need.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Analyst </a:t>
            </a:r>
            <a:r>
              <a:rPr sz="2200" spc="5" dirty="0">
                <a:latin typeface="Arial"/>
                <a:cs typeface="Arial"/>
              </a:rPr>
              <a:t>information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spc="5" dirty="0">
                <a:latin typeface="Arial"/>
                <a:cs typeface="Arial"/>
              </a:rPr>
              <a:t>secondary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15" dirty="0">
                <a:latin typeface="Arial"/>
                <a:cs typeface="Arial"/>
              </a:rPr>
              <a:t>customer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insight.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3691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latin typeface="Arial"/>
                <a:cs typeface="Arial"/>
              </a:rPr>
              <a:t>Compelling</a:t>
            </a:r>
            <a:r>
              <a:rPr b="0" spc="-85" dirty="0">
                <a:latin typeface="Arial"/>
                <a:cs typeface="Arial"/>
              </a:rPr>
              <a:t> </a:t>
            </a:r>
            <a:r>
              <a:rPr b="0" spc="15" dirty="0">
                <a:latin typeface="Arial"/>
                <a:cs typeface="Arial"/>
              </a:rPr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331963"/>
            <a:ext cx="8067040" cy="3534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What </a:t>
            </a:r>
            <a:r>
              <a:rPr sz="1900" spc="-35" dirty="0">
                <a:latin typeface="Arial"/>
                <a:cs typeface="Arial"/>
              </a:rPr>
              <a:t>are </a:t>
            </a:r>
            <a:r>
              <a:rPr sz="1900" spc="5" dirty="0">
                <a:latin typeface="Arial"/>
                <a:cs typeface="Arial"/>
              </a:rPr>
              <a:t>the </a:t>
            </a:r>
            <a:r>
              <a:rPr sz="1900" spc="50" dirty="0">
                <a:latin typeface="Arial"/>
                <a:cs typeface="Arial"/>
              </a:rPr>
              <a:t>“must </a:t>
            </a:r>
            <a:r>
              <a:rPr sz="1900" spc="15" dirty="0">
                <a:latin typeface="Arial"/>
                <a:cs typeface="Arial"/>
              </a:rPr>
              <a:t>have” </a:t>
            </a:r>
            <a:r>
              <a:rPr sz="1900" spc="-5" dirty="0">
                <a:latin typeface="Arial"/>
                <a:cs typeface="Arial"/>
              </a:rPr>
              <a:t>features </a:t>
            </a:r>
            <a:r>
              <a:rPr sz="1900" spc="5" dirty="0">
                <a:latin typeface="Arial"/>
                <a:cs typeface="Arial"/>
              </a:rPr>
              <a:t>and benefits </a:t>
            </a:r>
            <a:r>
              <a:rPr sz="1900" spc="25" dirty="0">
                <a:latin typeface="Arial"/>
                <a:cs typeface="Arial"/>
              </a:rPr>
              <a:t>of </a:t>
            </a:r>
            <a:r>
              <a:rPr sz="1900" spc="0" dirty="0">
                <a:latin typeface="Arial"/>
                <a:cs typeface="Arial"/>
              </a:rPr>
              <a:t>your offering </a:t>
            </a:r>
            <a:r>
              <a:rPr sz="1900" spc="5" dirty="0">
                <a:latin typeface="Arial"/>
                <a:cs typeface="Arial"/>
              </a:rPr>
              <a:t>and  </a:t>
            </a:r>
            <a:r>
              <a:rPr sz="1900" spc="25" dirty="0">
                <a:latin typeface="Arial"/>
                <a:cs typeface="Arial"/>
              </a:rPr>
              <a:t>how </a:t>
            </a:r>
            <a:r>
              <a:rPr sz="1900" spc="10" dirty="0">
                <a:latin typeface="Arial"/>
                <a:cs typeface="Arial"/>
              </a:rPr>
              <a:t>will </a:t>
            </a:r>
            <a:r>
              <a:rPr sz="1900" spc="0" dirty="0">
                <a:latin typeface="Arial"/>
                <a:cs typeface="Arial"/>
              </a:rPr>
              <a:t>they </a:t>
            </a:r>
            <a:r>
              <a:rPr sz="1900" spc="10" dirty="0">
                <a:latin typeface="Arial"/>
                <a:cs typeface="Arial"/>
              </a:rPr>
              <a:t>mitigate </a:t>
            </a:r>
            <a:r>
              <a:rPr sz="1900" spc="5" dirty="0">
                <a:latin typeface="Arial"/>
                <a:cs typeface="Arial"/>
              </a:rPr>
              <a:t>the </a:t>
            </a:r>
            <a:r>
              <a:rPr sz="1900" dirty="0">
                <a:latin typeface="Arial"/>
                <a:cs typeface="Arial"/>
              </a:rPr>
              <a:t>pressing </a:t>
            </a:r>
            <a:r>
              <a:rPr sz="1900" spc="10" dirty="0">
                <a:latin typeface="Arial"/>
                <a:cs typeface="Arial"/>
              </a:rPr>
              <a:t>problem discussed </a:t>
            </a:r>
            <a:r>
              <a:rPr sz="1900" dirty="0">
                <a:latin typeface="Arial"/>
                <a:cs typeface="Arial"/>
              </a:rPr>
              <a:t>previously </a:t>
            </a:r>
            <a:r>
              <a:rPr sz="1900" spc="-40" dirty="0">
                <a:latin typeface="Arial"/>
                <a:cs typeface="Arial"/>
              </a:rPr>
              <a:t>(value  </a:t>
            </a:r>
            <a:r>
              <a:rPr sz="1900" spc="0" dirty="0">
                <a:latin typeface="Arial"/>
                <a:cs typeface="Arial"/>
              </a:rPr>
              <a:t>proposition)?</a:t>
            </a:r>
            <a:endParaRPr sz="1900" dirty="0">
              <a:latin typeface="Arial"/>
              <a:cs typeface="Arial"/>
            </a:endParaRPr>
          </a:p>
          <a:p>
            <a:pPr marL="355600" marR="436245" indent="-342900">
              <a:lnSpc>
                <a:spcPts val="227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If </a:t>
            </a:r>
            <a:r>
              <a:rPr sz="1900" spc="5" dirty="0">
                <a:latin typeface="Arial"/>
                <a:cs typeface="Arial"/>
              </a:rPr>
              <a:t>applicable, state </a:t>
            </a:r>
            <a:r>
              <a:rPr sz="1900" spc="25" dirty="0">
                <a:latin typeface="Arial"/>
                <a:cs typeface="Arial"/>
              </a:rPr>
              <a:t>that </a:t>
            </a:r>
            <a:r>
              <a:rPr sz="1900" spc="0" dirty="0">
                <a:latin typeface="Arial"/>
                <a:cs typeface="Arial"/>
              </a:rPr>
              <a:t>you </a:t>
            </a:r>
            <a:r>
              <a:rPr sz="1900" spc="5" dirty="0">
                <a:latin typeface="Arial"/>
                <a:cs typeface="Arial"/>
              </a:rPr>
              <a:t>developed </a:t>
            </a:r>
            <a:r>
              <a:rPr sz="1900" spc="0" dirty="0">
                <a:latin typeface="Arial"/>
                <a:cs typeface="Arial"/>
              </a:rPr>
              <a:t>your offering </a:t>
            </a:r>
            <a:r>
              <a:rPr sz="1900" spc="-5" dirty="0">
                <a:latin typeface="Arial"/>
                <a:cs typeface="Arial"/>
              </a:rPr>
              <a:t>in </a:t>
            </a:r>
            <a:r>
              <a:rPr sz="1900" spc="10" dirty="0">
                <a:latin typeface="Arial"/>
                <a:cs typeface="Arial"/>
              </a:rPr>
              <a:t>collaboration  </a:t>
            </a:r>
            <a:r>
              <a:rPr sz="1900" spc="25" dirty="0">
                <a:latin typeface="Arial"/>
                <a:cs typeface="Arial"/>
              </a:rPr>
              <a:t>with </a:t>
            </a:r>
            <a:r>
              <a:rPr sz="1900" spc="5" dirty="0">
                <a:latin typeface="Arial"/>
                <a:cs typeface="Arial"/>
              </a:rPr>
              <a:t>targeted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customers.</a:t>
            </a:r>
            <a:endParaRPr sz="1900" dirty="0">
              <a:latin typeface="Arial"/>
              <a:cs typeface="Arial"/>
            </a:endParaRPr>
          </a:p>
          <a:p>
            <a:pPr marL="355600" marR="93345" indent="-342900">
              <a:lnSpc>
                <a:spcPct val="100899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Describe unique </a:t>
            </a:r>
            <a:r>
              <a:rPr sz="1900" spc="10" dirty="0">
                <a:latin typeface="Arial"/>
                <a:cs typeface="Arial"/>
              </a:rPr>
              <a:t>aspects </a:t>
            </a:r>
            <a:r>
              <a:rPr sz="1900" spc="25" dirty="0">
                <a:latin typeface="Arial"/>
                <a:cs typeface="Arial"/>
              </a:rPr>
              <a:t>of </a:t>
            </a:r>
            <a:r>
              <a:rPr sz="1900" spc="0" dirty="0">
                <a:latin typeface="Arial"/>
                <a:cs typeface="Arial"/>
              </a:rPr>
              <a:t>your </a:t>
            </a:r>
            <a:r>
              <a:rPr sz="1900" dirty="0">
                <a:latin typeface="Arial"/>
                <a:cs typeface="Arial"/>
              </a:rPr>
              <a:t>business </a:t>
            </a:r>
            <a:r>
              <a:rPr sz="1900" spc="5" dirty="0">
                <a:latin typeface="Arial"/>
                <a:cs typeface="Arial"/>
              </a:rPr>
              <a:t>and </a:t>
            </a:r>
            <a:r>
              <a:rPr sz="1900" spc="15" dirty="0">
                <a:latin typeface="Arial"/>
                <a:cs typeface="Arial"/>
              </a:rPr>
              <a:t>why </a:t>
            </a:r>
            <a:r>
              <a:rPr sz="1900" spc="0" dirty="0">
                <a:latin typeface="Arial"/>
                <a:cs typeface="Arial"/>
              </a:rPr>
              <a:t>they </a:t>
            </a:r>
            <a:r>
              <a:rPr sz="1900" spc="-35" dirty="0">
                <a:latin typeface="Arial"/>
                <a:cs typeface="Arial"/>
              </a:rPr>
              <a:t>are </a:t>
            </a:r>
            <a:r>
              <a:rPr sz="1900" spc="15" dirty="0">
                <a:latin typeface="Arial"/>
                <a:cs typeface="Arial"/>
              </a:rPr>
              <a:t>part </a:t>
            </a:r>
            <a:r>
              <a:rPr sz="1900" spc="25" dirty="0">
                <a:latin typeface="Arial"/>
                <a:cs typeface="Arial"/>
              </a:rPr>
              <a:t>of </a:t>
            </a:r>
            <a:r>
              <a:rPr sz="1900" spc="5" dirty="0">
                <a:latin typeface="Arial"/>
                <a:cs typeface="Arial"/>
              </a:rPr>
              <a:t>the  </a:t>
            </a:r>
            <a:r>
              <a:rPr sz="1900" spc="10" dirty="0">
                <a:latin typeface="Arial"/>
                <a:cs typeface="Arial"/>
              </a:rPr>
              <a:t>compelling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5" dirty="0">
                <a:latin typeface="Arial"/>
                <a:cs typeface="Arial"/>
              </a:rPr>
              <a:t>solution.</a:t>
            </a:r>
            <a:endParaRPr sz="19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Investors </a:t>
            </a:r>
            <a:r>
              <a:rPr sz="1900" spc="10" dirty="0">
                <a:latin typeface="Arial"/>
                <a:cs typeface="Arial"/>
              </a:rPr>
              <a:t>will </a:t>
            </a:r>
            <a:r>
              <a:rPr sz="1900" spc="15" dirty="0">
                <a:latin typeface="Arial"/>
                <a:cs typeface="Arial"/>
              </a:rPr>
              <a:t>look for </a:t>
            </a:r>
            <a:r>
              <a:rPr sz="1900" spc="10" dirty="0">
                <a:latin typeface="Arial"/>
                <a:cs typeface="Arial"/>
              </a:rPr>
              <a:t>significant </a:t>
            </a:r>
            <a:r>
              <a:rPr sz="1900" spc="-15" dirty="0">
                <a:latin typeface="Arial"/>
                <a:cs typeface="Arial"/>
              </a:rPr>
              <a:t>value </a:t>
            </a:r>
            <a:r>
              <a:rPr sz="1900" spc="15" dirty="0">
                <a:latin typeface="Arial"/>
                <a:cs typeface="Arial"/>
              </a:rPr>
              <a:t>for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customers.</a:t>
            </a:r>
            <a:endParaRPr sz="19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Describe </a:t>
            </a:r>
            <a:r>
              <a:rPr sz="1900" spc="5" dirty="0">
                <a:latin typeface="Arial"/>
                <a:cs typeface="Arial"/>
              </a:rPr>
              <a:t>the </a:t>
            </a:r>
            <a:r>
              <a:rPr sz="1900" dirty="0">
                <a:latin typeface="Arial"/>
                <a:cs typeface="Arial"/>
              </a:rPr>
              <a:t>technology, </a:t>
            </a:r>
            <a:r>
              <a:rPr sz="1900" spc="0" dirty="0">
                <a:latin typeface="Arial"/>
                <a:cs typeface="Arial"/>
              </a:rPr>
              <a:t>secret </a:t>
            </a:r>
            <a:r>
              <a:rPr sz="1900" spc="-5" dirty="0">
                <a:latin typeface="Arial"/>
                <a:cs typeface="Arial"/>
              </a:rPr>
              <a:t>sauce, </a:t>
            </a:r>
            <a:r>
              <a:rPr sz="1900" spc="5" dirty="0">
                <a:latin typeface="Arial"/>
                <a:cs typeface="Arial"/>
              </a:rPr>
              <a:t>or </a:t>
            </a:r>
            <a:r>
              <a:rPr sz="1900" spc="15" dirty="0">
                <a:latin typeface="Arial"/>
                <a:cs typeface="Arial"/>
              </a:rPr>
              <a:t>magic </a:t>
            </a:r>
            <a:r>
              <a:rPr sz="1900" spc="10" dirty="0">
                <a:latin typeface="Arial"/>
                <a:cs typeface="Arial"/>
              </a:rPr>
              <a:t>behind </a:t>
            </a:r>
            <a:r>
              <a:rPr sz="1900" spc="0" dirty="0">
                <a:latin typeface="Arial"/>
                <a:cs typeface="Arial"/>
              </a:rPr>
              <a:t>your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25" dirty="0">
                <a:latin typeface="Arial"/>
                <a:cs typeface="Arial"/>
              </a:rPr>
              <a:t>product.</a:t>
            </a:r>
            <a:endParaRPr sz="1900" dirty="0">
              <a:latin typeface="Arial"/>
              <a:cs typeface="Arial"/>
            </a:endParaRPr>
          </a:p>
          <a:p>
            <a:pPr marL="355600" marR="146685" indent="-342900">
              <a:lnSpc>
                <a:spcPts val="227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If </a:t>
            </a:r>
            <a:r>
              <a:rPr sz="1900" spc="5" dirty="0">
                <a:latin typeface="Arial"/>
                <a:cs typeface="Arial"/>
              </a:rPr>
              <a:t>possible, demonstrate </a:t>
            </a:r>
            <a:r>
              <a:rPr sz="1900" spc="0" dirty="0">
                <a:latin typeface="Arial"/>
                <a:cs typeface="Arial"/>
              </a:rPr>
              <a:t>minimal </a:t>
            </a:r>
            <a:r>
              <a:rPr sz="1900" spc="-5" dirty="0">
                <a:latin typeface="Arial"/>
                <a:cs typeface="Arial"/>
              </a:rPr>
              <a:t>viable </a:t>
            </a:r>
            <a:r>
              <a:rPr sz="1900" spc="30" dirty="0">
                <a:latin typeface="Arial"/>
                <a:cs typeface="Arial"/>
              </a:rPr>
              <a:t>product </a:t>
            </a:r>
            <a:r>
              <a:rPr sz="1900" spc="-75" dirty="0">
                <a:latin typeface="Arial"/>
                <a:cs typeface="Arial"/>
              </a:rPr>
              <a:t>(MVP) </a:t>
            </a:r>
            <a:r>
              <a:rPr sz="1900" spc="5" dirty="0">
                <a:latin typeface="Arial"/>
                <a:cs typeface="Arial"/>
              </a:rPr>
              <a:t>and </a:t>
            </a:r>
            <a:r>
              <a:rPr sz="1900" spc="-40" dirty="0">
                <a:latin typeface="Arial"/>
                <a:cs typeface="Arial"/>
              </a:rPr>
              <a:t>a </a:t>
            </a:r>
            <a:r>
              <a:rPr sz="1900" dirty="0">
                <a:latin typeface="Arial"/>
                <a:cs typeface="Arial"/>
              </a:rPr>
              <a:t>favorable  </a:t>
            </a:r>
            <a:r>
              <a:rPr sz="1900" spc="-5" dirty="0">
                <a:latin typeface="Arial"/>
                <a:cs typeface="Arial"/>
              </a:rPr>
              <a:t>response </a:t>
            </a:r>
            <a:r>
              <a:rPr sz="1900" spc="10" dirty="0">
                <a:latin typeface="Arial"/>
                <a:cs typeface="Arial"/>
              </a:rPr>
              <a:t>from potential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customers</a:t>
            </a:r>
            <a:r>
              <a:rPr lang="fr-FR" sz="1900" spc="1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628965"/>
            <a:ext cx="7979409" cy="445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24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Arial"/>
                <a:cs typeface="Arial"/>
              </a:rPr>
              <a:t>Define </a:t>
            </a:r>
            <a:r>
              <a:rPr sz="2200" spc="0" dirty="0">
                <a:latin typeface="Arial"/>
                <a:cs typeface="Arial"/>
              </a:rPr>
              <a:t>the </a:t>
            </a:r>
            <a:r>
              <a:rPr sz="2200" spc="25" dirty="0">
                <a:latin typeface="Arial"/>
                <a:cs typeface="Arial"/>
              </a:rPr>
              <a:t>total </a:t>
            </a:r>
            <a:r>
              <a:rPr sz="2200" dirty="0">
                <a:latin typeface="Arial"/>
                <a:cs typeface="Arial"/>
              </a:rPr>
              <a:t>addressable </a:t>
            </a:r>
            <a:r>
              <a:rPr sz="2200" spc="5" dirty="0">
                <a:latin typeface="Arial"/>
                <a:cs typeface="Arial"/>
              </a:rPr>
              <a:t>market and </a:t>
            </a:r>
            <a:r>
              <a:rPr sz="2200" spc="0" dirty="0">
                <a:latin typeface="Arial"/>
                <a:cs typeface="Arial"/>
              </a:rPr>
              <a:t>your </a:t>
            </a:r>
            <a:r>
              <a:rPr sz="2200" spc="25" dirty="0">
                <a:latin typeface="Arial"/>
                <a:cs typeface="Arial"/>
              </a:rPr>
              <a:t>specific </a:t>
            </a:r>
            <a:r>
              <a:rPr sz="2200" spc="0" dirty="0">
                <a:latin typeface="Arial"/>
                <a:cs typeface="Arial"/>
              </a:rPr>
              <a:t>target  market.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Arial"/>
                <a:cs typeface="Arial"/>
              </a:rPr>
              <a:t>Use </a:t>
            </a:r>
            <a:r>
              <a:rPr sz="2200" dirty="0">
                <a:latin typeface="Arial"/>
                <a:cs typeface="Arial"/>
              </a:rPr>
              <a:t>external </a:t>
            </a:r>
            <a:r>
              <a:rPr sz="2200" spc="10" dirty="0">
                <a:latin typeface="Arial"/>
                <a:cs typeface="Arial"/>
              </a:rPr>
              <a:t>data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25" dirty="0">
                <a:latin typeface="Arial"/>
                <a:cs typeface="Arial"/>
              </a:rPr>
              <a:t>confirm </a:t>
            </a:r>
            <a:r>
              <a:rPr sz="2200" spc="0" dirty="0">
                <a:latin typeface="Arial"/>
                <a:cs typeface="Arial"/>
              </a:rPr>
              <a:t>the target </a:t>
            </a:r>
            <a:r>
              <a:rPr sz="2200" spc="5" dirty="0">
                <a:latin typeface="Arial"/>
                <a:cs typeface="Arial"/>
              </a:rPr>
              <a:t>market </a:t>
            </a:r>
            <a:r>
              <a:rPr sz="2200" spc="-25" dirty="0">
                <a:latin typeface="Arial"/>
                <a:cs typeface="Arial"/>
              </a:rPr>
              <a:t>size; </a:t>
            </a:r>
            <a:r>
              <a:rPr sz="2200" spc="0" dirty="0">
                <a:latin typeface="Arial"/>
                <a:cs typeface="Arial"/>
              </a:rPr>
              <a:t>investors  </a:t>
            </a:r>
            <a:r>
              <a:rPr sz="2200" spc="-5" dirty="0">
                <a:latin typeface="Arial"/>
                <a:cs typeface="Arial"/>
              </a:rPr>
              <a:t>prefer </a:t>
            </a:r>
            <a:r>
              <a:rPr sz="2200" spc="-20" dirty="0">
                <a:latin typeface="Arial"/>
                <a:cs typeface="Arial"/>
              </a:rPr>
              <a:t>large, </a:t>
            </a:r>
            <a:r>
              <a:rPr sz="2200" spc="5" dirty="0">
                <a:latin typeface="Arial"/>
                <a:cs typeface="Arial"/>
              </a:rPr>
              <a:t>validated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markets.</a:t>
            </a:r>
            <a:endParaRPr sz="2200">
              <a:latin typeface="Arial"/>
              <a:cs typeface="Arial"/>
            </a:endParaRPr>
          </a:p>
          <a:p>
            <a:pPr marL="755650" marR="871219" indent="-28575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10" dirty="0">
                <a:latin typeface="Arial"/>
                <a:cs typeface="Arial"/>
              </a:rPr>
              <a:t>Market </a:t>
            </a:r>
            <a:r>
              <a:rPr sz="2200" spc="-30" dirty="0">
                <a:latin typeface="Arial"/>
                <a:cs typeface="Arial"/>
              </a:rPr>
              <a:t>size </a:t>
            </a:r>
            <a:r>
              <a:rPr sz="2200" spc="10" dirty="0">
                <a:latin typeface="Arial"/>
                <a:cs typeface="Arial"/>
              </a:rPr>
              <a:t>should </a:t>
            </a:r>
            <a:r>
              <a:rPr sz="2200" spc="30" dirty="0">
                <a:latin typeface="Arial"/>
                <a:cs typeface="Arial"/>
              </a:rPr>
              <a:t>not </a:t>
            </a:r>
            <a:r>
              <a:rPr sz="2200" spc="10" dirty="0">
                <a:latin typeface="Arial"/>
                <a:cs typeface="Arial"/>
              </a:rPr>
              <a:t>be </a:t>
            </a:r>
            <a:r>
              <a:rPr sz="2200" spc="5" dirty="0">
                <a:latin typeface="Arial"/>
                <a:cs typeface="Arial"/>
              </a:rPr>
              <a:t>based </a:t>
            </a:r>
            <a:r>
              <a:rPr sz="2200" spc="10" dirty="0">
                <a:latin typeface="Arial"/>
                <a:cs typeface="Arial"/>
              </a:rPr>
              <a:t>on </a:t>
            </a:r>
            <a:r>
              <a:rPr sz="2200" spc="0" dirty="0">
                <a:latin typeface="Arial"/>
                <a:cs typeface="Arial"/>
              </a:rPr>
              <a:t>your </a:t>
            </a:r>
            <a:r>
              <a:rPr sz="2200" spc="15" dirty="0">
                <a:latin typeface="Arial"/>
                <a:cs typeface="Arial"/>
              </a:rPr>
              <a:t>price </a:t>
            </a:r>
            <a:r>
              <a:rPr sz="2200" spc="5" dirty="0">
                <a:latin typeface="Arial"/>
                <a:cs typeface="Arial"/>
              </a:rPr>
              <a:t>and  </a:t>
            </a:r>
            <a:r>
              <a:rPr sz="2200" dirty="0">
                <a:latin typeface="Arial"/>
                <a:cs typeface="Arial"/>
              </a:rPr>
              <a:t>volume </a:t>
            </a:r>
            <a:r>
              <a:rPr sz="2200" spc="5" dirty="0">
                <a:latin typeface="Arial"/>
                <a:cs typeface="Arial"/>
              </a:rPr>
              <a:t>assumptions.</a:t>
            </a:r>
            <a:endParaRPr sz="2200">
              <a:latin typeface="Arial"/>
              <a:cs typeface="Arial"/>
            </a:endParaRPr>
          </a:p>
          <a:p>
            <a:pPr marL="355600" marR="779145" indent="-342900">
              <a:lnSpc>
                <a:spcPct val="101000"/>
              </a:lnSpc>
              <a:spcBef>
                <a:spcPts val="49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10" dirty="0">
                <a:latin typeface="Arial"/>
                <a:cs typeface="Arial"/>
              </a:rPr>
              <a:t>Show </a:t>
            </a:r>
            <a:r>
              <a:rPr sz="2200" spc="15" dirty="0">
                <a:latin typeface="Arial"/>
                <a:cs typeface="Arial"/>
              </a:rPr>
              <a:t>historic </a:t>
            </a:r>
            <a:r>
              <a:rPr sz="2200" spc="-30" dirty="0">
                <a:latin typeface="Arial"/>
                <a:cs typeface="Arial"/>
              </a:rPr>
              <a:t>size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25" dirty="0">
                <a:latin typeface="Arial"/>
                <a:cs typeface="Arial"/>
              </a:rPr>
              <a:t>growth </a:t>
            </a:r>
            <a:r>
              <a:rPr sz="2200" spc="30" dirty="0">
                <a:latin typeface="Arial"/>
                <a:cs typeface="Arial"/>
              </a:rPr>
              <a:t>of </a:t>
            </a:r>
            <a:r>
              <a:rPr sz="2200" spc="0" dirty="0">
                <a:latin typeface="Arial"/>
                <a:cs typeface="Arial"/>
              </a:rPr>
              <a:t>the target </a:t>
            </a:r>
            <a:r>
              <a:rPr sz="2200" spc="5" dirty="0">
                <a:latin typeface="Arial"/>
                <a:cs typeface="Arial"/>
              </a:rPr>
              <a:t>market and  </a:t>
            </a:r>
            <a:r>
              <a:rPr sz="2200" spc="10" dirty="0">
                <a:latin typeface="Arial"/>
                <a:cs typeface="Arial"/>
              </a:rPr>
              <a:t>projections </a:t>
            </a:r>
            <a:r>
              <a:rPr sz="2200" spc="30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future </a:t>
            </a:r>
            <a:r>
              <a:rPr sz="2200" spc="-30" dirty="0">
                <a:latin typeface="Arial"/>
                <a:cs typeface="Arial"/>
              </a:rPr>
              <a:t>size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25" dirty="0">
                <a:latin typeface="Arial"/>
                <a:cs typeface="Arial"/>
              </a:rPr>
              <a:t>growth </a:t>
            </a:r>
            <a:r>
              <a:rPr sz="2200" spc="5" dirty="0">
                <a:latin typeface="Arial"/>
                <a:cs typeface="Arial"/>
              </a:rPr>
              <a:t>based </a:t>
            </a:r>
            <a:r>
              <a:rPr sz="2200" spc="10" dirty="0">
                <a:latin typeface="Arial"/>
                <a:cs typeface="Arial"/>
              </a:rPr>
              <a:t>on</a:t>
            </a:r>
            <a:r>
              <a:rPr sz="2200" spc="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trends.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Arial"/>
                <a:cs typeface="Arial"/>
              </a:rPr>
              <a:t>Define early </a:t>
            </a:r>
            <a:r>
              <a:rPr sz="2200" spc="0" dirty="0">
                <a:latin typeface="Arial"/>
                <a:cs typeface="Arial"/>
              </a:rPr>
              <a:t>target </a:t>
            </a:r>
            <a:r>
              <a:rPr sz="2200" spc="5" dirty="0">
                <a:latin typeface="Arial"/>
                <a:cs typeface="Arial"/>
              </a:rPr>
              <a:t>market </a:t>
            </a:r>
            <a:r>
              <a:rPr sz="2200" spc="0" dirty="0">
                <a:latin typeface="Arial"/>
                <a:cs typeface="Arial"/>
              </a:rPr>
              <a:t>segments </a:t>
            </a:r>
            <a:r>
              <a:rPr sz="2200" spc="-15" dirty="0">
                <a:latin typeface="Arial"/>
                <a:cs typeface="Arial"/>
              </a:rPr>
              <a:t>(low </a:t>
            </a:r>
            <a:r>
              <a:rPr sz="2200" dirty="0">
                <a:latin typeface="Arial"/>
                <a:cs typeface="Arial"/>
              </a:rPr>
              <a:t>hanging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fruit).</a:t>
            </a:r>
            <a:endParaRPr sz="2200">
              <a:latin typeface="Arial"/>
              <a:cs typeface="Arial"/>
            </a:endParaRPr>
          </a:p>
          <a:p>
            <a:pPr marL="355600" marR="80391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35" dirty="0">
                <a:latin typeface="Arial"/>
                <a:cs typeface="Arial"/>
              </a:rPr>
              <a:t>Ensure </a:t>
            </a:r>
            <a:r>
              <a:rPr sz="2200" dirty="0">
                <a:latin typeface="Arial"/>
                <a:cs typeface="Arial"/>
              </a:rPr>
              <a:t>realistic </a:t>
            </a:r>
            <a:r>
              <a:rPr sz="2200" spc="5" dirty="0">
                <a:latin typeface="Arial"/>
                <a:cs typeface="Arial"/>
              </a:rPr>
              <a:t>market </a:t>
            </a:r>
            <a:r>
              <a:rPr sz="2200" spc="-25" dirty="0">
                <a:latin typeface="Arial"/>
                <a:cs typeface="Arial"/>
              </a:rPr>
              <a:t>share </a:t>
            </a:r>
            <a:r>
              <a:rPr sz="2200" spc="10" dirty="0">
                <a:latin typeface="Arial"/>
                <a:cs typeface="Arial"/>
              </a:rPr>
              <a:t>projections; </a:t>
            </a:r>
            <a:r>
              <a:rPr sz="2200" spc="0" dirty="0">
                <a:latin typeface="Arial"/>
                <a:cs typeface="Arial"/>
              </a:rPr>
              <a:t>investors </a:t>
            </a:r>
            <a:r>
              <a:rPr sz="2200" spc="-40" dirty="0">
                <a:latin typeface="Arial"/>
                <a:cs typeface="Arial"/>
              </a:rPr>
              <a:t>are  </a:t>
            </a:r>
            <a:r>
              <a:rPr sz="2200" spc="10" dirty="0">
                <a:latin typeface="Arial"/>
                <a:cs typeface="Arial"/>
              </a:rPr>
              <a:t>skeptical </a:t>
            </a:r>
            <a:r>
              <a:rPr sz="2200" spc="30" dirty="0">
                <a:latin typeface="Arial"/>
                <a:cs typeface="Arial"/>
              </a:rPr>
              <a:t>of </a:t>
            </a:r>
            <a:r>
              <a:rPr sz="2200" spc="15" dirty="0">
                <a:latin typeface="Arial"/>
                <a:cs typeface="Arial"/>
              </a:rPr>
              <a:t>rapid projected customer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acquisition.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0" dirty="0">
                <a:latin typeface="Arial"/>
                <a:cs typeface="Arial"/>
              </a:rPr>
              <a:t>Consider </a:t>
            </a:r>
            <a:r>
              <a:rPr sz="2200" spc="10" dirty="0">
                <a:latin typeface="Arial"/>
                <a:cs typeface="Arial"/>
              </a:rPr>
              <a:t>graphics or </a:t>
            </a:r>
            <a:r>
              <a:rPr sz="2200" spc="0" dirty="0">
                <a:latin typeface="Arial"/>
                <a:cs typeface="Arial"/>
              </a:rPr>
              <a:t>tabular </a:t>
            </a:r>
            <a:r>
              <a:rPr sz="2200" spc="10" dirty="0">
                <a:latin typeface="Arial"/>
                <a:cs typeface="Arial"/>
              </a:rPr>
              <a:t>data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25" dirty="0">
                <a:latin typeface="Arial"/>
                <a:cs typeface="Arial"/>
              </a:rPr>
              <a:t>show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opportunity.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3564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5" dirty="0">
                <a:latin typeface="Arial"/>
                <a:cs typeface="Arial"/>
              </a:rPr>
              <a:t>Market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spc="35" dirty="0">
                <a:latin typeface="Arial"/>
                <a:cs typeface="Arial"/>
              </a:rPr>
              <a:t>Opportunity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376"/>
            <a:ext cx="86868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628966"/>
            <a:ext cx="8020050" cy="47053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69215" indent="-342900">
              <a:lnSpc>
                <a:spcPts val="287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  <a:tab pos="3965575" algn="l"/>
              </a:tabLst>
            </a:pPr>
            <a:r>
              <a:rPr sz="2400" spc="-5" dirty="0">
                <a:latin typeface="Arial"/>
                <a:cs typeface="Arial"/>
              </a:rPr>
              <a:t>Provide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35" dirty="0">
                <a:latin typeface="Arial"/>
                <a:cs typeface="Arial"/>
              </a:rPr>
              <a:t>succinct </a:t>
            </a:r>
            <a:r>
              <a:rPr sz="2400" spc="0" dirty="0">
                <a:latin typeface="Arial"/>
                <a:cs typeface="Arial"/>
              </a:rPr>
              <a:t>explanation </a:t>
            </a:r>
            <a:r>
              <a:rPr sz="2400" spc="35" dirty="0">
                <a:latin typeface="Arial"/>
                <a:cs typeface="Arial"/>
              </a:rPr>
              <a:t>of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technology </a:t>
            </a:r>
            <a:r>
              <a:rPr sz="2400" spc="25" dirty="0">
                <a:latin typeface="Arial"/>
                <a:cs typeface="Arial"/>
              </a:rPr>
              <a:t>that  </a:t>
            </a:r>
            <a:r>
              <a:rPr sz="2400" spc="-10" dirty="0">
                <a:latin typeface="Arial"/>
                <a:cs typeface="Arial"/>
              </a:rPr>
              <a:t>enables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compelling </a:t>
            </a:r>
            <a:r>
              <a:rPr sz="2400" spc="10" dirty="0">
                <a:latin typeface="Arial"/>
                <a:cs typeface="Arial"/>
              </a:rPr>
              <a:t>solution; </a:t>
            </a:r>
            <a:r>
              <a:rPr sz="2400" spc="1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prepared </a:t>
            </a:r>
            <a:r>
              <a:rPr sz="2400" spc="55" dirty="0">
                <a:latin typeface="Arial"/>
                <a:cs typeface="Arial"/>
              </a:rPr>
              <a:t>to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provide  </a:t>
            </a:r>
            <a:r>
              <a:rPr sz="2400" spc="-5" dirty="0">
                <a:latin typeface="Arial"/>
                <a:cs typeface="Arial"/>
              </a:rPr>
              <a:t>more </a:t>
            </a:r>
            <a:r>
              <a:rPr sz="2400" spc="0" dirty="0">
                <a:latin typeface="Arial"/>
                <a:cs typeface="Arial"/>
              </a:rPr>
              <a:t>details </a:t>
            </a:r>
            <a:r>
              <a:rPr sz="2400" spc="15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necessary.	</a:t>
            </a:r>
            <a:r>
              <a:rPr sz="2400" spc="0" dirty="0">
                <a:latin typeface="Arial"/>
                <a:cs typeface="Arial"/>
              </a:rPr>
              <a:t>Avoid </a:t>
            </a:r>
            <a:r>
              <a:rPr sz="2400" spc="10" dirty="0">
                <a:latin typeface="Arial"/>
                <a:cs typeface="Arial"/>
              </a:rPr>
              <a:t>technical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jargon.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99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Videos </a:t>
            </a:r>
            <a:r>
              <a:rPr sz="2400" spc="10" dirty="0">
                <a:latin typeface="Arial"/>
                <a:cs typeface="Arial"/>
              </a:rPr>
              <a:t>or </a:t>
            </a:r>
            <a:r>
              <a:rPr sz="2400" spc="0" dirty="0">
                <a:latin typeface="Arial"/>
                <a:cs typeface="Arial"/>
              </a:rPr>
              <a:t>animated </a:t>
            </a:r>
            <a:r>
              <a:rPr sz="2400" spc="10" dirty="0">
                <a:latin typeface="Arial"/>
                <a:cs typeface="Arial"/>
              </a:rPr>
              <a:t>graphics </a:t>
            </a:r>
            <a:r>
              <a:rPr sz="2400" spc="25" dirty="0">
                <a:latin typeface="Arial"/>
                <a:cs typeface="Arial"/>
              </a:rPr>
              <a:t>that </a:t>
            </a:r>
            <a:r>
              <a:rPr sz="2400" spc="10" dirty="0">
                <a:latin typeface="Arial"/>
                <a:cs typeface="Arial"/>
              </a:rPr>
              <a:t>display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technology 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spc="-20" dirty="0">
                <a:latin typeface="Arial"/>
                <a:cs typeface="Arial"/>
              </a:rPr>
              <a:t>use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10" dirty="0">
                <a:latin typeface="Arial"/>
                <a:cs typeface="Arial"/>
              </a:rPr>
              <a:t>usually </a:t>
            </a:r>
            <a:r>
              <a:rPr sz="2400" spc="25" dirty="0">
                <a:latin typeface="Arial"/>
                <a:cs typeface="Arial"/>
              </a:rPr>
              <a:t>best </a:t>
            </a:r>
            <a:r>
              <a:rPr sz="2400" spc="55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convey the </a:t>
            </a:r>
            <a:r>
              <a:rPr sz="2400" spc="40" dirty="0">
                <a:latin typeface="Arial"/>
                <a:cs typeface="Arial"/>
              </a:rPr>
              <a:t>concept </a:t>
            </a:r>
            <a:r>
              <a:rPr sz="2400" spc="55" dirty="0">
                <a:latin typeface="Arial"/>
                <a:cs typeface="Arial"/>
              </a:rPr>
              <a:t>to  </a:t>
            </a:r>
            <a:r>
              <a:rPr sz="2400" spc="0" dirty="0">
                <a:latin typeface="Arial"/>
                <a:cs typeface="Arial"/>
              </a:rPr>
              <a:t>investors.</a:t>
            </a:r>
            <a:endParaRPr sz="2400">
              <a:latin typeface="Arial"/>
              <a:cs typeface="Arial"/>
            </a:endParaRPr>
          </a:p>
          <a:p>
            <a:pPr marL="355600" marR="123825" indent="-342900">
              <a:lnSpc>
                <a:spcPts val="287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Explain </a:t>
            </a:r>
            <a:r>
              <a:rPr sz="2400" spc="35" dirty="0">
                <a:latin typeface="Arial"/>
                <a:cs typeface="Arial"/>
              </a:rPr>
              <a:t>how </a:t>
            </a:r>
            <a:r>
              <a:rPr sz="2400" spc="5" dirty="0">
                <a:latin typeface="Arial"/>
                <a:cs typeface="Arial"/>
              </a:rPr>
              <a:t>you </a:t>
            </a:r>
            <a:r>
              <a:rPr sz="2400" spc="-25" dirty="0">
                <a:latin typeface="Arial"/>
                <a:cs typeface="Arial"/>
              </a:rPr>
              <a:t>have </a:t>
            </a:r>
            <a:r>
              <a:rPr sz="2400" spc="5" dirty="0">
                <a:latin typeface="Arial"/>
                <a:cs typeface="Arial"/>
              </a:rPr>
              <a:t>validated the </a:t>
            </a:r>
            <a:r>
              <a:rPr sz="2400" dirty="0">
                <a:latin typeface="Arial"/>
                <a:cs typeface="Arial"/>
              </a:rPr>
              <a:t>effectiveness </a:t>
            </a:r>
            <a:r>
              <a:rPr sz="2400" spc="35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technology.</a:t>
            </a:r>
            <a:endParaRPr sz="2400">
              <a:latin typeface="Arial"/>
              <a:cs typeface="Arial"/>
            </a:endParaRPr>
          </a:p>
          <a:p>
            <a:pPr marL="355600" marR="1256665" indent="-342900">
              <a:lnSpc>
                <a:spcPts val="287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Describe progress </a:t>
            </a:r>
            <a:r>
              <a:rPr sz="2400" spc="35" dirty="0">
                <a:latin typeface="Arial"/>
                <a:cs typeface="Arial"/>
              </a:rPr>
              <a:t>of </a:t>
            </a:r>
            <a:r>
              <a:rPr sz="2400" spc="40" dirty="0">
                <a:latin typeface="Arial"/>
                <a:cs typeface="Arial"/>
              </a:rPr>
              <a:t>product </a:t>
            </a:r>
            <a:r>
              <a:rPr sz="2400" spc="10" dirty="0">
                <a:latin typeface="Arial"/>
                <a:cs typeface="Arial"/>
              </a:rPr>
              <a:t>development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(i.e.  </a:t>
            </a:r>
            <a:r>
              <a:rPr sz="2400" spc="25" dirty="0">
                <a:latin typeface="Arial"/>
                <a:cs typeface="Arial"/>
              </a:rPr>
              <a:t>prototype,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beta).</a:t>
            </a:r>
            <a:endParaRPr sz="2400">
              <a:latin typeface="Arial"/>
              <a:cs typeface="Arial"/>
            </a:endParaRPr>
          </a:p>
          <a:p>
            <a:pPr marL="355600" marR="24765" indent="-342900">
              <a:lnSpc>
                <a:spcPts val="287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Arial"/>
                <a:cs typeface="Arial"/>
              </a:rPr>
              <a:t>Identify </a:t>
            </a:r>
            <a:r>
              <a:rPr sz="2400" spc="15" dirty="0">
                <a:latin typeface="Arial"/>
                <a:cs typeface="Arial"/>
              </a:rPr>
              <a:t>potential </a:t>
            </a:r>
            <a:r>
              <a:rPr sz="2400" spc="10" dirty="0">
                <a:latin typeface="Arial"/>
                <a:cs typeface="Arial"/>
              </a:rPr>
              <a:t>technological </a:t>
            </a:r>
            <a:r>
              <a:rPr sz="2400" spc="0" dirty="0">
                <a:latin typeface="Arial"/>
                <a:cs typeface="Arial"/>
              </a:rPr>
              <a:t>risks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25" dirty="0">
                <a:latin typeface="Arial"/>
                <a:cs typeface="Arial"/>
              </a:rPr>
              <a:t>what </a:t>
            </a:r>
            <a:r>
              <a:rPr sz="2400" spc="-20" dirty="0">
                <a:latin typeface="Arial"/>
                <a:cs typeface="Arial"/>
              </a:rPr>
              <a:t>measures  </a:t>
            </a:r>
            <a:r>
              <a:rPr sz="2400" spc="-25" dirty="0">
                <a:latin typeface="Arial"/>
                <a:cs typeface="Arial"/>
              </a:rPr>
              <a:t>have </a:t>
            </a:r>
            <a:r>
              <a:rPr sz="2400" spc="-5" dirty="0">
                <a:latin typeface="Arial"/>
                <a:cs typeface="Arial"/>
              </a:rPr>
              <a:t>been </a:t>
            </a:r>
            <a:r>
              <a:rPr sz="2400" dirty="0">
                <a:latin typeface="Arial"/>
                <a:cs typeface="Arial"/>
              </a:rPr>
              <a:t>taken </a:t>
            </a:r>
            <a:r>
              <a:rPr sz="2400" spc="5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mitigate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81152"/>
            <a:ext cx="2093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450" dirty="0">
                <a:latin typeface="Arial"/>
                <a:cs typeface="Arial"/>
              </a:rPr>
              <a:t>T</a:t>
            </a:r>
            <a:r>
              <a:rPr b="0" spc="-100" dirty="0">
                <a:latin typeface="Arial"/>
                <a:cs typeface="Arial"/>
              </a:rPr>
              <a:t>e</a:t>
            </a:r>
            <a:r>
              <a:rPr b="0" spc="100" dirty="0">
                <a:latin typeface="Arial"/>
                <a:cs typeface="Arial"/>
              </a:rPr>
              <a:t>c</a:t>
            </a:r>
            <a:r>
              <a:rPr b="0" spc="-15" dirty="0">
                <a:latin typeface="Arial"/>
                <a:cs typeface="Arial"/>
              </a:rPr>
              <a:t>hn</a:t>
            </a:r>
            <a:r>
              <a:rPr b="0" spc="50" dirty="0">
                <a:latin typeface="Arial"/>
                <a:cs typeface="Arial"/>
              </a:rPr>
              <a:t>o</a:t>
            </a:r>
            <a:r>
              <a:rPr b="0" spc="-5" dirty="0">
                <a:latin typeface="Arial"/>
                <a:cs typeface="Arial"/>
              </a:rPr>
              <a:t>l</a:t>
            </a:r>
            <a:r>
              <a:rPr b="0" spc="50" dirty="0">
                <a:latin typeface="Arial"/>
                <a:cs typeface="Arial"/>
              </a:rPr>
              <a:t>og</a:t>
            </a:r>
            <a:r>
              <a:rPr b="0" dirty="0">
                <a:latin typeface="Arial"/>
                <a:cs typeface="Arial"/>
              </a:rPr>
              <a:t>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1250</Words>
  <Application>Microsoft Macintosh PowerPoint</Application>
  <PresentationFormat>Affichage à l'écran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Executive summary</vt:lpstr>
      <vt:lpstr> The Problem?  Describe the problem that you’re trying to solve.  Narrow it down to 3-5 sentences. </vt:lpstr>
      <vt:lpstr>   The Solution or The Idea?  Present it to your audience like it is the  next big thing.    </vt:lpstr>
      <vt:lpstr>What do you need ? </vt:lpstr>
      <vt:lpstr>Company Overview</vt:lpstr>
      <vt:lpstr>Problem Definition</vt:lpstr>
      <vt:lpstr>Compelling Solution</vt:lpstr>
      <vt:lpstr>Market Opportunity</vt:lpstr>
      <vt:lpstr>Technology</vt:lpstr>
      <vt:lpstr>Regulatory (if applicable)</vt:lpstr>
      <vt:lpstr>Competitive Landscape</vt:lpstr>
      <vt:lpstr>Competitive Differentiation</vt:lpstr>
      <vt:lpstr>Go-to-Market Strategy</vt:lpstr>
      <vt:lpstr>Financial Model</vt:lpstr>
      <vt:lpstr>Funding Request</vt:lpstr>
      <vt:lpstr>Management Team &amp; Advisory Board</vt:lpstr>
      <vt:lpstr>Exit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Helena de Marion</cp:lastModifiedBy>
  <cp:revision>33</cp:revision>
  <dcterms:created xsi:type="dcterms:W3CDTF">2017-10-10T16:25:06Z</dcterms:created>
  <dcterms:modified xsi:type="dcterms:W3CDTF">2020-10-29T12:07:18Z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2017-10-10T00:00:00Z</vt:filetime>
  </property>
</Properties>
</file>