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2" r:id="rId7"/>
    <p:sldId id="263" r:id="rId8"/>
    <p:sldId id="264" r:id="rId9"/>
    <p:sldId id="265" r:id="rId10"/>
    <p:sldId id="261"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7" autoAdjust="0"/>
    <p:restoredTop sz="94660"/>
  </p:normalViewPr>
  <p:slideViewPr>
    <p:cSldViewPr snapToGrid="0">
      <p:cViewPr varScale="1">
        <p:scale>
          <a:sx n="114" d="100"/>
          <a:sy n="114" d="100"/>
        </p:scale>
        <p:origin x="30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2E7AE0-CE9F-4683-8C4B-D4FCE747B7EB}" type="datetimeFigureOut">
              <a:rPr lang="en-US" smtClean="0"/>
              <a:t>5/15/2025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6CB0B-6638-4F9C-A16D-ECB49084E221}" type="slidenum">
              <a:rPr lang="en-US" smtClean="0"/>
              <a:t>‹#›</a:t>
            </a:fld>
            <a:endParaRPr lang="en-US"/>
          </a:p>
        </p:txBody>
      </p:sp>
    </p:spTree>
    <p:extLst>
      <p:ext uri="{BB962C8B-B14F-4D97-AF65-F5344CB8AC3E}">
        <p14:creationId xmlns:p14="http://schemas.microsoft.com/office/powerpoint/2010/main" val="348136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1FD5-A4A4-4BB3-B71C-1D5382C8D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7D0BD9-09EB-45BE-8BD7-A44758AA6D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A5BE4D-44A5-4C52-A91E-2582ED7A00B1}"/>
              </a:ext>
            </a:extLst>
          </p:cNvPr>
          <p:cNvSpPr>
            <a:spLocks noGrp="1"/>
          </p:cNvSpPr>
          <p:nvPr>
            <p:ph type="dt" sz="half" idx="10"/>
          </p:nvPr>
        </p:nvSpPr>
        <p:spPr/>
        <p:txBody>
          <a:bodyPr/>
          <a:lstStyle/>
          <a:p>
            <a:fld id="{9FC19F21-385A-4247-B0EE-DB4397E08390}" type="datetimeFigureOut">
              <a:rPr lang="en-US" smtClean="0"/>
              <a:t>5/15/2025</a:t>
            </a:fld>
            <a:endParaRPr lang="en-US"/>
          </a:p>
        </p:txBody>
      </p:sp>
      <p:sp>
        <p:nvSpPr>
          <p:cNvPr id="5" name="Footer Placeholder 4">
            <a:extLst>
              <a:ext uri="{FF2B5EF4-FFF2-40B4-BE49-F238E27FC236}">
                <a16:creationId xmlns:a16="http://schemas.microsoft.com/office/drawing/2014/main" id="{C11C4EC5-81FD-4672-BBAE-B57C1095B4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870CEA-82BE-4678-954D-0D6708D72B2A}"/>
              </a:ext>
            </a:extLst>
          </p:cNvPr>
          <p:cNvSpPr>
            <a:spLocks noGrp="1"/>
          </p:cNvSpPr>
          <p:nvPr>
            <p:ph type="sldNum" sz="quarter" idx="12"/>
          </p:nvPr>
        </p:nvSpPr>
        <p:spPr/>
        <p:txBody>
          <a:bodyPr/>
          <a:lstStyle/>
          <a:p>
            <a:fld id="{3C468814-DC48-4EF3-8C20-9521B10E0F22}" type="slidenum">
              <a:rPr lang="en-US" smtClean="0"/>
              <a:t>‹#›</a:t>
            </a:fld>
            <a:endParaRPr lang="en-US"/>
          </a:p>
        </p:txBody>
      </p:sp>
    </p:spTree>
    <p:extLst>
      <p:ext uri="{BB962C8B-B14F-4D97-AF65-F5344CB8AC3E}">
        <p14:creationId xmlns:p14="http://schemas.microsoft.com/office/powerpoint/2010/main" val="1530499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DF78E-9690-48E3-BB0B-CF2B65E23D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33C203-6F66-4C80-B0E1-64DF1E3A336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C2ED21-6E41-48A8-B525-5A82281617AD}"/>
              </a:ext>
            </a:extLst>
          </p:cNvPr>
          <p:cNvSpPr>
            <a:spLocks noGrp="1"/>
          </p:cNvSpPr>
          <p:nvPr>
            <p:ph type="dt" sz="half" idx="10"/>
          </p:nvPr>
        </p:nvSpPr>
        <p:spPr/>
        <p:txBody>
          <a:bodyPr/>
          <a:lstStyle/>
          <a:p>
            <a:fld id="{9FC19F21-385A-4247-B0EE-DB4397E08390}" type="datetimeFigureOut">
              <a:rPr lang="en-US" smtClean="0"/>
              <a:t>5/15/2025</a:t>
            </a:fld>
            <a:endParaRPr lang="en-US"/>
          </a:p>
        </p:txBody>
      </p:sp>
      <p:sp>
        <p:nvSpPr>
          <p:cNvPr id="5" name="Footer Placeholder 4">
            <a:extLst>
              <a:ext uri="{FF2B5EF4-FFF2-40B4-BE49-F238E27FC236}">
                <a16:creationId xmlns:a16="http://schemas.microsoft.com/office/drawing/2014/main" id="{2D740C7E-3609-42F9-9931-A4F3A45CF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2AB0B-85CA-4AE2-A280-A5CB74C7B5BC}"/>
              </a:ext>
            </a:extLst>
          </p:cNvPr>
          <p:cNvSpPr>
            <a:spLocks noGrp="1"/>
          </p:cNvSpPr>
          <p:nvPr>
            <p:ph type="sldNum" sz="quarter" idx="12"/>
          </p:nvPr>
        </p:nvSpPr>
        <p:spPr/>
        <p:txBody>
          <a:bodyPr/>
          <a:lstStyle/>
          <a:p>
            <a:fld id="{3C468814-DC48-4EF3-8C20-9521B10E0F22}" type="slidenum">
              <a:rPr lang="en-US" smtClean="0"/>
              <a:t>‹#›</a:t>
            </a:fld>
            <a:endParaRPr lang="en-US"/>
          </a:p>
        </p:txBody>
      </p:sp>
    </p:spTree>
    <p:extLst>
      <p:ext uri="{BB962C8B-B14F-4D97-AF65-F5344CB8AC3E}">
        <p14:creationId xmlns:p14="http://schemas.microsoft.com/office/powerpoint/2010/main" val="3423045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DF8759-F055-4A93-A7AF-156071D2FE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5E2253-5EA5-4092-A656-528FD35DDDD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E8F51F-CBD9-42CE-82DE-E7FD28C06529}"/>
              </a:ext>
            </a:extLst>
          </p:cNvPr>
          <p:cNvSpPr>
            <a:spLocks noGrp="1"/>
          </p:cNvSpPr>
          <p:nvPr>
            <p:ph type="dt" sz="half" idx="10"/>
          </p:nvPr>
        </p:nvSpPr>
        <p:spPr/>
        <p:txBody>
          <a:bodyPr/>
          <a:lstStyle/>
          <a:p>
            <a:fld id="{9FC19F21-385A-4247-B0EE-DB4397E08390}" type="datetimeFigureOut">
              <a:rPr lang="en-US" smtClean="0"/>
              <a:t>5/15/2025</a:t>
            </a:fld>
            <a:endParaRPr lang="en-US"/>
          </a:p>
        </p:txBody>
      </p:sp>
      <p:sp>
        <p:nvSpPr>
          <p:cNvPr id="5" name="Footer Placeholder 4">
            <a:extLst>
              <a:ext uri="{FF2B5EF4-FFF2-40B4-BE49-F238E27FC236}">
                <a16:creationId xmlns:a16="http://schemas.microsoft.com/office/drawing/2014/main" id="{6571990A-C9E1-41AF-B475-D719040A6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CDC87-DE38-40BC-9475-C4D06032CFE1}"/>
              </a:ext>
            </a:extLst>
          </p:cNvPr>
          <p:cNvSpPr>
            <a:spLocks noGrp="1"/>
          </p:cNvSpPr>
          <p:nvPr>
            <p:ph type="sldNum" sz="quarter" idx="12"/>
          </p:nvPr>
        </p:nvSpPr>
        <p:spPr/>
        <p:txBody>
          <a:bodyPr/>
          <a:lstStyle/>
          <a:p>
            <a:fld id="{3C468814-DC48-4EF3-8C20-9521B10E0F22}" type="slidenum">
              <a:rPr lang="en-US" smtClean="0"/>
              <a:t>‹#›</a:t>
            </a:fld>
            <a:endParaRPr lang="en-US"/>
          </a:p>
        </p:txBody>
      </p:sp>
    </p:spTree>
    <p:extLst>
      <p:ext uri="{BB962C8B-B14F-4D97-AF65-F5344CB8AC3E}">
        <p14:creationId xmlns:p14="http://schemas.microsoft.com/office/powerpoint/2010/main" val="2726860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92C67-4804-4DF5-B0F0-38B74F2A3D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0EE417-77C5-4648-B002-D20DF94A7C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DD28E8-08AF-4AA1-B0C6-E6B575CDCA8C}"/>
              </a:ext>
            </a:extLst>
          </p:cNvPr>
          <p:cNvSpPr>
            <a:spLocks noGrp="1"/>
          </p:cNvSpPr>
          <p:nvPr>
            <p:ph type="dt" sz="half" idx="10"/>
          </p:nvPr>
        </p:nvSpPr>
        <p:spPr/>
        <p:txBody>
          <a:bodyPr/>
          <a:lstStyle/>
          <a:p>
            <a:fld id="{9FC19F21-385A-4247-B0EE-DB4397E08390}" type="datetimeFigureOut">
              <a:rPr lang="en-US" smtClean="0"/>
              <a:t>5/15/2025</a:t>
            </a:fld>
            <a:endParaRPr lang="en-US"/>
          </a:p>
        </p:txBody>
      </p:sp>
      <p:sp>
        <p:nvSpPr>
          <p:cNvPr id="5" name="Footer Placeholder 4">
            <a:extLst>
              <a:ext uri="{FF2B5EF4-FFF2-40B4-BE49-F238E27FC236}">
                <a16:creationId xmlns:a16="http://schemas.microsoft.com/office/drawing/2014/main" id="{E98B2455-D954-4E85-B87A-684451D95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21EFC-2896-4072-B690-B79C9726E0D1}"/>
              </a:ext>
            </a:extLst>
          </p:cNvPr>
          <p:cNvSpPr>
            <a:spLocks noGrp="1"/>
          </p:cNvSpPr>
          <p:nvPr>
            <p:ph type="sldNum" sz="quarter" idx="12"/>
          </p:nvPr>
        </p:nvSpPr>
        <p:spPr/>
        <p:txBody>
          <a:bodyPr/>
          <a:lstStyle/>
          <a:p>
            <a:fld id="{3C468814-DC48-4EF3-8C20-9521B10E0F22}" type="slidenum">
              <a:rPr lang="en-US" smtClean="0"/>
              <a:t>‹#›</a:t>
            </a:fld>
            <a:endParaRPr lang="en-US"/>
          </a:p>
        </p:txBody>
      </p:sp>
    </p:spTree>
    <p:extLst>
      <p:ext uri="{BB962C8B-B14F-4D97-AF65-F5344CB8AC3E}">
        <p14:creationId xmlns:p14="http://schemas.microsoft.com/office/powerpoint/2010/main" val="334898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AB5A-E554-4DC0-9AB2-8632173465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CDA556-2AA4-4F1D-A348-8F51DED513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C4D989C-06AA-45D5-9818-6C0F833B7E46}"/>
              </a:ext>
            </a:extLst>
          </p:cNvPr>
          <p:cNvSpPr>
            <a:spLocks noGrp="1"/>
          </p:cNvSpPr>
          <p:nvPr>
            <p:ph type="dt" sz="half" idx="10"/>
          </p:nvPr>
        </p:nvSpPr>
        <p:spPr/>
        <p:txBody>
          <a:bodyPr/>
          <a:lstStyle/>
          <a:p>
            <a:fld id="{9FC19F21-385A-4247-B0EE-DB4397E08390}" type="datetimeFigureOut">
              <a:rPr lang="en-US" smtClean="0"/>
              <a:t>5/15/2025</a:t>
            </a:fld>
            <a:endParaRPr lang="en-US"/>
          </a:p>
        </p:txBody>
      </p:sp>
      <p:sp>
        <p:nvSpPr>
          <p:cNvPr id="5" name="Footer Placeholder 4">
            <a:extLst>
              <a:ext uri="{FF2B5EF4-FFF2-40B4-BE49-F238E27FC236}">
                <a16:creationId xmlns:a16="http://schemas.microsoft.com/office/drawing/2014/main" id="{9617706D-2C84-43B1-A808-307A479C8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40032-4065-41D1-8DCD-068BDA563968}"/>
              </a:ext>
            </a:extLst>
          </p:cNvPr>
          <p:cNvSpPr>
            <a:spLocks noGrp="1"/>
          </p:cNvSpPr>
          <p:nvPr>
            <p:ph type="sldNum" sz="quarter" idx="12"/>
          </p:nvPr>
        </p:nvSpPr>
        <p:spPr/>
        <p:txBody>
          <a:bodyPr/>
          <a:lstStyle/>
          <a:p>
            <a:fld id="{3C468814-DC48-4EF3-8C20-9521B10E0F22}" type="slidenum">
              <a:rPr lang="en-US" smtClean="0"/>
              <a:t>‹#›</a:t>
            </a:fld>
            <a:endParaRPr lang="en-US"/>
          </a:p>
        </p:txBody>
      </p:sp>
    </p:spTree>
    <p:extLst>
      <p:ext uri="{BB962C8B-B14F-4D97-AF65-F5344CB8AC3E}">
        <p14:creationId xmlns:p14="http://schemas.microsoft.com/office/powerpoint/2010/main" val="74816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A43E7-94DD-4395-A61C-04751932E1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5CE902-0836-4B63-81E7-186B06D8667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4C1E00-FECB-4246-9E53-0B7E2650CAF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32CA24-48A8-4B5C-B297-6EFA530C2819}"/>
              </a:ext>
            </a:extLst>
          </p:cNvPr>
          <p:cNvSpPr>
            <a:spLocks noGrp="1"/>
          </p:cNvSpPr>
          <p:nvPr>
            <p:ph type="dt" sz="half" idx="10"/>
          </p:nvPr>
        </p:nvSpPr>
        <p:spPr/>
        <p:txBody>
          <a:bodyPr/>
          <a:lstStyle/>
          <a:p>
            <a:fld id="{9FC19F21-385A-4247-B0EE-DB4397E08390}" type="datetimeFigureOut">
              <a:rPr lang="en-US" smtClean="0"/>
              <a:t>5/15/2025</a:t>
            </a:fld>
            <a:endParaRPr lang="en-US"/>
          </a:p>
        </p:txBody>
      </p:sp>
      <p:sp>
        <p:nvSpPr>
          <p:cNvPr id="6" name="Footer Placeholder 5">
            <a:extLst>
              <a:ext uri="{FF2B5EF4-FFF2-40B4-BE49-F238E27FC236}">
                <a16:creationId xmlns:a16="http://schemas.microsoft.com/office/drawing/2014/main" id="{2BDEFDE2-0EB0-4719-9F18-35083788D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D0ECC7-3424-4519-AC8F-8A5C4BA09FA3}"/>
              </a:ext>
            </a:extLst>
          </p:cNvPr>
          <p:cNvSpPr>
            <a:spLocks noGrp="1"/>
          </p:cNvSpPr>
          <p:nvPr>
            <p:ph type="sldNum" sz="quarter" idx="12"/>
          </p:nvPr>
        </p:nvSpPr>
        <p:spPr/>
        <p:txBody>
          <a:bodyPr/>
          <a:lstStyle/>
          <a:p>
            <a:fld id="{3C468814-DC48-4EF3-8C20-9521B10E0F22}" type="slidenum">
              <a:rPr lang="en-US" smtClean="0"/>
              <a:t>‹#›</a:t>
            </a:fld>
            <a:endParaRPr lang="en-US"/>
          </a:p>
        </p:txBody>
      </p:sp>
    </p:spTree>
    <p:extLst>
      <p:ext uri="{BB962C8B-B14F-4D97-AF65-F5344CB8AC3E}">
        <p14:creationId xmlns:p14="http://schemas.microsoft.com/office/powerpoint/2010/main" val="2473472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331E-FEE5-49DC-AC3F-E6607A341D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9ED970-501A-474B-8D36-C0752B8604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7DEB94D-4986-4818-A701-B820E9AF04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2B7F91-12D0-46C4-8744-3E9EADBD60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C5179A-1D79-4BCA-A884-13D3862C192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A600E6-32F0-4D73-A18E-01DFF100B1CF}"/>
              </a:ext>
            </a:extLst>
          </p:cNvPr>
          <p:cNvSpPr>
            <a:spLocks noGrp="1"/>
          </p:cNvSpPr>
          <p:nvPr>
            <p:ph type="dt" sz="half" idx="10"/>
          </p:nvPr>
        </p:nvSpPr>
        <p:spPr/>
        <p:txBody>
          <a:bodyPr/>
          <a:lstStyle/>
          <a:p>
            <a:fld id="{9FC19F21-385A-4247-B0EE-DB4397E08390}" type="datetimeFigureOut">
              <a:rPr lang="en-US" smtClean="0"/>
              <a:t>5/15/2025</a:t>
            </a:fld>
            <a:endParaRPr lang="en-US"/>
          </a:p>
        </p:txBody>
      </p:sp>
      <p:sp>
        <p:nvSpPr>
          <p:cNvPr id="8" name="Footer Placeholder 7">
            <a:extLst>
              <a:ext uri="{FF2B5EF4-FFF2-40B4-BE49-F238E27FC236}">
                <a16:creationId xmlns:a16="http://schemas.microsoft.com/office/drawing/2014/main" id="{E8F64CB5-28C6-4E41-9C8C-553423CB32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47DE5F-FD9C-4771-8D92-4FC6223591B4}"/>
              </a:ext>
            </a:extLst>
          </p:cNvPr>
          <p:cNvSpPr>
            <a:spLocks noGrp="1"/>
          </p:cNvSpPr>
          <p:nvPr>
            <p:ph type="sldNum" sz="quarter" idx="12"/>
          </p:nvPr>
        </p:nvSpPr>
        <p:spPr/>
        <p:txBody>
          <a:bodyPr/>
          <a:lstStyle/>
          <a:p>
            <a:fld id="{3C468814-DC48-4EF3-8C20-9521B10E0F22}" type="slidenum">
              <a:rPr lang="en-US" smtClean="0"/>
              <a:t>‹#›</a:t>
            </a:fld>
            <a:endParaRPr lang="en-US"/>
          </a:p>
        </p:txBody>
      </p:sp>
    </p:spTree>
    <p:extLst>
      <p:ext uri="{BB962C8B-B14F-4D97-AF65-F5344CB8AC3E}">
        <p14:creationId xmlns:p14="http://schemas.microsoft.com/office/powerpoint/2010/main" val="2010547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F561E-6558-49B8-B1CB-D4B5D461B5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6B0501-1876-416B-87DE-6F05CFBF9E4F}"/>
              </a:ext>
            </a:extLst>
          </p:cNvPr>
          <p:cNvSpPr>
            <a:spLocks noGrp="1"/>
          </p:cNvSpPr>
          <p:nvPr>
            <p:ph type="dt" sz="half" idx="10"/>
          </p:nvPr>
        </p:nvSpPr>
        <p:spPr/>
        <p:txBody>
          <a:bodyPr/>
          <a:lstStyle/>
          <a:p>
            <a:fld id="{9FC19F21-385A-4247-B0EE-DB4397E08390}" type="datetimeFigureOut">
              <a:rPr lang="en-US" smtClean="0"/>
              <a:t>5/15/2025</a:t>
            </a:fld>
            <a:endParaRPr lang="en-US"/>
          </a:p>
        </p:txBody>
      </p:sp>
      <p:sp>
        <p:nvSpPr>
          <p:cNvPr id="4" name="Footer Placeholder 3">
            <a:extLst>
              <a:ext uri="{FF2B5EF4-FFF2-40B4-BE49-F238E27FC236}">
                <a16:creationId xmlns:a16="http://schemas.microsoft.com/office/drawing/2014/main" id="{365D88A9-A635-4D26-86A4-80D34829AA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13C55A-F334-4DE9-B3BA-81DC285D939B}"/>
              </a:ext>
            </a:extLst>
          </p:cNvPr>
          <p:cNvSpPr>
            <a:spLocks noGrp="1"/>
          </p:cNvSpPr>
          <p:nvPr>
            <p:ph type="sldNum" sz="quarter" idx="12"/>
          </p:nvPr>
        </p:nvSpPr>
        <p:spPr/>
        <p:txBody>
          <a:bodyPr/>
          <a:lstStyle/>
          <a:p>
            <a:fld id="{3C468814-DC48-4EF3-8C20-9521B10E0F22}" type="slidenum">
              <a:rPr lang="en-US" smtClean="0"/>
              <a:t>‹#›</a:t>
            </a:fld>
            <a:endParaRPr lang="en-US"/>
          </a:p>
        </p:txBody>
      </p:sp>
    </p:spTree>
    <p:extLst>
      <p:ext uri="{BB962C8B-B14F-4D97-AF65-F5344CB8AC3E}">
        <p14:creationId xmlns:p14="http://schemas.microsoft.com/office/powerpoint/2010/main" val="2064395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6F5795-CCCB-4FBE-863C-8E0D92D71E11}"/>
              </a:ext>
            </a:extLst>
          </p:cNvPr>
          <p:cNvSpPr>
            <a:spLocks noGrp="1"/>
          </p:cNvSpPr>
          <p:nvPr>
            <p:ph type="dt" sz="half" idx="10"/>
          </p:nvPr>
        </p:nvSpPr>
        <p:spPr/>
        <p:txBody>
          <a:bodyPr/>
          <a:lstStyle/>
          <a:p>
            <a:fld id="{9FC19F21-385A-4247-B0EE-DB4397E08390}" type="datetimeFigureOut">
              <a:rPr lang="en-US" smtClean="0"/>
              <a:t>5/15/2025</a:t>
            </a:fld>
            <a:endParaRPr lang="en-US"/>
          </a:p>
        </p:txBody>
      </p:sp>
      <p:sp>
        <p:nvSpPr>
          <p:cNvPr id="3" name="Footer Placeholder 2">
            <a:extLst>
              <a:ext uri="{FF2B5EF4-FFF2-40B4-BE49-F238E27FC236}">
                <a16:creationId xmlns:a16="http://schemas.microsoft.com/office/drawing/2014/main" id="{2092AF01-A140-4D99-A944-A7803DB07B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480953-EA16-40F8-85FE-F0EFE34F1322}"/>
              </a:ext>
            </a:extLst>
          </p:cNvPr>
          <p:cNvSpPr>
            <a:spLocks noGrp="1"/>
          </p:cNvSpPr>
          <p:nvPr>
            <p:ph type="sldNum" sz="quarter" idx="12"/>
          </p:nvPr>
        </p:nvSpPr>
        <p:spPr/>
        <p:txBody>
          <a:bodyPr/>
          <a:lstStyle/>
          <a:p>
            <a:fld id="{3C468814-DC48-4EF3-8C20-9521B10E0F22}" type="slidenum">
              <a:rPr lang="en-US" smtClean="0"/>
              <a:t>‹#›</a:t>
            </a:fld>
            <a:endParaRPr lang="en-US"/>
          </a:p>
        </p:txBody>
      </p:sp>
    </p:spTree>
    <p:extLst>
      <p:ext uri="{BB962C8B-B14F-4D97-AF65-F5344CB8AC3E}">
        <p14:creationId xmlns:p14="http://schemas.microsoft.com/office/powerpoint/2010/main" val="1382927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6800C-3B6E-4565-93D9-B98F1E779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DB2B03-43AC-4D05-BEF0-87FEA862B0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61F107-8539-42B3-B20D-4E3F561E2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2EFFBA-ED31-47D2-9C7F-B0DD8467A880}"/>
              </a:ext>
            </a:extLst>
          </p:cNvPr>
          <p:cNvSpPr>
            <a:spLocks noGrp="1"/>
          </p:cNvSpPr>
          <p:nvPr>
            <p:ph type="dt" sz="half" idx="10"/>
          </p:nvPr>
        </p:nvSpPr>
        <p:spPr/>
        <p:txBody>
          <a:bodyPr/>
          <a:lstStyle/>
          <a:p>
            <a:fld id="{9FC19F21-385A-4247-B0EE-DB4397E08390}" type="datetimeFigureOut">
              <a:rPr lang="en-US" smtClean="0"/>
              <a:t>5/15/2025</a:t>
            </a:fld>
            <a:endParaRPr lang="en-US"/>
          </a:p>
        </p:txBody>
      </p:sp>
      <p:sp>
        <p:nvSpPr>
          <p:cNvPr id="6" name="Footer Placeholder 5">
            <a:extLst>
              <a:ext uri="{FF2B5EF4-FFF2-40B4-BE49-F238E27FC236}">
                <a16:creationId xmlns:a16="http://schemas.microsoft.com/office/drawing/2014/main" id="{810A51BB-47AE-42E4-8E70-D517B9BB4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C103B4-AEDD-4A68-B1A8-D0F05AB48FB7}"/>
              </a:ext>
            </a:extLst>
          </p:cNvPr>
          <p:cNvSpPr>
            <a:spLocks noGrp="1"/>
          </p:cNvSpPr>
          <p:nvPr>
            <p:ph type="sldNum" sz="quarter" idx="12"/>
          </p:nvPr>
        </p:nvSpPr>
        <p:spPr/>
        <p:txBody>
          <a:bodyPr/>
          <a:lstStyle/>
          <a:p>
            <a:fld id="{3C468814-DC48-4EF3-8C20-9521B10E0F22}" type="slidenum">
              <a:rPr lang="en-US" smtClean="0"/>
              <a:t>‹#›</a:t>
            </a:fld>
            <a:endParaRPr lang="en-US"/>
          </a:p>
        </p:txBody>
      </p:sp>
    </p:spTree>
    <p:extLst>
      <p:ext uri="{BB962C8B-B14F-4D97-AF65-F5344CB8AC3E}">
        <p14:creationId xmlns:p14="http://schemas.microsoft.com/office/powerpoint/2010/main" val="3712283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EE89A-4458-4724-8753-6346B7A85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E2296D-A3A5-4A2B-8F18-37DD5C184A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8728E6-B768-4F71-B985-7DDD21D4E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523C60-875D-45F6-B1E5-04EB24AA63DD}"/>
              </a:ext>
            </a:extLst>
          </p:cNvPr>
          <p:cNvSpPr>
            <a:spLocks noGrp="1"/>
          </p:cNvSpPr>
          <p:nvPr>
            <p:ph type="dt" sz="half" idx="10"/>
          </p:nvPr>
        </p:nvSpPr>
        <p:spPr/>
        <p:txBody>
          <a:bodyPr/>
          <a:lstStyle/>
          <a:p>
            <a:fld id="{9FC19F21-385A-4247-B0EE-DB4397E08390}" type="datetimeFigureOut">
              <a:rPr lang="en-US" smtClean="0"/>
              <a:t>5/15/2025</a:t>
            </a:fld>
            <a:endParaRPr lang="en-US"/>
          </a:p>
        </p:txBody>
      </p:sp>
      <p:sp>
        <p:nvSpPr>
          <p:cNvPr id="6" name="Footer Placeholder 5">
            <a:extLst>
              <a:ext uri="{FF2B5EF4-FFF2-40B4-BE49-F238E27FC236}">
                <a16:creationId xmlns:a16="http://schemas.microsoft.com/office/drawing/2014/main" id="{35AAC726-6050-4348-8904-552761CBDC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8C91CE-469A-47F0-BAD3-EDA1E72CCF2F}"/>
              </a:ext>
            </a:extLst>
          </p:cNvPr>
          <p:cNvSpPr>
            <a:spLocks noGrp="1"/>
          </p:cNvSpPr>
          <p:nvPr>
            <p:ph type="sldNum" sz="quarter" idx="12"/>
          </p:nvPr>
        </p:nvSpPr>
        <p:spPr/>
        <p:txBody>
          <a:bodyPr/>
          <a:lstStyle/>
          <a:p>
            <a:fld id="{3C468814-DC48-4EF3-8C20-9521B10E0F22}" type="slidenum">
              <a:rPr lang="en-US" smtClean="0"/>
              <a:t>‹#›</a:t>
            </a:fld>
            <a:endParaRPr lang="en-US"/>
          </a:p>
        </p:txBody>
      </p:sp>
    </p:spTree>
    <p:extLst>
      <p:ext uri="{BB962C8B-B14F-4D97-AF65-F5344CB8AC3E}">
        <p14:creationId xmlns:p14="http://schemas.microsoft.com/office/powerpoint/2010/main" val="1314252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9329E6-D767-44A9-87A6-4629288A74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03DD4B-407E-4425-A793-D7827EFB8E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39711B-6A4D-43AE-AAF4-492E371ECE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C19F21-385A-4247-B0EE-DB4397E08390}" type="datetimeFigureOut">
              <a:rPr lang="en-US" smtClean="0"/>
              <a:t>5/15/2025</a:t>
            </a:fld>
            <a:endParaRPr lang="en-US"/>
          </a:p>
        </p:txBody>
      </p:sp>
      <p:sp>
        <p:nvSpPr>
          <p:cNvPr id="5" name="Footer Placeholder 4">
            <a:extLst>
              <a:ext uri="{FF2B5EF4-FFF2-40B4-BE49-F238E27FC236}">
                <a16:creationId xmlns:a16="http://schemas.microsoft.com/office/drawing/2014/main" id="{8C740018-A13C-4142-A30B-33D70F327B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5B3CD2-B79A-4D27-966E-FBFBA5D89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68814-DC48-4EF3-8C20-9521B10E0F22}" type="slidenum">
              <a:rPr lang="en-US" smtClean="0"/>
              <a:t>‹#›</a:t>
            </a:fld>
            <a:endParaRPr lang="en-US"/>
          </a:p>
        </p:txBody>
      </p:sp>
    </p:spTree>
    <p:extLst>
      <p:ext uri="{BB962C8B-B14F-4D97-AF65-F5344CB8AC3E}">
        <p14:creationId xmlns:p14="http://schemas.microsoft.com/office/powerpoint/2010/main" val="104986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B330C5-8469-4F32-AEB9-5913F347A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1851" y="533400"/>
            <a:ext cx="1028692" cy="1022540"/>
          </a:xfrm>
          <a:prstGeom prst="rect">
            <a:avLst/>
          </a:prstGeom>
        </p:spPr>
      </p:pic>
      <p:sp>
        <p:nvSpPr>
          <p:cNvPr id="6" name="TextBox 5">
            <a:extLst>
              <a:ext uri="{FF2B5EF4-FFF2-40B4-BE49-F238E27FC236}">
                <a16:creationId xmlns:a16="http://schemas.microsoft.com/office/drawing/2014/main" id="{99CD57B5-F808-4367-A778-8204954A97E0}"/>
              </a:ext>
            </a:extLst>
          </p:cNvPr>
          <p:cNvSpPr txBox="1"/>
          <p:nvPr/>
        </p:nvSpPr>
        <p:spPr>
          <a:xfrm>
            <a:off x="4700425" y="1676400"/>
            <a:ext cx="2791149" cy="738664"/>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An Open Seminar on</a:t>
            </a:r>
          </a:p>
          <a:p>
            <a:endParaRPr lang="en-US" dirty="0"/>
          </a:p>
        </p:txBody>
      </p:sp>
      <p:sp>
        <p:nvSpPr>
          <p:cNvPr id="7" name="TextBox 6">
            <a:extLst>
              <a:ext uri="{FF2B5EF4-FFF2-40B4-BE49-F238E27FC236}">
                <a16:creationId xmlns:a16="http://schemas.microsoft.com/office/drawing/2014/main" id="{8B053770-D110-4595-B02F-E8B468C460BF}"/>
              </a:ext>
            </a:extLst>
          </p:cNvPr>
          <p:cNvSpPr txBox="1"/>
          <p:nvPr/>
        </p:nvSpPr>
        <p:spPr>
          <a:xfrm>
            <a:off x="2400299" y="2209801"/>
            <a:ext cx="8240488" cy="954107"/>
          </a:xfrm>
          <a:prstGeom prst="rect">
            <a:avLst/>
          </a:prstGeom>
          <a:noFill/>
        </p:spPr>
        <p:txBody>
          <a:bodyPr wrap="square" rtlCol="0">
            <a:spAutoFit/>
          </a:bodyPr>
          <a:lstStyle/>
          <a:p>
            <a:pPr algn="ctr"/>
            <a:r>
              <a:rPr lang="en-US" sz="2800" b="1" dirty="0">
                <a:solidFill>
                  <a:schemeClr val="tx2"/>
                </a:solidFill>
                <a:latin typeface="Times New Roman" panose="02020603050405020304" pitchFamily="18" charset="0"/>
                <a:cs typeface="Times New Roman" panose="02020603050405020304" pitchFamily="18" charset="0"/>
              </a:rPr>
              <a:t>“ </a:t>
            </a:r>
            <a:r>
              <a:rPr lang="en-US" sz="2600" b="1" dirty="0">
                <a:solidFill>
                  <a:schemeClr val="tx2"/>
                </a:solidFill>
                <a:latin typeface="Times New Roman" panose="02020603050405020304" pitchFamily="18" charset="0"/>
                <a:cs typeface="Times New Roman" panose="02020603050405020304" pitchFamily="18" charset="0"/>
              </a:rPr>
              <a:t>Detecting Vishing </a:t>
            </a:r>
            <a:r>
              <a:rPr lang="en-US" sz="2800" b="1" dirty="0">
                <a:solidFill>
                  <a:schemeClr val="tx2"/>
                </a:solidFill>
                <a:latin typeface="Times New Roman" panose="02020603050405020304" pitchFamily="18" charset="0"/>
                <a:cs typeface="Times New Roman" panose="02020603050405020304" pitchFamily="18" charset="0"/>
              </a:rPr>
              <a:t>Attacks</a:t>
            </a:r>
            <a:r>
              <a:rPr lang="en-US" sz="2600" b="1" dirty="0">
                <a:solidFill>
                  <a:schemeClr val="tx2"/>
                </a:solidFill>
                <a:latin typeface="Times New Roman" panose="02020603050405020304" pitchFamily="18" charset="0"/>
                <a:cs typeface="Times New Roman" panose="02020603050405020304" pitchFamily="18" charset="0"/>
              </a:rPr>
              <a:t> in Digital Communication                   Using Machine Learning</a:t>
            </a:r>
            <a:r>
              <a:rPr lang="en-US" sz="2800" b="1" dirty="0">
                <a:solidFill>
                  <a:schemeClr val="tx2"/>
                </a:solidFill>
                <a:latin typeface="Times New Roman" panose="02020603050405020304" pitchFamily="18" charset="0"/>
                <a:cs typeface="Times New Roman" panose="02020603050405020304" pitchFamily="18" charset="0"/>
              </a:rPr>
              <a:t> ”</a:t>
            </a:r>
            <a:endParaRPr lang="en-US" sz="2600" b="1" dirty="0">
              <a:solidFill>
                <a:schemeClr val="tx2"/>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6955DA6-ACE6-4AD9-B551-624FF9FAF4C3}"/>
              </a:ext>
            </a:extLst>
          </p:cNvPr>
          <p:cNvSpPr txBox="1"/>
          <p:nvPr/>
        </p:nvSpPr>
        <p:spPr>
          <a:xfrm>
            <a:off x="4496007" y="3831772"/>
            <a:ext cx="3020379" cy="1477328"/>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Presenter:</a:t>
            </a:r>
          </a:p>
          <a:p>
            <a:pPr algn="ctr">
              <a:spcBef>
                <a:spcPts val="0"/>
              </a:spcBef>
            </a:pPr>
            <a:r>
              <a:rPr lang="en-US" sz="2600" b="1" dirty="0">
                <a:latin typeface="Times New Roman" panose="02020603050405020304" pitchFamily="18" charset="0"/>
                <a:cs typeface="Times New Roman" panose="02020603050405020304" pitchFamily="18" charset="0"/>
              </a:rPr>
              <a:t>Arafat Rahman</a:t>
            </a:r>
          </a:p>
          <a:p>
            <a:pPr algn="ctr">
              <a:spcBef>
                <a:spcPts val="0"/>
              </a:spcBef>
            </a:pPr>
            <a:r>
              <a:rPr lang="en-US" sz="2000" dirty="0">
                <a:latin typeface="Times New Roman" panose="02020603050405020304" pitchFamily="18" charset="0"/>
                <a:cs typeface="Times New Roman" panose="02020603050405020304" pitchFamily="18" charset="0"/>
              </a:rPr>
              <a:t>ID No: 0322310105101052</a:t>
            </a:r>
            <a:endParaRPr lang="en-US" sz="2000" b="1" dirty="0">
              <a:latin typeface="Times New Roman" panose="02020603050405020304" pitchFamily="18" charset="0"/>
              <a:cs typeface="Times New Roman" panose="02020603050405020304" pitchFamily="18" charset="0"/>
            </a:endParaRPr>
          </a:p>
          <a:p>
            <a:pPr algn="ctr">
              <a:spcBef>
                <a:spcPts val="0"/>
              </a:spcBef>
            </a:pPr>
            <a:r>
              <a:rPr lang="en-US" sz="2000" dirty="0" err="1">
                <a:latin typeface="Times New Roman" panose="02020603050405020304" pitchFamily="18" charset="0"/>
                <a:cs typeface="Times New Roman" panose="02020603050405020304" pitchFamily="18" charset="0"/>
              </a:rPr>
              <a:t>B.Sc</a:t>
            </a:r>
            <a:r>
              <a:rPr lang="en-US" sz="2000" dirty="0">
                <a:latin typeface="Times New Roman" panose="02020603050405020304" pitchFamily="18" charset="0"/>
                <a:cs typeface="Times New Roman" panose="02020603050405020304" pitchFamily="18" charset="0"/>
              </a:rPr>
              <a:t> in CSE</a:t>
            </a:r>
          </a:p>
        </p:txBody>
      </p:sp>
      <p:sp>
        <p:nvSpPr>
          <p:cNvPr id="9" name="TextBox 8">
            <a:extLst>
              <a:ext uri="{FF2B5EF4-FFF2-40B4-BE49-F238E27FC236}">
                <a16:creationId xmlns:a16="http://schemas.microsoft.com/office/drawing/2014/main" id="{5B8D292D-EAC6-4DF2-AAEB-175C1D6D9E75}"/>
              </a:ext>
            </a:extLst>
          </p:cNvPr>
          <p:cNvSpPr txBox="1"/>
          <p:nvPr/>
        </p:nvSpPr>
        <p:spPr>
          <a:xfrm>
            <a:off x="2579915" y="5939879"/>
            <a:ext cx="6657592" cy="769441"/>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Department of Computer Science and Engineering, PUB.</a:t>
            </a:r>
          </a:p>
          <a:p>
            <a:pPr algn="ctr"/>
            <a:r>
              <a:rPr lang="en-US" sz="2200" dirty="0">
                <a:latin typeface="Times New Roman" panose="02020603050405020304" pitchFamily="18" charset="0"/>
                <a:cs typeface="Times New Roman" panose="02020603050405020304" pitchFamily="18" charset="0"/>
              </a:rPr>
              <a:t>May, 2025.</a:t>
            </a:r>
          </a:p>
        </p:txBody>
      </p:sp>
    </p:spTree>
    <p:extLst>
      <p:ext uri="{BB962C8B-B14F-4D97-AF65-F5344CB8AC3E}">
        <p14:creationId xmlns:p14="http://schemas.microsoft.com/office/powerpoint/2010/main" val="257459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28816A-074C-4F8D-9B50-189E4DA1B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97" y="239486"/>
            <a:ext cx="1127974" cy="1121228"/>
          </a:xfrm>
          <a:prstGeom prst="rect">
            <a:avLst/>
          </a:prstGeom>
        </p:spPr>
      </p:pic>
      <p:cxnSp>
        <p:nvCxnSpPr>
          <p:cNvPr id="5" name="Straight Connector 4">
            <a:extLst>
              <a:ext uri="{FF2B5EF4-FFF2-40B4-BE49-F238E27FC236}">
                <a16:creationId xmlns:a16="http://schemas.microsoft.com/office/drawing/2014/main" id="{74776E9D-64EB-4EC7-902F-D4FC32C3A50F}"/>
              </a:ext>
            </a:extLst>
          </p:cNvPr>
          <p:cNvCxnSpPr/>
          <p:nvPr/>
        </p:nvCxnSpPr>
        <p:spPr>
          <a:xfrm>
            <a:off x="1589314" y="1284514"/>
            <a:ext cx="10178143"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5D43544-7903-4A77-92E8-262DE02D1016}"/>
              </a:ext>
            </a:extLst>
          </p:cNvPr>
          <p:cNvSpPr txBox="1"/>
          <p:nvPr/>
        </p:nvSpPr>
        <p:spPr>
          <a:xfrm>
            <a:off x="1719943" y="490563"/>
            <a:ext cx="4714752" cy="1046440"/>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Problem Statements</a:t>
            </a:r>
          </a:p>
          <a:p>
            <a:endParaRPr lang="en-US" dirty="0"/>
          </a:p>
        </p:txBody>
      </p:sp>
      <p:sp>
        <p:nvSpPr>
          <p:cNvPr id="7" name="TextBox 6">
            <a:extLst>
              <a:ext uri="{FF2B5EF4-FFF2-40B4-BE49-F238E27FC236}">
                <a16:creationId xmlns:a16="http://schemas.microsoft.com/office/drawing/2014/main" id="{9DA01C17-9497-4848-B7F8-BDF886B057EF}"/>
              </a:ext>
            </a:extLst>
          </p:cNvPr>
          <p:cNvSpPr txBox="1"/>
          <p:nvPr/>
        </p:nvSpPr>
        <p:spPr>
          <a:xfrm>
            <a:off x="1149160" y="1980494"/>
            <a:ext cx="10618297" cy="3785652"/>
          </a:xfrm>
          <a:prstGeom prst="rect">
            <a:avLst/>
          </a:prstGeom>
          <a:noFill/>
        </p:spPr>
        <p:txBody>
          <a:bodyPr wrap="square" rtlCol="0">
            <a:spAutoFit/>
          </a:body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Most vishing detection research relies on English-language datasets, leading to poor performance when applied to Bangla communication.</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There is a lack of publicly available, labeled Bangla datasets for vishing or phishing-related messages, making it difficult to train effective models.</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Existing models are not optimized for the linguistic nuances of Bangla, leading to high false positives and false negatives in real-world scenarios.</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Many vishing detection frameworks rely on computationally intensive models, making them impractical for real-time deployment on resource-constrained devices.</a:t>
            </a:r>
          </a:p>
          <a:p>
            <a:pPr algn="just"/>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5812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5DC7E8-C5BA-4486-84CF-F85F91F62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82" y="185057"/>
            <a:ext cx="1160829" cy="1153886"/>
          </a:xfrm>
          <a:prstGeom prst="rect">
            <a:avLst/>
          </a:prstGeom>
        </p:spPr>
      </p:pic>
      <p:cxnSp>
        <p:nvCxnSpPr>
          <p:cNvPr id="5" name="Straight Connector 4">
            <a:extLst>
              <a:ext uri="{FF2B5EF4-FFF2-40B4-BE49-F238E27FC236}">
                <a16:creationId xmlns:a16="http://schemas.microsoft.com/office/drawing/2014/main" id="{76B9FBD3-1CB4-4230-A8E5-B8D39327694B}"/>
              </a:ext>
            </a:extLst>
          </p:cNvPr>
          <p:cNvCxnSpPr/>
          <p:nvPr/>
        </p:nvCxnSpPr>
        <p:spPr>
          <a:xfrm>
            <a:off x="1719943" y="1338943"/>
            <a:ext cx="9035143"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DCC7CB4-7EBB-46AD-AA3F-DFA6F46EDC2D}"/>
              </a:ext>
            </a:extLst>
          </p:cNvPr>
          <p:cNvSpPr txBox="1"/>
          <p:nvPr/>
        </p:nvSpPr>
        <p:spPr>
          <a:xfrm>
            <a:off x="1719943" y="569502"/>
            <a:ext cx="5466561"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Proposed Methodology</a:t>
            </a:r>
          </a:p>
        </p:txBody>
      </p:sp>
      <p:sp>
        <p:nvSpPr>
          <p:cNvPr id="7" name="TextBox 6">
            <a:extLst>
              <a:ext uri="{FF2B5EF4-FFF2-40B4-BE49-F238E27FC236}">
                <a16:creationId xmlns:a16="http://schemas.microsoft.com/office/drawing/2014/main" id="{92064028-5ED6-442A-A8D2-2E4583A969B0}"/>
              </a:ext>
            </a:extLst>
          </p:cNvPr>
          <p:cNvSpPr txBox="1"/>
          <p:nvPr/>
        </p:nvSpPr>
        <p:spPr>
          <a:xfrm>
            <a:off x="1115369" y="2108384"/>
            <a:ext cx="3990029" cy="2308324"/>
          </a:xfrm>
          <a:prstGeom prst="rect">
            <a:avLst/>
          </a:prstGeom>
          <a:noFill/>
        </p:spPr>
        <p:txBody>
          <a:bodyPr wrap="square" rtlCol="0">
            <a:spAutoFit/>
          </a:body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Dataset Preparation</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Feature Extraction</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Word-Level Recognition</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System Optimization</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Evaluation &amp; Validation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2066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A89FA2-6784-4336-A30D-710BF1FF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768" y="152400"/>
            <a:ext cx="1226536" cy="1219200"/>
          </a:xfrm>
          <a:prstGeom prst="rect">
            <a:avLst/>
          </a:prstGeom>
        </p:spPr>
      </p:pic>
      <p:cxnSp>
        <p:nvCxnSpPr>
          <p:cNvPr id="5" name="Straight Connector 4">
            <a:extLst>
              <a:ext uri="{FF2B5EF4-FFF2-40B4-BE49-F238E27FC236}">
                <a16:creationId xmlns:a16="http://schemas.microsoft.com/office/drawing/2014/main" id="{23F16DDF-FCDC-459B-A8E9-2768C5765A7C}"/>
              </a:ext>
            </a:extLst>
          </p:cNvPr>
          <p:cNvCxnSpPr/>
          <p:nvPr/>
        </p:nvCxnSpPr>
        <p:spPr>
          <a:xfrm>
            <a:off x="1828800" y="1349829"/>
            <a:ext cx="8871857"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51E0F76-501F-4125-95E4-E4E106382245}"/>
              </a:ext>
            </a:extLst>
          </p:cNvPr>
          <p:cNvSpPr txBox="1"/>
          <p:nvPr/>
        </p:nvSpPr>
        <p:spPr>
          <a:xfrm>
            <a:off x="1828800" y="602159"/>
            <a:ext cx="1875835"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Dataset</a:t>
            </a:r>
            <a:endParaRPr lang="en-US" sz="4400" dirty="0"/>
          </a:p>
        </p:txBody>
      </p:sp>
      <p:sp>
        <p:nvSpPr>
          <p:cNvPr id="9" name="Rectangle 2">
            <a:extLst>
              <a:ext uri="{FF2B5EF4-FFF2-40B4-BE49-F238E27FC236}">
                <a16:creationId xmlns:a16="http://schemas.microsoft.com/office/drawing/2014/main" id="{A09C331F-27B0-4908-B311-DB6E50DA890B}"/>
              </a:ext>
            </a:extLst>
          </p:cNvPr>
          <p:cNvSpPr>
            <a:spLocks noChangeArrowheads="1"/>
          </p:cNvSpPr>
          <p:nvPr/>
        </p:nvSpPr>
        <p:spPr bwMode="auto">
          <a:xfrm>
            <a:off x="326074" y="2138838"/>
            <a:ext cx="450598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Vishing Detection Dataset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labeled Bengali-language dataset developed to detect vishing (voice phishing) attacks.</a:t>
            </a:r>
          </a:p>
          <a:p>
            <a:pPr marL="285750" lvl="0" indent="-285750" eaLnBrk="0" fontAlgn="base" hangingPunct="0">
              <a:spcBef>
                <a:spcPct val="0"/>
              </a:spcBef>
              <a:spcAft>
                <a:spcPct val="0"/>
              </a:spcAft>
              <a:buFont typeface="Wingdings" panose="05000000000000000000" pitchFamily="2" charset="2"/>
              <a:buChar char="Ø"/>
            </a:pPr>
            <a:r>
              <a:rPr lang="en-US" altLang="en-US" sz="2000" b="1" dirty="0">
                <a:latin typeface="Times New Roman" panose="02020603050405020304" pitchFamily="18" charset="0"/>
                <a:cs typeface="Times New Roman" panose="02020603050405020304" pitchFamily="18" charset="0"/>
              </a:rPr>
              <a:t>  Total Data</a:t>
            </a:r>
            <a:r>
              <a:rPr lang="en-US" altLang="en-US" sz="2000" dirty="0">
                <a:latin typeface="Times New Roman" panose="02020603050405020304" pitchFamily="18" charset="0"/>
                <a:cs typeface="Times New Roman" panose="02020603050405020304" pitchFamily="18" charset="0"/>
              </a:rPr>
              <a:t>: 2100</a:t>
            </a:r>
          </a:p>
          <a:p>
            <a:pPr marL="285750" lvl="0" indent="-285750" eaLnBrk="0" fontAlgn="base" hangingPunct="0">
              <a:spcBef>
                <a:spcPct val="0"/>
              </a:spcBef>
              <a:spcAft>
                <a:spcPct val="0"/>
              </a:spcAft>
              <a:buFont typeface="Wingdings" panose="05000000000000000000" pitchFamily="2" charset="2"/>
              <a:buChar char="Ø"/>
            </a:pPr>
            <a:r>
              <a:rPr lang="en-US" altLang="en-US" sz="2000" b="1" dirty="0">
                <a:latin typeface="Times New Roman" panose="02020603050405020304" pitchFamily="18" charset="0"/>
                <a:cs typeface="Times New Roman" panose="02020603050405020304" pitchFamily="18" charset="0"/>
              </a:rPr>
              <a:t>Total Class</a:t>
            </a:r>
            <a:r>
              <a:rPr lang="en-US" altLang="en-US" sz="2000" dirty="0">
                <a:latin typeface="Times New Roman" panose="02020603050405020304" pitchFamily="18" charset="0"/>
                <a:cs typeface="Times New Roman" panose="02020603050405020304" pitchFamily="18" charset="0"/>
              </a:rPr>
              <a:t>: 2 (Vishing, Not Vishing)</a:t>
            </a:r>
          </a:p>
          <a:p>
            <a:pPr marL="285750" lvl="0" indent="-285750" eaLnBrk="0" fontAlgn="base" hangingPunct="0">
              <a:spcBef>
                <a:spcPct val="0"/>
              </a:spcBef>
              <a:spcAft>
                <a:spcPct val="0"/>
              </a:spcAft>
              <a:buFont typeface="Wingdings" panose="05000000000000000000" pitchFamily="2" charset="2"/>
              <a:buChar char="Ø"/>
            </a:pPr>
            <a:r>
              <a:rPr lang="en-US" altLang="en-US" sz="2000" b="1" dirty="0">
                <a:latin typeface="Times New Roman" panose="02020603050405020304" pitchFamily="18" charset="0"/>
                <a:cs typeface="Times New Roman" panose="02020603050405020304" pitchFamily="18" charset="0"/>
              </a:rPr>
              <a:t>Size on Disk</a:t>
            </a:r>
            <a:r>
              <a:rPr lang="en-US" altLang="en-US" sz="2000" dirty="0">
                <a:latin typeface="Times New Roman" panose="02020603050405020304" pitchFamily="18" charset="0"/>
                <a:cs typeface="Times New Roman" panose="02020603050405020304" pitchFamily="18" charset="0"/>
              </a:rPr>
              <a:t>: 472 KB</a:t>
            </a:r>
          </a:p>
          <a:p>
            <a:pPr marL="285750" indent="-285750" eaLnBrk="0" fontAlgn="base" hangingPunct="0">
              <a:spcBef>
                <a:spcPct val="0"/>
              </a:spcBef>
              <a:spcAft>
                <a:spcPct val="0"/>
              </a:spcAf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Own created Video Dataset</a:t>
            </a:r>
          </a:p>
          <a:p>
            <a:pPr lvl="0" eaLnBrk="0" fontAlgn="base" hangingPunct="0">
              <a:spcBef>
                <a:spcPct val="0"/>
              </a:spcBef>
              <a:spcAft>
                <a:spcPct val="0"/>
              </a:spcAft>
            </a:pP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196F5A7-D68E-4727-9CDC-9EBE197E3B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6604" y="1633677"/>
            <a:ext cx="7195396" cy="2921543"/>
          </a:xfrm>
          <a:prstGeom prst="rect">
            <a:avLst/>
          </a:prstGeom>
        </p:spPr>
      </p:pic>
    </p:spTree>
    <p:extLst>
      <p:ext uri="{BB962C8B-B14F-4D97-AF65-F5344CB8AC3E}">
        <p14:creationId xmlns:p14="http://schemas.microsoft.com/office/powerpoint/2010/main" val="3377275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AF520C-F5D6-477C-A8B5-FC18F6286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39" y="163286"/>
            <a:ext cx="1141861" cy="1135031"/>
          </a:xfrm>
          <a:prstGeom prst="rect">
            <a:avLst/>
          </a:prstGeom>
        </p:spPr>
      </p:pic>
      <p:cxnSp>
        <p:nvCxnSpPr>
          <p:cNvPr id="5" name="Straight Connector 4">
            <a:extLst>
              <a:ext uri="{FF2B5EF4-FFF2-40B4-BE49-F238E27FC236}">
                <a16:creationId xmlns:a16="http://schemas.microsoft.com/office/drawing/2014/main" id="{4FC1187D-1094-48A5-8C51-74E283F5D69A}"/>
              </a:ext>
            </a:extLst>
          </p:cNvPr>
          <p:cNvCxnSpPr/>
          <p:nvPr/>
        </p:nvCxnSpPr>
        <p:spPr>
          <a:xfrm>
            <a:off x="1861457" y="1295400"/>
            <a:ext cx="900248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C873ED8-0392-41B2-A37E-3C3F12C38214}"/>
              </a:ext>
            </a:extLst>
          </p:cNvPr>
          <p:cNvSpPr txBox="1"/>
          <p:nvPr/>
        </p:nvSpPr>
        <p:spPr>
          <a:xfrm>
            <a:off x="1752600" y="525959"/>
            <a:ext cx="4491935"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Expected Outcome</a:t>
            </a:r>
          </a:p>
        </p:txBody>
      </p:sp>
      <p:sp>
        <p:nvSpPr>
          <p:cNvPr id="2" name="TextBox 1">
            <a:extLst>
              <a:ext uri="{FF2B5EF4-FFF2-40B4-BE49-F238E27FC236}">
                <a16:creationId xmlns:a16="http://schemas.microsoft.com/office/drawing/2014/main" id="{EDCA0501-5C42-4685-91D9-320992042C96}"/>
              </a:ext>
            </a:extLst>
          </p:cNvPr>
          <p:cNvSpPr txBox="1"/>
          <p:nvPr/>
        </p:nvSpPr>
        <p:spPr>
          <a:xfrm>
            <a:off x="430709" y="1945099"/>
            <a:ext cx="11330581" cy="3405356"/>
          </a:xfrm>
          <a:prstGeom prst="rect">
            <a:avLst/>
          </a:prstGeom>
          <a:noFill/>
        </p:spPr>
        <p:txBody>
          <a:bodyPr wrap="square" rtlCol="0">
            <a:spAutoFit/>
          </a:bodyPr>
          <a:lstStyle/>
          <a:p>
            <a:pPr marR="0" lvl="0" algn="just">
              <a:lnSpc>
                <a:spcPct val="130000"/>
              </a:lnSpc>
              <a:buFont typeface="Wingdings" panose="05000000000000000000" pitchFamily="2" charset="2"/>
              <a:buChar char="ü"/>
              <a:tabLst>
                <a:tab pos="219075" algn="l"/>
              </a:tabLst>
            </a:pPr>
            <a:r>
              <a:rPr lang="en-US" sz="2400" dirty="0">
                <a:latin typeface="Times New Roman" panose="02020603050405020304" pitchFamily="18" charset="0"/>
                <a:cs typeface="Times New Roman" panose="02020603050405020304" pitchFamily="18" charset="0"/>
              </a:rPr>
              <a:t>Real-time detection on mobile devices with a lightweight model suitable for low-resource environments.</a:t>
            </a:r>
          </a:p>
          <a:p>
            <a:pPr marR="0" lvl="0" algn="just">
              <a:lnSpc>
                <a:spcPct val="130000"/>
              </a:lnSpc>
              <a:buFont typeface="Wingdings" panose="05000000000000000000" pitchFamily="2" charset="2"/>
              <a:buChar char="ü"/>
              <a:tabLst>
                <a:tab pos="219075" algn="l"/>
              </a:tabLst>
            </a:pPr>
            <a:r>
              <a:rPr lang="en-US" sz="2400" dirty="0">
                <a:latin typeface="Times New Roman" panose="02020603050405020304" pitchFamily="18" charset="0"/>
                <a:cs typeface="Times New Roman" panose="02020603050405020304" pitchFamily="18" charset="0"/>
              </a:rPr>
              <a:t>Minimize false positives and false negatives, ensuring more reliable classification of phishing vs. legitimate messages. </a:t>
            </a:r>
          </a:p>
          <a:p>
            <a:pPr marR="0" lvl="0" algn="just">
              <a:lnSpc>
                <a:spcPct val="130000"/>
              </a:lnSpc>
              <a:buFont typeface="Wingdings" panose="05000000000000000000" pitchFamily="2" charset="2"/>
              <a:buChar char="ü"/>
              <a:tabLst>
                <a:tab pos="219075" algn="l"/>
              </a:tabLst>
            </a:pPr>
            <a:r>
              <a:rPr lang="en-US" sz="2400" dirty="0">
                <a:latin typeface="Times New Roman" panose="02020603050405020304" pitchFamily="18" charset="0"/>
                <a:cs typeface="Times New Roman" panose="02020603050405020304" pitchFamily="18" charset="0"/>
              </a:rPr>
              <a:t>Support for multilingual data, focusing on Bangla text-based vishing attacks.</a:t>
            </a:r>
          </a:p>
          <a:p>
            <a:pPr marR="0" lvl="0" algn="just">
              <a:lnSpc>
                <a:spcPct val="130000"/>
              </a:lnSpc>
              <a:buFont typeface="Wingdings" panose="05000000000000000000" pitchFamily="2" charset="2"/>
              <a:buChar char="ü"/>
              <a:tabLst>
                <a:tab pos="219075" algn="l"/>
              </a:tabLst>
            </a:pPr>
            <a:r>
              <a:rPr lang="en-US" sz="2400" dirty="0">
                <a:latin typeface="Times New Roman" panose="02020603050405020304" pitchFamily="18" charset="0"/>
                <a:cs typeface="Times New Roman" panose="02020603050405020304" pitchFamily="18" charset="0"/>
              </a:rPr>
              <a:t>Adaptability to evolving attack strategies, creating a scalable and future-proof detection framework.</a:t>
            </a:r>
          </a:p>
        </p:txBody>
      </p:sp>
    </p:spTree>
    <p:extLst>
      <p:ext uri="{BB962C8B-B14F-4D97-AF65-F5344CB8AC3E}">
        <p14:creationId xmlns:p14="http://schemas.microsoft.com/office/powerpoint/2010/main" val="385864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04293A-92D4-4529-842A-3B5A17D6B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68" y="250373"/>
            <a:ext cx="1117022" cy="1110342"/>
          </a:xfrm>
          <a:prstGeom prst="rect">
            <a:avLst/>
          </a:prstGeom>
        </p:spPr>
      </p:pic>
      <p:cxnSp>
        <p:nvCxnSpPr>
          <p:cNvPr id="5" name="Straight Connector 4">
            <a:extLst>
              <a:ext uri="{FF2B5EF4-FFF2-40B4-BE49-F238E27FC236}">
                <a16:creationId xmlns:a16="http://schemas.microsoft.com/office/drawing/2014/main" id="{3ACB7E7E-9377-4293-8CDF-154D825E402A}"/>
              </a:ext>
            </a:extLst>
          </p:cNvPr>
          <p:cNvCxnSpPr/>
          <p:nvPr/>
        </p:nvCxnSpPr>
        <p:spPr>
          <a:xfrm>
            <a:off x="1698171" y="1273629"/>
            <a:ext cx="8980715"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8234C29-A4FC-4170-9870-1EC4E13057E6}"/>
              </a:ext>
            </a:extLst>
          </p:cNvPr>
          <p:cNvSpPr txBox="1"/>
          <p:nvPr/>
        </p:nvSpPr>
        <p:spPr>
          <a:xfrm>
            <a:off x="1698171" y="591274"/>
            <a:ext cx="2755883"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420D5C52-7920-499F-AD91-92F040FF9A72}"/>
              </a:ext>
            </a:extLst>
          </p:cNvPr>
          <p:cNvSpPr txBox="1"/>
          <p:nvPr/>
        </p:nvSpPr>
        <p:spPr>
          <a:xfrm>
            <a:off x="898071" y="2075728"/>
            <a:ext cx="10395858" cy="3046988"/>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This research aims to address the growing threat of text-based vishing attacks by developing a robust, lightweight, and intelligent detection system. By leveraging hybrid deep learning models and focusing on Bangla (</a:t>
            </a:r>
            <a:r>
              <a:rPr lang="en-US" sz="2400" dirty="0" err="1">
                <a:latin typeface="Times New Roman" panose="02020603050405020304" pitchFamily="18" charset="0"/>
                <a:cs typeface="Times New Roman" panose="02020603050405020304" pitchFamily="18" charset="0"/>
              </a:rPr>
              <a:t>বাংলা</a:t>
            </a:r>
            <a:r>
              <a:rPr lang="en-US" sz="2400" dirty="0">
                <a:latin typeface="Times New Roman" panose="02020603050405020304" pitchFamily="18" charset="0"/>
                <a:cs typeface="Times New Roman" panose="02020603050405020304" pitchFamily="18" charset="0"/>
              </a:rPr>
              <a:t>) language support, the system will enable more inclusive and accurate protection against phishing messages in local contexts. With real-time detection capabilities and adaptability to evolving attack patterns, the proposed approach contributes to enhancing mobile cybersecurity, especially for Bangladeshi users who are often underserved by existing solutions.</a:t>
            </a:r>
          </a:p>
        </p:txBody>
      </p:sp>
    </p:spTree>
    <p:extLst>
      <p:ext uri="{BB962C8B-B14F-4D97-AF65-F5344CB8AC3E}">
        <p14:creationId xmlns:p14="http://schemas.microsoft.com/office/powerpoint/2010/main" val="4291708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EA9A5D-A688-46FA-B071-8BC5C8BD4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83" y="217714"/>
            <a:ext cx="1193682" cy="1186543"/>
          </a:xfrm>
          <a:prstGeom prst="rect">
            <a:avLst/>
          </a:prstGeom>
        </p:spPr>
      </p:pic>
      <p:cxnSp>
        <p:nvCxnSpPr>
          <p:cNvPr id="5" name="Straight Connector 4">
            <a:extLst>
              <a:ext uri="{FF2B5EF4-FFF2-40B4-BE49-F238E27FC236}">
                <a16:creationId xmlns:a16="http://schemas.microsoft.com/office/drawing/2014/main" id="{874AB438-4143-4316-8696-3D09561AE1E0}"/>
              </a:ext>
            </a:extLst>
          </p:cNvPr>
          <p:cNvCxnSpPr/>
          <p:nvPr/>
        </p:nvCxnSpPr>
        <p:spPr>
          <a:xfrm>
            <a:off x="1611086" y="1404257"/>
            <a:ext cx="9263743"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01DFD90-EB35-4580-9CA3-322373EF6DF2}"/>
              </a:ext>
            </a:extLst>
          </p:cNvPr>
          <p:cNvSpPr txBox="1"/>
          <p:nvPr/>
        </p:nvSpPr>
        <p:spPr>
          <a:xfrm>
            <a:off x="1611086" y="634816"/>
            <a:ext cx="2688557"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References</a:t>
            </a:r>
            <a:endParaRPr lang="en-US" sz="4400" dirty="0"/>
          </a:p>
        </p:txBody>
      </p:sp>
      <p:sp>
        <p:nvSpPr>
          <p:cNvPr id="7" name="TextBox 6">
            <a:extLst>
              <a:ext uri="{FF2B5EF4-FFF2-40B4-BE49-F238E27FC236}">
                <a16:creationId xmlns:a16="http://schemas.microsoft.com/office/drawing/2014/main" id="{BDE652B4-6EF6-4D3B-976E-55B344B32033}"/>
              </a:ext>
            </a:extLst>
          </p:cNvPr>
          <p:cNvSpPr txBox="1"/>
          <p:nvPr/>
        </p:nvSpPr>
        <p:spPr>
          <a:xfrm>
            <a:off x="1464128" y="1864433"/>
            <a:ext cx="9552215" cy="2862322"/>
          </a:xfrm>
          <a:prstGeom prst="rect">
            <a:avLst/>
          </a:prstGeom>
          <a:noFill/>
        </p:spPr>
        <p:txBody>
          <a:bodyPr wrap="square" rtlCol="0">
            <a:spAutoFit/>
          </a:bodyPr>
          <a:lstStyle/>
          <a:p>
            <a:pPr marL="342900" indent="-342900">
              <a:buAutoNum type="arabicPeriod"/>
            </a:pPr>
            <a:r>
              <a:rPr lang="en-US" dirty="0" err="1">
                <a:latin typeface="Times New Roman" panose="02020603050405020304" pitchFamily="18" charset="0"/>
                <a:cs typeface="Times New Roman" panose="02020603050405020304" pitchFamily="18" charset="0"/>
              </a:rPr>
              <a:t>Boussougou</a:t>
            </a:r>
            <a:r>
              <a:rPr lang="en-US" dirty="0">
                <a:latin typeface="Times New Roman" panose="02020603050405020304" pitchFamily="18" charset="0"/>
                <a:cs typeface="Times New Roman" panose="02020603050405020304" pitchFamily="18" charset="0"/>
              </a:rPr>
              <a:t>, M. K. M., </a:t>
            </a:r>
            <a:r>
              <a:rPr lang="en-US" dirty="0" err="1">
                <a:latin typeface="Times New Roman" panose="02020603050405020304" pitchFamily="18" charset="0"/>
                <a:cs typeface="Times New Roman" panose="02020603050405020304" pitchFamily="18" charset="0"/>
              </a:rPr>
              <a:t>Hamandawana</a:t>
            </a:r>
            <a:r>
              <a:rPr lang="en-US" dirty="0">
                <a:latin typeface="Times New Roman" panose="02020603050405020304" pitchFamily="18" charset="0"/>
                <a:cs typeface="Times New Roman" panose="02020603050405020304" pitchFamily="18" charset="0"/>
              </a:rPr>
              <a:t>, P., &amp; Park, D. J. (2025). Enhancing Voice Phishing Detection Using Multilingual Back-Translation and SMOTE: An Empirical Study. </a:t>
            </a:r>
            <a:r>
              <a:rPr lang="en-US" i="1" dirty="0">
                <a:latin typeface="Times New Roman" panose="02020603050405020304" pitchFamily="18" charset="0"/>
                <a:cs typeface="Times New Roman" panose="02020603050405020304" pitchFamily="18" charset="0"/>
              </a:rPr>
              <a:t>IEEE Access</a:t>
            </a:r>
            <a:r>
              <a:rPr lang="en-US" dirty="0">
                <a:latin typeface="Times New Roman" panose="02020603050405020304" pitchFamily="18" charset="0"/>
                <a:cs typeface="Times New Roman" panose="02020603050405020304" pitchFamily="18" charset="0"/>
              </a:rPr>
              <a:t>.</a:t>
            </a:r>
          </a:p>
          <a:p>
            <a:pPr marL="342900" indent="-342900">
              <a:buAutoNum type="arabicPeriod"/>
            </a:pPr>
            <a:r>
              <a:rPr lang="en-US" dirty="0">
                <a:latin typeface="Times New Roman" panose="02020603050405020304" pitchFamily="18" charset="0"/>
                <a:cs typeface="Times New Roman" panose="02020603050405020304" pitchFamily="18" charset="0"/>
              </a:rPr>
              <a:t>Mahmud, T., Prince, M. A. H., Ali, M. H., Hossain, M. S., &amp; Andersson, K. (2024). Enhancing Cybersecurity: Hybrid deep learning approaches to </a:t>
            </a:r>
            <a:r>
              <a:rPr lang="en-US" dirty="0" err="1">
                <a:latin typeface="Times New Roman" panose="02020603050405020304" pitchFamily="18" charset="0"/>
                <a:cs typeface="Times New Roman" panose="02020603050405020304" pitchFamily="18" charset="0"/>
              </a:rPr>
              <a:t>smishing</a:t>
            </a:r>
            <a:r>
              <a:rPr lang="en-US" dirty="0">
                <a:latin typeface="Times New Roman" panose="02020603050405020304" pitchFamily="18" charset="0"/>
                <a:cs typeface="Times New Roman" panose="02020603050405020304" pitchFamily="18" charset="0"/>
              </a:rPr>
              <a:t> attack detection. </a:t>
            </a:r>
            <a:r>
              <a:rPr lang="en-US" i="1" dirty="0">
                <a:latin typeface="Times New Roman" panose="02020603050405020304" pitchFamily="18" charset="0"/>
                <a:cs typeface="Times New Roman" panose="02020603050405020304" pitchFamily="18" charset="0"/>
              </a:rPr>
              <a:t>Systems</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12</a:t>
            </a:r>
            <a:r>
              <a:rPr lang="en-US" dirty="0">
                <a:latin typeface="Times New Roman" panose="02020603050405020304" pitchFamily="18" charset="0"/>
                <a:cs typeface="Times New Roman" panose="02020603050405020304" pitchFamily="18" charset="0"/>
              </a:rPr>
              <a:t>(11), 490.</a:t>
            </a:r>
          </a:p>
          <a:p>
            <a:pPr marL="342900" indent="-342900">
              <a:buAutoNum type="arabicPeriod"/>
            </a:pPr>
            <a:r>
              <a:rPr lang="en-US" dirty="0">
                <a:latin typeface="Times New Roman" panose="02020603050405020304" pitchFamily="18" charset="0"/>
                <a:cs typeface="Times New Roman" panose="02020603050405020304" pitchFamily="18" charset="0"/>
              </a:rPr>
              <a:t> Lee, C., Kim, B., &amp; Kim, H. (2025). The silence of the phishers: Early-stage voice phishing detection with runtime permission requests. </a:t>
            </a:r>
            <a:r>
              <a:rPr lang="en-US" i="1" dirty="0">
                <a:latin typeface="Times New Roman" panose="02020603050405020304" pitchFamily="18" charset="0"/>
                <a:cs typeface="Times New Roman" panose="02020603050405020304" pitchFamily="18" charset="0"/>
              </a:rPr>
              <a:t>Computers &amp; Security</a:t>
            </a:r>
            <a:r>
              <a:rPr lang="en-US" dirty="0">
                <a:latin typeface="Times New Roman" panose="02020603050405020304" pitchFamily="18" charset="0"/>
                <a:cs typeface="Times New Roman" panose="02020603050405020304" pitchFamily="18" charset="0"/>
              </a:rPr>
              <a:t>, 104364.</a:t>
            </a:r>
          </a:p>
          <a:p>
            <a:pPr marL="342900" indent="-342900">
              <a:buAutoNum type="arabicPeriod"/>
            </a:pPr>
            <a:r>
              <a:rPr lang="en-US" dirty="0">
                <a:latin typeface="Times New Roman" panose="02020603050405020304" pitchFamily="18" charset="0"/>
                <a:cs typeface="Times New Roman" panose="02020603050405020304" pitchFamily="18" charset="0"/>
              </a:rPr>
              <a:t> Mehmood, M. K., Arshad, H., </a:t>
            </a:r>
            <a:r>
              <a:rPr lang="en-US" dirty="0" err="1">
                <a:latin typeface="Times New Roman" panose="02020603050405020304" pitchFamily="18" charset="0"/>
                <a:cs typeface="Times New Roman" panose="02020603050405020304" pitchFamily="18" charset="0"/>
              </a:rPr>
              <a:t>Alawida</a:t>
            </a:r>
            <a:r>
              <a:rPr lang="en-US" dirty="0">
                <a:latin typeface="Times New Roman" panose="02020603050405020304" pitchFamily="18" charset="0"/>
                <a:cs typeface="Times New Roman" panose="02020603050405020304" pitchFamily="18" charset="0"/>
              </a:rPr>
              <a:t>, M., &amp; Mehmood, A. (2024). Enhancing </a:t>
            </a:r>
            <a:r>
              <a:rPr lang="en-US" dirty="0" err="1">
                <a:latin typeface="Times New Roman" panose="02020603050405020304" pitchFamily="18" charset="0"/>
                <a:cs typeface="Times New Roman" panose="02020603050405020304" pitchFamily="18" charset="0"/>
              </a:rPr>
              <a:t>Smishing</a:t>
            </a:r>
            <a:r>
              <a:rPr lang="en-US" dirty="0">
                <a:latin typeface="Times New Roman" panose="02020603050405020304" pitchFamily="18" charset="0"/>
                <a:cs typeface="Times New Roman" panose="02020603050405020304" pitchFamily="18" charset="0"/>
              </a:rPr>
              <a:t> Detection: A Deep Learning Approach for Improved Accuracy and Reduced False Positives. </a:t>
            </a:r>
            <a:r>
              <a:rPr lang="en-US" i="1" dirty="0">
                <a:latin typeface="Times New Roman" panose="02020603050405020304" pitchFamily="18" charset="0"/>
                <a:cs typeface="Times New Roman" panose="02020603050405020304" pitchFamily="18" charset="0"/>
              </a:rPr>
              <a:t>IEEE Access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50229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BD16F7-E688-4030-8104-35D47FCE8C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39" y="250373"/>
            <a:ext cx="1218061" cy="1210776"/>
          </a:xfrm>
          <a:prstGeom prst="rect">
            <a:avLst/>
          </a:prstGeom>
        </p:spPr>
      </p:pic>
      <p:sp>
        <p:nvSpPr>
          <p:cNvPr id="6" name="TextBox 5">
            <a:extLst>
              <a:ext uri="{FF2B5EF4-FFF2-40B4-BE49-F238E27FC236}">
                <a16:creationId xmlns:a16="http://schemas.microsoft.com/office/drawing/2014/main" id="{AD11C3C5-6371-4C49-A68E-F9ABF9D6A8E0}"/>
              </a:ext>
            </a:extLst>
          </p:cNvPr>
          <p:cNvSpPr txBox="1"/>
          <p:nvPr/>
        </p:nvSpPr>
        <p:spPr>
          <a:xfrm>
            <a:off x="2013857" y="2862943"/>
            <a:ext cx="6864380" cy="1938992"/>
          </a:xfrm>
          <a:prstGeom prst="rect">
            <a:avLst/>
          </a:prstGeom>
          <a:noFill/>
        </p:spPr>
        <p:txBody>
          <a:bodyPr wrap="none" rtlCol="0">
            <a:spAutoFit/>
          </a:bodyPr>
          <a:lstStyle/>
          <a:p>
            <a:r>
              <a:rPr lang="en-US" sz="5800" b="1" dirty="0">
                <a:solidFill>
                  <a:schemeClr val="tx2"/>
                </a:solidFill>
                <a:latin typeface="Times New Roman" panose="02020603050405020304" pitchFamily="18" charset="0"/>
                <a:cs typeface="Times New Roman" panose="02020603050405020304" pitchFamily="18" charset="0"/>
              </a:rPr>
              <a:t>Thank You.</a:t>
            </a:r>
          </a:p>
          <a:p>
            <a:r>
              <a:rPr lang="en-US" sz="4400" b="1" dirty="0">
                <a:solidFill>
                  <a:schemeClr val="tx2"/>
                </a:solidFill>
                <a:latin typeface="Times New Roman" panose="02020603050405020304" pitchFamily="18" charset="0"/>
                <a:cs typeface="Times New Roman" panose="02020603050405020304" pitchFamily="18" charset="0"/>
              </a:rPr>
              <a:t>Do you have any questions?</a:t>
            </a:r>
          </a:p>
          <a:p>
            <a:endParaRPr lang="en-US" dirty="0"/>
          </a:p>
        </p:txBody>
      </p:sp>
    </p:spTree>
    <p:extLst>
      <p:ext uri="{BB962C8B-B14F-4D97-AF65-F5344CB8AC3E}">
        <p14:creationId xmlns:p14="http://schemas.microsoft.com/office/powerpoint/2010/main" val="395539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2633FC-B019-4ADD-BE41-DB65359DA9EE}"/>
              </a:ext>
            </a:extLst>
          </p:cNvPr>
          <p:cNvSpPr txBox="1"/>
          <p:nvPr/>
        </p:nvSpPr>
        <p:spPr>
          <a:xfrm>
            <a:off x="3895782" y="772885"/>
            <a:ext cx="4400435" cy="738664"/>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A Thesis Proposal Presentation on</a:t>
            </a:r>
          </a:p>
          <a:p>
            <a:endParaRPr lang="en-US" dirty="0"/>
          </a:p>
        </p:txBody>
      </p:sp>
      <p:pic>
        <p:nvPicPr>
          <p:cNvPr id="4" name="Picture 3">
            <a:extLst>
              <a:ext uri="{FF2B5EF4-FFF2-40B4-BE49-F238E27FC236}">
                <a16:creationId xmlns:a16="http://schemas.microsoft.com/office/drawing/2014/main" id="{71BD058E-7B8E-4819-97A1-EB7E93488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23" y="356610"/>
            <a:ext cx="1012778" cy="1006721"/>
          </a:xfrm>
          <a:prstGeom prst="rect">
            <a:avLst/>
          </a:prstGeom>
        </p:spPr>
      </p:pic>
      <p:sp>
        <p:nvSpPr>
          <p:cNvPr id="5" name="TextBox 4">
            <a:extLst>
              <a:ext uri="{FF2B5EF4-FFF2-40B4-BE49-F238E27FC236}">
                <a16:creationId xmlns:a16="http://schemas.microsoft.com/office/drawing/2014/main" id="{0B35C72E-A48C-49E6-9DF2-15A128F7CF43}"/>
              </a:ext>
            </a:extLst>
          </p:cNvPr>
          <p:cNvSpPr txBox="1"/>
          <p:nvPr/>
        </p:nvSpPr>
        <p:spPr>
          <a:xfrm>
            <a:off x="2649361" y="1509984"/>
            <a:ext cx="7975096" cy="1169551"/>
          </a:xfrm>
          <a:prstGeom prst="rect">
            <a:avLst/>
          </a:prstGeom>
          <a:noFill/>
        </p:spPr>
        <p:txBody>
          <a:bodyPr wrap="square" rtlCol="0">
            <a:spAutoFit/>
          </a:bodyPr>
          <a:lstStyle/>
          <a:p>
            <a:pPr lvl="0" algn="ctr"/>
            <a:r>
              <a:rPr lang="en-US" sz="2600" b="1" dirty="0">
                <a:solidFill>
                  <a:srgbClr val="44546A"/>
                </a:solidFill>
                <a:latin typeface="Times New Roman" panose="02020603050405020304" pitchFamily="18" charset="0"/>
                <a:cs typeface="Times New Roman" panose="02020603050405020304" pitchFamily="18" charset="0"/>
              </a:rPr>
              <a:t>“ Detecting Vishing Attacks in Digital Communication                   Using Machine Learning ”</a:t>
            </a:r>
          </a:p>
          <a:p>
            <a:endParaRPr lang="en-US" dirty="0"/>
          </a:p>
        </p:txBody>
      </p:sp>
      <p:sp>
        <p:nvSpPr>
          <p:cNvPr id="6" name="TextBox 5">
            <a:extLst>
              <a:ext uri="{FF2B5EF4-FFF2-40B4-BE49-F238E27FC236}">
                <a16:creationId xmlns:a16="http://schemas.microsoft.com/office/drawing/2014/main" id="{AC9BD959-9B5B-40E0-B89F-8DA019D3DD09}"/>
              </a:ext>
            </a:extLst>
          </p:cNvPr>
          <p:cNvSpPr txBox="1"/>
          <p:nvPr/>
        </p:nvSpPr>
        <p:spPr>
          <a:xfrm>
            <a:off x="3569210" y="2679535"/>
            <a:ext cx="5291761" cy="1354217"/>
          </a:xfrm>
          <a:prstGeom prst="rect">
            <a:avLst/>
          </a:prstGeom>
          <a:noFill/>
        </p:spPr>
        <p:txBody>
          <a:bodyPr wrap="square" rtlCol="0">
            <a:spAutoFit/>
          </a:bodyPr>
          <a:lstStyle/>
          <a:p>
            <a:pPr algn="ctr"/>
            <a:r>
              <a:rPr lang="en-US" sz="2200" dirty="0">
                <a:latin typeface="Times New Roman" panose="02020603050405020304" pitchFamily="18" charset="0"/>
                <a:cs typeface="Times New Roman" panose="02020603050405020304" pitchFamily="18" charset="0"/>
              </a:rPr>
              <a:t>Supervisor:</a:t>
            </a:r>
          </a:p>
          <a:p>
            <a:pPr algn="ctr"/>
            <a:r>
              <a:rPr lang="en-US" sz="2400" b="1" dirty="0">
                <a:latin typeface="Times New Roman" panose="02020603050405020304" pitchFamily="18" charset="0"/>
                <a:cs typeface="Times New Roman" panose="02020603050405020304" pitchFamily="18" charset="0"/>
              </a:rPr>
              <a:t>Lecturer, Nahid Hasan</a:t>
            </a:r>
          </a:p>
          <a:p>
            <a:pPr>
              <a:spcBef>
                <a:spcPts val="0"/>
              </a:spcBef>
            </a:pPr>
            <a:r>
              <a:rPr lang="en-US" dirty="0">
                <a:latin typeface="Times New Roman" panose="02020603050405020304" pitchFamily="18" charset="0"/>
                <a:cs typeface="Times New Roman" panose="02020603050405020304" pitchFamily="18" charset="0"/>
              </a:rPr>
              <a:t>Dept. of Computer Science and Engineering, PUB.</a:t>
            </a:r>
          </a:p>
          <a:p>
            <a:endParaRPr lang="en-US" dirty="0"/>
          </a:p>
        </p:txBody>
      </p:sp>
      <p:sp>
        <p:nvSpPr>
          <p:cNvPr id="7" name="TextBox 6">
            <a:extLst>
              <a:ext uri="{FF2B5EF4-FFF2-40B4-BE49-F238E27FC236}">
                <a16:creationId xmlns:a16="http://schemas.microsoft.com/office/drawing/2014/main" id="{EBF76B47-E10A-4F7C-93F6-9F14C4794557}"/>
              </a:ext>
            </a:extLst>
          </p:cNvPr>
          <p:cNvSpPr txBox="1"/>
          <p:nvPr/>
        </p:nvSpPr>
        <p:spPr>
          <a:xfrm>
            <a:off x="4704900" y="4033752"/>
            <a:ext cx="3020379" cy="1754326"/>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Presenter:</a:t>
            </a:r>
          </a:p>
          <a:p>
            <a:pPr algn="ctr">
              <a:spcBef>
                <a:spcPts val="0"/>
              </a:spcBef>
            </a:pPr>
            <a:r>
              <a:rPr lang="en-US" sz="2600" b="1" dirty="0">
                <a:latin typeface="Times New Roman" panose="02020603050405020304" pitchFamily="18" charset="0"/>
                <a:cs typeface="Times New Roman" panose="02020603050405020304" pitchFamily="18" charset="0"/>
              </a:rPr>
              <a:t>Arafat Rahman</a:t>
            </a:r>
          </a:p>
          <a:p>
            <a:pPr algn="ctr">
              <a:spcBef>
                <a:spcPts val="0"/>
              </a:spcBef>
            </a:pPr>
            <a:r>
              <a:rPr lang="en-US" sz="2000" dirty="0">
                <a:latin typeface="Times New Roman" panose="02020603050405020304" pitchFamily="18" charset="0"/>
                <a:cs typeface="Times New Roman" panose="02020603050405020304" pitchFamily="18" charset="0"/>
              </a:rPr>
              <a:t>ID No: 0322310105101052</a:t>
            </a:r>
            <a:endParaRPr lang="en-US" sz="2000" b="1" dirty="0">
              <a:latin typeface="Times New Roman" panose="02020603050405020304" pitchFamily="18" charset="0"/>
              <a:cs typeface="Times New Roman" panose="02020603050405020304" pitchFamily="18" charset="0"/>
            </a:endParaRPr>
          </a:p>
          <a:p>
            <a:pPr algn="ctr">
              <a:spcBef>
                <a:spcPts val="0"/>
              </a:spcBef>
            </a:pPr>
            <a:r>
              <a:rPr lang="en-US" sz="2000" dirty="0" err="1">
                <a:latin typeface="Times New Roman" panose="02020603050405020304" pitchFamily="18" charset="0"/>
                <a:cs typeface="Times New Roman" panose="02020603050405020304" pitchFamily="18" charset="0"/>
              </a:rPr>
              <a:t>B.Sc</a:t>
            </a:r>
            <a:r>
              <a:rPr lang="en-US" sz="2000" dirty="0">
                <a:latin typeface="Times New Roman" panose="02020603050405020304" pitchFamily="18" charset="0"/>
                <a:cs typeface="Times New Roman" panose="02020603050405020304" pitchFamily="18" charset="0"/>
              </a:rPr>
              <a:t> in CSE</a:t>
            </a:r>
          </a:p>
          <a:p>
            <a:endParaRPr lang="en-US" dirty="0"/>
          </a:p>
        </p:txBody>
      </p:sp>
      <p:sp>
        <p:nvSpPr>
          <p:cNvPr id="8" name="TextBox 7">
            <a:extLst>
              <a:ext uri="{FF2B5EF4-FFF2-40B4-BE49-F238E27FC236}">
                <a16:creationId xmlns:a16="http://schemas.microsoft.com/office/drawing/2014/main" id="{4A2B354D-7D83-4031-A3B8-2638EE1C8CA8}"/>
              </a:ext>
            </a:extLst>
          </p:cNvPr>
          <p:cNvSpPr txBox="1"/>
          <p:nvPr/>
        </p:nvSpPr>
        <p:spPr>
          <a:xfrm>
            <a:off x="2886293" y="5744536"/>
            <a:ext cx="6657592" cy="1046440"/>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Department of Computer Science and Engineering, PUB.</a:t>
            </a:r>
          </a:p>
          <a:p>
            <a:pPr algn="ctr"/>
            <a:r>
              <a:rPr lang="en-US" sz="2200" dirty="0">
                <a:latin typeface="Times New Roman" panose="02020603050405020304" pitchFamily="18" charset="0"/>
                <a:cs typeface="Times New Roman" panose="02020603050405020304" pitchFamily="18" charset="0"/>
              </a:rPr>
              <a:t>May, 2025.</a:t>
            </a:r>
          </a:p>
          <a:p>
            <a:endParaRPr lang="en-US" dirty="0"/>
          </a:p>
        </p:txBody>
      </p:sp>
    </p:spTree>
    <p:extLst>
      <p:ext uri="{BB962C8B-B14F-4D97-AF65-F5344CB8AC3E}">
        <p14:creationId xmlns:p14="http://schemas.microsoft.com/office/powerpoint/2010/main" val="343317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C90E36-837B-4231-9EE9-EA3165622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53" y="130629"/>
            <a:ext cx="1149877" cy="1143000"/>
          </a:xfrm>
          <a:prstGeom prst="rect">
            <a:avLst/>
          </a:prstGeom>
        </p:spPr>
      </p:pic>
      <p:sp>
        <p:nvSpPr>
          <p:cNvPr id="4" name="TextBox 3">
            <a:extLst>
              <a:ext uri="{FF2B5EF4-FFF2-40B4-BE49-F238E27FC236}">
                <a16:creationId xmlns:a16="http://schemas.microsoft.com/office/drawing/2014/main" id="{E8DBA8A1-D9E4-4425-A5D6-C134647B23E2}"/>
              </a:ext>
            </a:extLst>
          </p:cNvPr>
          <p:cNvSpPr txBox="1"/>
          <p:nvPr/>
        </p:nvSpPr>
        <p:spPr>
          <a:xfrm>
            <a:off x="1665515" y="368703"/>
            <a:ext cx="2097049" cy="1046440"/>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Outlines</a:t>
            </a:r>
          </a:p>
          <a:p>
            <a:endParaRPr lang="en-US" dirty="0"/>
          </a:p>
        </p:txBody>
      </p:sp>
      <p:cxnSp>
        <p:nvCxnSpPr>
          <p:cNvPr id="9" name="Straight Connector 8">
            <a:extLst>
              <a:ext uri="{FF2B5EF4-FFF2-40B4-BE49-F238E27FC236}">
                <a16:creationId xmlns:a16="http://schemas.microsoft.com/office/drawing/2014/main" id="{2FA78C7A-3F50-4710-8D3A-04AC137FEE49}"/>
              </a:ext>
            </a:extLst>
          </p:cNvPr>
          <p:cNvCxnSpPr>
            <a:cxnSpLocks/>
          </p:cNvCxnSpPr>
          <p:nvPr/>
        </p:nvCxnSpPr>
        <p:spPr>
          <a:xfrm flipV="1">
            <a:off x="1665515" y="1085412"/>
            <a:ext cx="10231432" cy="90247"/>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D21D312-80F0-4429-84DF-6C982E507D6A}"/>
              </a:ext>
            </a:extLst>
          </p:cNvPr>
          <p:cNvSpPr txBox="1"/>
          <p:nvPr/>
        </p:nvSpPr>
        <p:spPr>
          <a:xfrm>
            <a:off x="1444930" y="1651590"/>
            <a:ext cx="3179075" cy="3554819"/>
          </a:xfrm>
          <a:prstGeom prst="rect">
            <a:avLst/>
          </a:prstGeom>
          <a:noFill/>
        </p:spPr>
        <p:txBody>
          <a:bodyPr wrap="none" rtlCol="0">
            <a:spAutoFit/>
          </a:bodyPr>
          <a:lstStyle/>
          <a:p>
            <a:pPr>
              <a:buFont typeface="Wingdings" panose="05000000000000000000" pitchFamily="2" charset="2"/>
              <a:buChar char="ü"/>
            </a:pPr>
            <a:r>
              <a:rPr lang="en-US" sz="23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ü"/>
            </a:pPr>
            <a:r>
              <a:rPr lang="en-US" sz="2300"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ü"/>
            </a:pPr>
            <a:r>
              <a:rPr lang="en-US" sz="2300" dirty="0">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ü"/>
            </a:pPr>
            <a:r>
              <a:rPr lang="en-US" sz="2300" dirty="0">
                <a:latin typeface="Times New Roman" panose="02020603050405020304" pitchFamily="18" charset="0"/>
                <a:cs typeface="Times New Roman" panose="02020603050405020304" pitchFamily="18" charset="0"/>
              </a:rPr>
              <a:t>Problem Statements</a:t>
            </a:r>
          </a:p>
          <a:p>
            <a:pPr>
              <a:buFont typeface="Wingdings" panose="05000000000000000000" pitchFamily="2" charset="2"/>
              <a:buChar char="ü"/>
            </a:pPr>
            <a:r>
              <a:rPr lang="en-US" sz="2300" dirty="0">
                <a:latin typeface="Times New Roman" panose="02020603050405020304" pitchFamily="18" charset="0"/>
                <a:cs typeface="Times New Roman" panose="02020603050405020304" pitchFamily="18" charset="0"/>
              </a:rPr>
              <a:t>Proposed Methodology</a:t>
            </a:r>
          </a:p>
          <a:p>
            <a:pPr>
              <a:buFont typeface="Wingdings" panose="05000000000000000000" pitchFamily="2" charset="2"/>
              <a:buChar char="ü"/>
            </a:pPr>
            <a:r>
              <a:rPr lang="en-US" sz="2300" dirty="0">
                <a:latin typeface="Times New Roman" panose="02020603050405020304" pitchFamily="18" charset="0"/>
                <a:cs typeface="Times New Roman" panose="02020603050405020304" pitchFamily="18" charset="0"/>
              </a:rPr>
              <a:t>Dataset</a:t>
            </a:r>
          </a:p>
          <a:p>
            <a:pPr>
              <a:buFont typeface="Wingdings" panose="05000000000000000000" pitchFamily="2" charset="2"/>
              <a:buChar char="ü"/>
            </a:pPr>
            <a:r>
              <a:rPr lang="en-US" sz="2300" dirty="0">
                <a:latin typeface="Times New Roman" panose="02020603050405020304" pitchFamily="18" charset="0"/>
                <a:cs typeface="Times New Roman" panose="02020603050405020304" pitchFamily="18" charset="0"/>
              </a:rPr>
              <a:t>Expected Outcome</a:t>
            </a:r>
          </a:p>
          <a:p>
            <a:pPr>
              <a:buFont typeface="Wingdings" panose="05000000000000000000" pitchFamily="2" charset="2"/>
              <a:buChar char="ü"/>
            </a:pPr>
            <a:r>
              <a:rPr lang="en-US" sz="23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ü"/>
            </a:pPr>
            <a:r>
              <a:rPr lang="en-US" sz="2300" dirty="0">
                <a:latin typeface="Times New Roman" panose="02020603050405020304" pitchFamily="18" charset="0"/>
                <a:cs typeface="Times New Roman" panose="02020603050405020304" pitchFamily="18" charset="0"/>
              </a:rPr>
              <a:t>Reference</a:t>
            </a:r>
          </a:p>
          <a:p>
            <a:endParaRPr lang="en-US" dirty="0"/>
          </a:p>
        </p:txBody>
      </p:sp>
    </p:spTree>
    <p:extLst>
      <p:ext uri="{BB962C8B-B14F-4D97-AF65-F5344CB8AC3E}">
        <p14:creationId xmlns:p14="http://schemas.microsoft.com/office/powerpoint/2010/main" val="161081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C20E12-8FAF-4788-BCB3-2930B4F4ED59}"/>
              </a:ext>
            </a:extLst>
          </p:cNvPr>
          <p:cNvSpPr txBox="1"/>
          <p:nvPr/>
        </p:nvSpPr>
        <p:spPr>
          <a:xfrm>
            <a:off x="882031" y="1999527"/>
            <a:ext cx="10123714" cy="3970318"/>
          </a:xfrm>
          <a:prstGeom prst="rect">
            <a:avLst/>
          </a:prstGeom>
          <a:noFill/>
        </p:spPr>
        <p:txBody>
          <a:bodyPr wrap="square" rtlCol="0">
            <a:spAutoFit/>
          </a:bodyPr>
          <a:lstStyle/>
          <a:p>
            <a:pPr algn="just">
              <a:buFont typeface="Wingdings" panose="05000000000000000000" pitchFamily="2" charset="2"/>
              <a:buChar char="ü"/>
            </a:pPr>
            <a:r>
              <a:rPr lang="en-US" sz="2800" dirty="0">
                <a:effectLst/>
                <a:latin typeface="Times New Roman" panose="02020603050405020304" pitchFamily="18" charset="0"/>
                <a:cs typeface="Times New Roman" panose="02020603050405020304" pitchFamily="18" charset="0"/>
              </a:rPr>
              <a:t>Vishing attacks exploit voice-based digital communication to deceive users into sharing sensitive information, undermining trust in digital platforms. Machine learning-based detection systems analyze audio and text patterns to identify and prevent such threats, enhancing cybersecurity.</a:t>
            </a:r>
            <a:endParaRPr 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In Bangladesh, where digital literacy is still developing, many individuals are vulnerable to such attacks. The growing number of mobile and online service users makes it critical to develop intelligent systems that can detect and prevent vishing attempts in real time.</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57535E1-9357-43ED-9B89-F0AAD353A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76" y="304800"/>
            <a:ext cx="1153310" cy="1146411"/>
          </a:xfrm>
          <a:prstGeom prst="rect">
            <a:avLst/>
          </a:prstGeom>
        </p:spPr>
      </p:pic>
      <p:cxnSp>
        <p:nvCxnSpPr>
          <p:cNvPr id="6" name="Straight Connector 5">
            <a:extLst>
              <a:ext uri="{FF2B5EF4-FFF2-40B4-BE49-F238E27FC236}">
                <a16:creationId xmlns:a16="http://schemas.microsoft.com/office/drawing/2014/main" id="{BC7082B0-F8E3-4369-BA99-4783860BFFC7}"/>
              </a:ext>
            </a:extLst>
          </p:cNvPr>
          <p:cNvCxnSpPr>
            <a:cxnSpLocks/>
          </p:cNvCxnSpPr>
          <p:nvPr/>
        </p:nvCxnSpPr>
        <p:spPr>
          <a:xfrm flipV="1">
            <a:off x="1785257" y="1230086"/>
            <a:ext cx="10123714" cy="97971"/>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C156333-D82F-4450-BFC6-351399DCFCD6}"/>
              </a:ext>
            </a:extLst>
          </p:cNvPr>
          <p:cNvSpPr txBox="1"/>
          <p:nvPr/>
        </p:nvSpPr>
        <p:spPr>
          <a:xfrm>
            <a:off x="1709057" y="558616"/>
            <a:ext cx="2973891"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Introduction</a:t>
            </a:r>
            <a:endParaRPr lang="en-US" sz="4400" dirty="0"/>
          </a:p>
        </p:txBody>
      </p:sp>
    </p:spTree>
    <p:extLst>
      <p:ext uri="{BB962C8B-B14F-4D97-AF65-F5344CB8AC3E}">
        <p14:creationId xmlns:p14="http://schemas.microsoft.com/office/powerpoint/2010/main" val="82384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2D15A4-03A6-4324-A132-3BD17ACAD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44" y="158496"/>
            <a:ext cx="1376992" cy="1368756"/>
          </a:xfrm>
          <a:prstGeom prst="rect">
            <a:avLst/>
          </a:prstGeom>
        </p:spPr>
      </p:pic>
      <p:cxnSp>
        <p:nvCxnSpPr>
          <p:cNvPr id="5" name="Straight Connector 4">
            <a:extLst>
              <a:ext uri="{FF2B5EF4-FFF2-40B4-BE49-F238E27FC236}">
                <a16:creationId xmlns:a16="http://schemas.microsoft.com/office/drawing/2014/main" id="{EC8482C5-4A05-45B7-B92E-E8576E0B1020}"/>
              </a:ext>
            </a:extLst>
          </p:cNvPr>
          <p:cNvCxnSpPr>
            <a:cxnSpLocks/>
          </p:cNvCxnSpPr>
          <p:nvPr/>
        </p:nvCxnSpPr>
        <p:spPr>
          <a:xfrm flipV="1">
            <a:off x="1719072" y="1423776"/>
            <a:ext cx="10326624" cy="103476"/>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6012872-D2B0-48AE-A8DA-6FB4D0CCACB2}"/>
              </a:ext>
            </a:extLst>
          </p:cNvPr>
          <p:cNvSpPr txBox="1"/>
          <p:nvPr/>
        </p:nvSpPr>
        <p:spPr>
          <a:xfrm>
            <a:off x="1719072" y="757811"/>
            <a:ext cx="2597186"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Objectives</a:t>
            </a:r>
            <a:endParaRPr lang="en-US" sz="4400" dirty="0"/>
          </a:p>
        </p:txBody>
      </p:sp>
      <p:sp>
        <p:nvSpPr>
          <p:cNvPr id="9" name="TextBox 8">
            <a:extLst>
              <a:ext uri="{FF2B5EF4-FFF2-40B4-BE49-F238E27FC236}">
                <a16:creationId xmlns:a16="http://schemas.microsoft.com/office/drawing/2014/main" id="{68CF1EF6-E570-4592-B3BC-A1793BE981BD}"/>
              </a:ext>
            </a:extLst>
          </p:cNvPr>
          <p:cNvSpPr txBox="1"/>
          <p:nvPr/>
        </p:nvSpPr>
        <p:spPr>
          <a:xfrm>
            <a:off x="932688" y="2193217"/>
            <a:ext cx="10497312" cy="3785652"/>
          </a:xfrm>
          <a:prstGeom prst="rect">
            <a:avLst/>
          </a:prstGeom>
          <a:noFill/>
        </p:spPr>
        <p:txBody>
          <a:bodyPr wrap="square" rtlCol="0">
            <a:spAutoFit/>
          </a:body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Develop an automated system capable of detecting vishing attempts in digital communication using supervised machine learning models.</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Build a dataset of labeled vishing and non-vishing messages through data collection and preprocessing techniques.</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Ensure the system is scalable and adaptable to handle multilingual data and evolving vishing tactics in real-world scenarios.</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Design an efficient detection framework optimized for low latency and scalability, ensuring accessibility for diverse linguistic contexts, including Bangla-speaking users.</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95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8A6267-B79E-428D-B907-835474295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254" y="163286"/>
            <a:ext cx="1073218" cy="1066800"/>
          </a:xfrm>
          <a:prstGeom prst="rect">
            <a:avLst/>
          </a:prstGeom>
        </p:spPr>
      </p:pic>
      <p:cxnSp>
        <p:nvCxnSpPr>
          <p:cNvPr id="5" name="Straight Connector 4">
            <a:extLst>
              <a:ext uri="{FF2B5EF4-FFF2-40B4-BE49-F238E27FC236}">
                <a16:creationId xmlns:a16="http://schemas.microsoft.com/office/drawing/2014/main" id="{0FBF8CAB-4EF8-4476-B82D-967C7B85DACB}"/>
              </a:ext>
            </a:extLst>
          </p:cNvPr>
          <p:cNvCxnSpPr/>
          <p:nvPr/>
        </p:nvCxnSpPr>
        <p:spPr>
          <a:xfrm>
            <a:off x="1741714" y="1208314"/>
            <a:ext cx="1014548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6DAA063-6E18-4BB2-A0BF-58461A6B80FC}"/>
              </a:ext>
            </a:extLst>
          </p:cNvPr>
          <p:cNvSpPr txBox="1"/>
          <p:nvPr/>
        </p:nvSpPr>
        <p:spPr>
          <a:xfrm>
            <a:off x="1741714" y="413657"/>
            <a:ext cx="5509842" cy="1046440"/>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Literature Review (1/4)</a:t>
            </a:r>
          </a:p>
          <a:p>
            <a:endParaRPr lang="en-US" dirty="0"/>
          </a:p>
        </p:txBody>
      </p:sp>
      <p:sp>
        <p:nvSpPr>
          <p:cNvPr id="8" name="TextBox 7">
            <a:extLst>
              <a:ext uri="{FF2B5EF4-FFF2-40B4-BE49-F238E27FC236}">
                <a16:creationId xmlns:a16="http://schemas.microsoft.com/office/drawing/2014/main" id="{85CB64B7-25AA-447C-9B6C-4500DD2F43E4}"/>
              </a:ext>
            </a:extLst>
          </p:cNvPr>
          <p:cNvSpPr txBox="1"/>
          <p:nvPr/>
        </p:nvSpPr>
        <p:spPr>
          <a:xfrm>
            <a:off x="1128785" y="1760432"/>
            <a:ext cx="10268557" cy="4524315"/>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Title: </a:t>
            </a:r>
            <a:r>
              <a:rPr lang="en-US" sz="2400" dirty="0" err="1">
                <a:latin typeface="Times New Roman" panose="02020603050405020304" pitchFamily="18" charset="0"/>
                <a:cs typeface="Times New Roman" panose="02020603050405020304" pitchFamily="18" charset="0"/>
              </a:rPr>
              <a:t>Boussougou</a:t>
            </a:r>
            <a:r>
              <a:rPr lang="en-US" sz="2400" dirty="0">
                <a:latin typeface="Times New Roman" panose="02020603050405020304" pitchFamily="18" charset="0"/>
                <a:cs typeface="Times New Roman" panose="02020603050405020304" pitchFamily="18" charset="0"/>
              </a:rPr>
              <a:t> et al. (2025) [1] explored multilingual back-translation and SMOTE techniques to enhance voice phishing detection using machine learning.</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Contribution:</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Introduced multilingual back-translation (BT) with SMOTE to handle data imbalance.</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Used </a:t>
            </a:r>
            <a:r>
              <a:rPr lang="en-US" sz="2400" dirty="0" err="1">
                <a:latin typeface="Times New Roman" panose="02020603050405020304" pitchFamily="18" charset="0"/>
                <a:cs typeface="Times New Roman" panose="02020603050405020304" pitchFamily="18" charset="0"/>
              </a:rPr>
              <a:t>KorCCVi</a:t>
            </a:r>
            <a:r>
              <a:rPr lang="en-US" sz="2400" dirty="0">
                <a:latin typeface="Times New Roman" panose="02020603050405020304" pitchFamily="18" charset="0"/>
                <a:cs typeface="Times New Roman" panose="02020603050405020304" pitchFamily="18" charset="0"/>
              </a:rPr>
              <a:t> v2 dataset (2,927 samples).</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Achieved F1-score of 98.91% (BT), 100% accuracy (CNN &amp; RF).</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Limitation: </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High computational cost.</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BT may introduce noise.</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Overfitting observed in some models (e.g., CNN).</a:t>
            </a:r>
          </a:p>
          <a:p>
            <a:pPr lvl="1" algn="just">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1562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B1D090-6D19-4B3C-A1D7-CAD52B3E6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41" y="174173"/>
            <a:ext cx="1130975" cy="1124210"/>
          </a:xfrm>
          <a:prstGeom prst="rect">
            <a:avLst/>
          </a:prstGeom>
        </p:spPr>
      </p:pic>
      <p:cxnSp>
        <p:nvCxnSpPr>
          <p:cNvPr id="5" name="Straight Connector 4">
            <a:extLst>
              <a:ext uri="{FF2B5EF4-FFF2-40B4-BE49-F238E27FC236}">
                <a16:creationId xmlns:a16="http://schemas.microsoft.com/office/drawing/2014/main" id="{CAA3CAD9-26AA-44F1-9714-B33E3882BF85}"/>
              </a:ext>
            </a:extLst>
          </p:cNvPr>
          <p:cNvCxnSpPr/>
          <p:nvPr/>
        </p:nvCxnSpPr>
        <p:spPr>
          <a:xfrm>
            <a:off x="1545771" y="1298383"/>
            <a:ext cx="10265229"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8B52F06-FCB8-4623-83B8-AB9823131867}"/>
              </a:ext>
            </a:extLst>
          </p:cNvPr>
          <p:cNvSpPr txBox="1"/>
          <p:nvPr/>
        </p:nvSpPr>
        <p:spPr>
          <a:xfrm>
            <a:off x="1545771" y="528942"/>
            <a:ext cx="5509842"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Literature Review (2/4)</a:t>
            </a:r>
          </a:p>
        </p:txBody>
      </p:sp>
      <p:sp>
        <p:nvSpPr>
          <p:cNvPr id="8" name="TextBox 7">
            <a:extLst>
              <a:ext uri="{FF2B5EF4-FFF2-40B4-BE49-F238E27FC236}">
                <a16:creationId xmlns:a16="http://schemas.microsoft.com/office/drawing/2014/main" id="{6227721A-186E-4DEF-A243-B90ED21F50EC}"/>
              </a:ext>
            </a:extLst>
          </p:cNvPr>
          <p:cNvSpPr txBox="1"/>
          <p:nvPr/>
        </p:nvSpPr>
        <p:spPr>
          <a:xfrm>
            <a:off x="1360716" y="1719944"/>
            <a:ext cx="10101943" cy="4524315"/>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Title:</a:t>
            </a:r>
            <a:r>
              <a:rPr lang="en-US" sz="2400" dirty="0">
                <a:latin typeface="Times New Roman" panose="02020603050405020304" pitchFamily="18" charset="0"/>
                <a:cs typeface="Times New Roman" panose="02020603050405020304" pitchFamily="18" charset="0"/>
              </a:rPr>
              <a:t> Mahmud et al. (2024) [2] – </a:t>
            </a:r>
            <a:r>
              <a:rPr lang="en-US" sz="2400" i="1" dirty="0">
                <a:latin typeface="Times New Roman" panose="02020603050405020304" pitchFamily="18" charset="0"/>
                <a:cs typeface="Times New Roman" panose="02020603050405020304" pitchFamily="18" charset="0"/>
              </a:rPr>
              <a:t>Hybrid Deep Learning Approaches to </a:t>
            </a:r>
            <a:r>
              <a:rPr lang="en-US" sz="2400" i="1" dirty="0" err="1">
                <a:latin typeface="Times New Roman" panose="02020603050405020304" pitchFamily="18" charset="0"/>
                <a:cs typeface="Times New Roman" panose="02020603050405020304" pitchFamily="18" charset="0"/>
              </a:rPr>
              <a:t>Smishing</a:t>
            </a:r>
            <a:r>
              <a:rPr lang="en-US" sz="2400" i="1" dirty="0">
                <a:latin typeface="Times New Roman" panose="02020603050405020304" pitchFamily="18" charset="0"/>
                <a:cs typeface="Times New Roman" panose="02020603050405020304" pitchFamily="18" charset="0"/>
              </a:rPr>
              <a:t> Detection</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Contribution:</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Proposed a CNN-Bi-GRU hybrid model for detecting </a:t>
            </a:r>
            <a:r>
              <a:rPr lang="en-US" sz="2400" dirty="0" err="1">
                <a:latin typeface="Times New Roman" panose="02020603050405020304" pitchFamily="18" charset="0"/>
                <a:cs typeface="Times New Roman" panose="02020603050405020304" pitchFamily="18" charset="0"/>
              </a:rPr>
              <a:t>smishing</a:t>
            </a:r>
            <a:r>
              <a:rPr lang="en-US" sz="2400" dirty="0">
                <a:latin typeface="Times New Roman" panose="02020603050405020304" pitchFamily="18" charset="0"/>
                <a:cs typeface="Times New Roman" panose="02020603050405020304" pitchFamily="18" charset="0"/>
              </a:rPr>
              <a:t> in SMS.</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Achieved 99.82% accuracy and 98.56% F1-score on benchmark datasets.</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Used Word2Vec and LIME to identify important phishing indicators like urgent and free.</a:t>
            </a:r>
          </a:p>
          <a:p>
            <a:pPr lvl="1" algn="just">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Limitation: </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Datasets are English-only and imbalanced.</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Computationally heavy for real-time use.</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No real-time deployment or live testing was done.</a:t>
            </a:r>
          </a:p>
        </p:txBody>
      </p:sp>
    </p:spTree>
    <p:extLst>
      <p:ext uri="{BB962C8B-B14F-4D97-AF65-F5344CB8AC3E}">
        <p14:creationId xmlns:p14="http://schemas.microsoft.com/office/powerpoint/2010/main" val="412287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D9B555-0472-4A89-99F2-FEC0577A0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055" y="239485"/>
            <a:ext cx="1193684" cy="1186544"/>
          </a:xfrm>
          <a:prstGeom prst="rect">
            <a:avLst/>
          </a:prstGeom>
        </p:spPr>
      </p:pic>
      <p:cxnSp>
        <p:nvCxnSpPr>
          <p:cNvPr id="5" name="Straight Connector 4">
            <a:extLst>
              <a:ext uri="{FF2B5EF4-FFF2-40B4-BE49-F238E27FC236}">
                <a16:creationId xmlns:a16="http://schemas.microsoft.com/office/drawing/2014/main" id="{F0C60D46-FB84-4882-B91E-BC9A51BEDD3B}"/>
              </a:ext>
            </a:extLst>
          </p:cNvPr>
          <p:cNvCxnSpPr>
            <a:cxnSpLocks/>
          </p:cNvCxnSpPr>
          <p:nvPr/>
        </p:nvCxnSpPr>
        <p:spPr>
          <a:xfrm flipH="1">
            <a:off x="1861457" y="1295400"/>
            <a:ext cx="9644743" cy="97971"/>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0FC6FE1-7287-4490-9039-452F87820C40}"/>
              </a:ext>
            </a:extLst>
          </p:cNvPr>
          <p:cNvSpPr txBox="1"/>
          <p:nvPr/>
        </p:nvSpPr>
        <p:spPr>
          <a:xfrm>
            <a:off x="2046514" y="555172"/>
            <a:ext cx="5509842" cy="1046440"/>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Literature Review (3/4)</a:t>
            </a:r>
          </a:p>
          <a:p>
            <a:endParaRPr lang="en-US" dirty="0"/>
          </a:p>
        </p:txBody>
      </p:sp>
      <p:sp>
        <p:nvSpPr>
          <p:cNvPr id="9" name="TextBox 8">
            <a:extLst>
              <a:ext uri="{FF2B5EF4-FFF2-40B4-BE49-F238E27FC236}">
                <a16:creationId xmlns:a16="http://schemas.microsoft.com/office/drawing/2014/main" id="{8BC80A2D-0B67-4E39-AF80-07C040BA4261}"/>
              </a:ext>
            </a:extLst>
          </p:cNvPr>
          <p:cNvSpPr txBox="1"/>
          <p:nvPr/>
        </p:nvSpPr>
        <p:spPr>
          <a:xfrm>
            <a:off x="1121228" y="1817201"/>
            <a:ext cx="10744199" cy="4801314"/>
          </a:xfrm>
          <a:prstGeom prst="rect">
            <a:avLst/>
          </a:prstGeom>
          <a:noFill/>
        </p:spPr>
        <p:txBody>
          <a:bodyPr wrap="square" rtlCol="0">
            <a:spAutoFit/>
          </a:bodyPr>
          <a:lstStyle/>
          <a:p>
            <a:pPr algn="just"/>
            <a:r>
              <a:rPr lang="en-US" sz="2400" b="1" dirty="0">
                <a:latin typeface="Times New Roman" panose="02020603050405020304" pitchFamily="18" charset="0"/>
                <a:cs typeface="Times New Roman" panose="02020603050405020304" pitchFamily="18" charset="0"/>
              </a:rPr>
              <a:t>Title: </a:t>
            </a:r>
            <a:r>
              <a:rPr lang="en-US" sz="2400" dirty="0">
                <a:latin typeface="Times New Roman" panose="02020603050405020304" pitchFamily="18" charset="0"/>
                <a:cs typeface="Times New Roman" panose="02020603050405020304" pitchFamily="18" charset="0"/>
              </a:rPr>
              <a:t>Lee et al. (2025) [3] – </a:t>
            </a:r>
            <a:r>
              <a:rPr lang="en-US" sz="2400" i="1" dirty="0">
                <a:latin typeface="Times New Roman" panose="02020603050405020304" pitchFamily="18" charset="0"/>
                <a:cs typeface="Times New Roman" panose="02020603050405020304" pitchFamily="18" charset="0"/>
              </a:rPr>
              <a:t>Early-Stage Vishing Detection via Runtime Permissions.</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Contribution:</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Proposed </a:t>
            </a:r>
            <a:r>
              <a:rPr lang="en-US" sz="2400" dirty="0" err="1">
                <a:latin typeface="Times New Roman" panose="02020603050405020304" pitchFamily="18" charset="0"/>
                <a:cs typeface="Times New Roman" panose="02020603050405020304" pitchFamily="18" charset="0"/>
              </a:rPr>
              <a:t>VishielDroid</a:t>
            </a:r>
            <a:r>
              <a:rPr lang="en-US" sz="2400" dirty="0">
                <a:latin typeface="Times New Roman" panose="02020603050405020304" pitchFamily="18" charset="0"/>
                <a:cs typeface="Times New Roman" panose="02020603050405020304" pitchFamily="18" charset="0"/>
              </a:rPr>
              <a:t>, a real-time Android vishing detector using runtime permission requests.</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Achieved 99.86% accuracy and 99.78% F1-score using SVM.</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Lightweight model with minimal memory and battery usage, tested on Android 12.</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Limitation : </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Depends on app execution—may miss delayed threats.</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Requires Android OS modifications.</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No real-world user interaction testing.</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May not detect colluding apps that split malicious behavior.</a:t>
            </a:r>
          </a:p>
          <a:p>
            <a:pPr lvl="1" algn="just">
              <a:buFont typeface="Wingdings" panose="05000000000000000000" pitchFamily="2" charset="2"/>
              <a:buChar char="ü"/>
            </a:pPr>
            <a:endParaRPr lang="en-US" dirty="0"/>
          </a:p>
        </p:txBody>
      </p:sp>
    </p:spTree>
    <p:extLst>
      <p:ext uri="{BB962C8B-B14F-4D97-AF65-F5344CB8AC3E}">
        <p14:creationId xmlns:p14="http://schemas.microsoft.com/office/powerpoint/2010/main" val="14311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0855CC-740A-4517-B7A9-EE17E3B81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83" y="206830"/>
            <a:ext cx="1303194" cy="1295400"/>
          </a:xfrm>
          <a:prstGeom prst="rect">
            <a:avLst/>
          </a:prstGeom>
        </p:spPr>
      </p:pic>
      <p:cxnSp>
        <p:nvCxnSpPr>
          <p:cNvPr id="5" name="Straight Connector 4">
            <a:extLst>
              <a:ext uri="{FF2B5EF4-FFF2-40B4-BE49-F238E27FC236}">
                <a16:creationId xmlns:a16="http://schemas.microsoft.com/office/drawing/2014/main" id="{529EA3EC-5E5C-4F16-BD5D-08CB135DEE68}"/>
              </a:ext>
            </a:extLst>
          </p:cNvPr>
          <p:cNvCxnSpPr/>
          <p:nvPr/>
        </p:nvCxnSpPr>
        <p:spPr>
          <a:xfrm>
            <a:off x="1774371" y="1426029"/>
            <a:ext cx="9797143"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BA4F3EA-A22C-4DFC-AE7E-01D17A37E31A}"/>
              </a:ext>
            </a:extLst>
          </p:cNvPr>
          <p:cNvSpPr txBox="1"/>
          <p:nvPr/>
        </p:nvSpPr>
        <p:spPr>
          <a:xfrm>
            <a:off x="1774371" y="566057"/>
            <a:ext cx="5509842"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Literature Review (4/4)</a:t>
            </a:r>
          </a:p>
        </p:txBody>
      </p:sp>
      <p:sp>
        <p:nvSpPr>
          <p:cNvPr id="7" name="TextBox 6">
            <a:extLst>
              <a:ext uri="{FF2B5EF4-FFF2-40B4-BE49-F238E27FC236}">
                <a16:creationId xmlns:a16="http://schemas.microsoft.com/office/drawing/2014/main" id="{BFDD382A-A59D-479D-B8DC-89C0C842DC4B}"/>
              </a:ext>
            </a:extLst>
          </p:cNvPr>
          <p:cNvSpPr txBox="1"/>
          <p:nvPr/>
        </p:nvSpPr>
        <p:spPr>
          <a:xfrm>
            <a:off x="1262742" y="1807028"/>
            <a:ext cx="9960429" cy="452431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Title: </a:t>
            </a:r>
            <a:r>
              <a:rPr lang="en-US" sz="2400" dirty="0">
                <a:latin typeface="Times New Roman" panose="02020603050405020304" pitchFamily="18" charset="0"/>
                <a:cs typeface="Times New Roman" panose="02020603050405020304" pitchFamily="18" charset="0"/>
              </a:rPr>
              <a:t>Mehmood et al. (2024) [4] – </a:t>
            </a:r>
            <a:r>
              <a:rPr lang="en-US" sz="2400" i="1" dirty="0">
                <a:latin typeface="Times New Roman" panose="02020603050405020304" pitchFamily="18" charset="0"/>
                <a:cs typeface="Times New Roman" panose="02020603050405020304" pitchFamily="18" charset="0"/>
              </a:rPr>
              <a:t>Deep Learning Approach for Voice Spoofing Detection in ASV Systems.</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Contribution:</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Developed a </a:t>
            </a:r>
            <a:r>
              <a:rPr lang="en-US" sz="2400" dirty="0" err="1">
                <a:latin typeface="Times New Roman" panose="02020603050405020304" pitchFamily="18" charset="0"/>
                <a:cs typeface="Times New Roman" panose="02020603050405020304" pitchFamily="18" charset="0"/>
              </a:rPr>
              <a:t>DBiLSTM</a:t>
            </a:r>
            <a:r>
              <a:rPr lang="en-US" sz="2400" dirty="0">
                <a:latin typeface="Times New Roman" panose="02020603050405020304" pitchFamily="18" charset="0"/>
                <a:cs typeface="Times New Roman" panose="02020603050405020304" pitchFamily="18" charset="0"/>
              </a:rPr>
              <a:t>-based system using ELTP-LFCC feature fusion for detecting spoofed voice in speaker verification.</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Achieved 0.74% EER and 0.008 t-DCF, outperforming baseline methods.</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Highly effective against TTS attacks (EER: 0.002%).</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Limitation : </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 Poor performance on voice conversion attacks (EER: 33.28%). Requires Android OS modifications.</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Generalizability limited to </a:t>
            </a:r>
            <a:r>
              <a:rPr lang="en-US" sz="2400" dirty="0" err="1">
                <a:latin typeface="Times New Roman" panose="02020603050405020304" pitchFamily="18" charset="0"/>
                <a:cs typeface="Times New Roman" panose="02020603050405020304" pitchFamily="18" charset="0"/>
              </a:rPr>
              <a:t>ASVspoof</a:t>
            </a:r>
            <a:r>
              <a:rPr lang="en-US" sz="2400" dirty="0">
                <a:latin typeface="Times New Roman" panose="02020603050405020304" pitchFamily="18" charset="0"/>
                <a:cs typeface="Times New Roman" panose="02020603050405020304" pitchFamily="18" charset="0"/>
              </a:rPr>
              <a:t> 2019 dataset.</a:t>
            </a:r>
          </a:p>
          <a:p>
            <a:pPr lvl="1"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High computational cost may hinder real-time use.</a:t>
            </a:r>
          </a:p>
        </p:txBody>
      </p:sp>
    </p:spTree>
    <p:extLst>
      <p:ext uri="{BB962C8B-B14F-4D97-AF65-F5344CB8AC3E}">
        <p14:creationId xmlns:p14="http://schemas.microsoft.com/office/powerpoint/2010/main" val="2298412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1159</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MD.Arafat Rahman</dc:creator>
  <cp:lastModifiedBy>MD.Arafat Rahman</cp:lastModifiedBy>
  <cp:revision>39</cp:revision>
  <dcterms:created xsi:type="dcterms:W3CDTF">2025-05-15T02:04:00Z</dcterms:created>
  <dcterms:modified xsi:type="dcterms:W3CDTF">2025-05-15T09:35:25Z</dcterms:modified>
</cp:coreProperties>
</file>