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3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18288000" cy="10287000"/>
  <p:notesSz cx="6858000" cy="9144000"/>
  <p:embeddedFontLst>
    <p:embeddedFont>
      <p:font typeface="Kalpurush" panose="02000600000000000000" pitchFamily="2" charset="0"/>
      <p:regular r:id="rId19"/>
    </p:embeddedFont>
    <p:embeddedFont>
      <p:font typeface="Times New Roman Bold" panose="02020803070505020304" pitchFamily="18" charset="0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4" autoAdjust="0"/>
    <p:restoredTop sz="94622" autoAdjust="0"/>
  </p:normalViewPr>
  <p:slideViewPr>
    <p:cSldViewPr>
      <p:cViewPr varScale="1">
        <p:scale>
          <a:sx n="51" d="100"/>
          <a:sy n="51" d="100"/>
        </p:scale>
        <p:origin x="112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6048375" y="9729788"/>
            <a:ext cx="6191250" cy="361950"/>
            <a:chOff x="0" y="0"/>
            <a:chExt cx="8255000" cy="482600"/>
          </a:xfrm>
        </p:grpSpPr>
        <p:sp>
          <p:nvSpPr>
            <p:cNvPr id="5" name="Freeform 5"/>
            <p:cNvSpPr/>
            <p:nvPr/>
          </p:nvSpPr>
          <p:spPr>
            <a:xfrm>
              <a:off x="12700" y="12700"/>
              <a:ext cx="8229600" cy="457200"/>
            </a:xfrm>
            <a:custGeom>
              <a:avLst/>
              <a:gdLst/>
              <a:ahLst/>
              <a:cxnLst/>
              <a:rect l="l" t="t" r="r" b="b"/>
              <a:pathLst>
                <a:path w="8229600" h="457200">
                  <a:moveTo>
                    <a:pt x="0" y="0"/>
                  </a:moveTo>
                  <a:lnTo>
                    <a:pt x="8229600" y="0"/>
                  </a:lnTo>
                  <a:lnTo>
                    <a:pt x="82296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7E8ED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8255000" cy="482600"/>
            </a:xfrm>
            <a:custGeom>
              <a:avLst/>
              <a:gdLst/>
              <a:ahLst/>
              <a:cxnLst/>
              <a:rect l="l" t="t" r="r" b="b"/>
              <a:pathLst>
                <a:path w="8255000" h="482600">
                  <a:moveTo>
                    <a:pt x="12700" y="0"/>
                  </a:moveTo>
                  <a:lnTo>
                    <a:pt x="8242300" y="0"/>
                  </a:lnTo>
                  <a:cubicBezTo>
                    <a:pt x="8249285" y="0"/>
                    <a:pt x="8255000" y="5715"/>
                    <a:pt x="8255000" y="12700"/>
                  </a:cubicBezTo>
                  <a:lnTo>
                    <a:pt x="8255000" y="469900"/>
                  </a:lnTo>
                  <a:cubicBezTo>
                    <a:pt x="8255000" y="476885"/>
                    <a:pt x="8249285" y="482600"/>
                    <a:pt x="8242300" y="482600"/>
                  </a:cubicBezTo>
                  <a:lnTo>
                    <a:pt x="12700" y="482600"/>
                  </a:lnTo>
                  <a:cubicBezTo>
                    <a:pt x="5715" y="482600"/>
                    <a:pt x="0" y="476885"/>
                    <a:pt x="0" y="46990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469900"/>
                  </a:lnTo>
                  <a:lnTo>
                    <a:pt x="12700" y="469900"/>
                  </a:lnTo>
                  <a:lnTo>
                    <a:pt x="12700" y="457200"/>
                  </a:lnTo>
                  <a:lnTo>
                    <a:pt x="8242300" y="457200"/>
                  </a:lnTo>
                  <a:lnTo>
                    <a:pt x="8242300" y="469900"/>
                  </a:lnTo>
                  <a:lnTo>
                    <a:pt x="8229600" y="469900"/>
                  </a:lnTo>
                  <a:lnTo>
                    <a:pt x="8229600" y="12700"/>
                  </a:lnTo>
                  <a:lnTo>
                    <a:pt x="8242300" y="12700"/>
                  </a:lnTo>
                  <a:lnTo>
                    <a:pt x="82423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E7E8E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255000" cy="520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80"/>
                </a:lnSpc>
              </a:pPr>
              <a:r>
                <a:rPr lang="en-US" sz="165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IEEE CS BDC Symposium 2025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11086" y="572163"/>
            <a:ext cx="15196458" cy="1083469"/>
            <a:chOff x="0" y="0"/>
            <a:chExt cx="20261944" cy="144462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261945" cy="1444626"/>
            </a:xfrm>
            <a:custGeom>
              <a:avLst/>
              <a:gdLst/>
              <a:ahLst/>
              <a:cxnLst/>
              <a:rect l="l" t="t" r="r" b="b"/>
              <a:pathLst>
                <a:path w="20261945" h="1444626">
                  <a:moveTo>
                    <a:pt x="0" y="0"/>
                  </a:moveTo>
                  <a:lnTo>
                    <a:pt x="20261945" y="0"/>
                  </a:lnTo>
                  <a:lnTo>
                    <a:pt x="20261945" y="1444626"/>
                  </a:lnTo>
                  <a:lnTo>
                    <a:pt x="0" y="14446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20261944" cy="147320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240"/>
                </a:lnSpc>
              </a:pPr>
              <a:r>
                <a:rPr lang="en-US" sz="3000" b="1" spc="900" dirty="0">
                  <a:solidFill>
                    <a:srgbClr val="40404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Presentation on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083504" y="4897210"/>
            <a:ext cx="11232696" cy="1637656"/>
            <a:chOff x="0" y="-76200"/>
            <a:chExt cx="13871051" cy="218354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494638" cy="1985645"/>
            </a:xfrm>
            <a:custGeom>
              <a:avLst/>
              <a:gdLst/>
              <a:ahLst/>
              <a:cxnLst/>
              <a:rect l="l" t="t" r="r" b="b"/>
              <a:pathLst>
                <a:path w="13494638" h="1985645">
                  <a:moveTo>
                    <a:pt x="0" y="425069"/>
                  </a:moveTo>
                  <a:cubicBezTo>
                    <a:pt x="0" y="190119"/>
                    <a:pt x="192532" y="0"/>
                    <a:pt x="429641" y="0"/>
                  </a:cubicBezTo>
                  <a:lnTo>
                    <a:pt x="13064998" y="0"/>
                  </a:lnTo>
                  <a:lnTo>
                    <a:pt x="13064998" y="12700"/>
                  </a:lnTo>
                  <a:lnTo>
                    <a:pt x="13064998" y="0"/>
                  </a:lnTo>
                  <a:cubicBezTo>
                    <a:pt x="13302107" y="0"/>
                    <a:pt x="13494638" y="190119"/>
                    <a:pt x="13494638" y="425069"/>
                  </a:cubicBezTo>
                  <a:lnTo>
                    <a:pt x="13481938" y="425069"/>
                  </a:lnTo>
                  <a:lnTo>
                    <a:pt x="13494638" y="425069"/>
                  </a:lnTo>
                  <a:lnTo>
                    <a:pt x="13494638" y="1560576"/>
                  </a:lnTo>
                  <a:lnTo>
                    <a:pt x="13481938" y="1560576"/>
                  </a:lnTo>
                  <a:lnTo>
                    <a:pt x="13494638" y="1560576"/>
                  </a:lnTo>
                  <a:cubicBezTo>
                    <a:pt x="13494638" y="1795526"/>
                    <a:pt x="13302107" y="1985645"/>
                    <a:pt x="13064998" y="1985645"/>
                  </a:cubicBezTo>
                  <a:lnTo>
                    <a:pt x="13064998" y="1972945"/>
                  </a:lnTo>
                  <a:lnTo>
                    <a:pt x="13064998" y="1985645"/>
                  </a:lnTo>
                  <a:lnTo>
                    <a:pt x="429641" y="1985645"/>
                  </a:lnTo>
                  <a:lnTo>
                    <a:pt x="429641" y="1972945"/>
                  </a:lnTo>
                  <a:lnTo>
                    <a:pt x="429641" y="1985645"/>
                  </a:lnTo>
                  <a:cubicBezTo>
                    <a:pt x="192532" y="1985645"/>
                    <a:pt x="0" y="1795526"/>
                    <a:pt x="0" y="1560576"/>
                  </a:cubicBezTo>
                  <a:lnTo>
                    <a:pt x="0" y="425069"/>
                  </a:lnTo>
                  <a:lnTo>
                    <a:pt x="12700" y="425069"/>
                  </a:lnTo>
                  <a:lnTo>
                    <a:pt x="0" y="425069"/>
                  </a:lnTo>
                  <a:moveTo>
                    <a:pt x="25400" y="425069"/>
                  </a:moveTo>
                  <a:lnTo>
                    <a:pt x="25400" y="1560576"/>
                  </a:lnTo>
                  <a:lnTo>
                    <a:pt x="12700" y="1560576"/>
                  </a:lnTo>
                  <a:lnTo>
                    <a:pt x="25400" y="1560576"/>
                  </a:lnTo>
                  <a:cubicBezTo>
                    <a:pt x="25400" y="1781175"/>
                    <a:pt x="206248" y="1960245"/>
                    <a:pt x="429641" y="1960245"/>
                  </a:cubicBezTo>
                  <a:lnTo>
                    <a:pt x="13064998" y="1960245"/>
                  </a:lnTo>
                  <a:cubicBezTo>
                    <a:pt x="13288390" y="1960245"/>
                    <a:pt x="13469238" y="1781175"/>
                    <a:pt x="13469238" y="1560576"/>
                  </a:cubicBezTo>
                  <a:lnTo>
                    <a:pt x="13469238" y="425069"/>
                  </a:lnTo>
                  <a:cubicBezTo>
                    <a:pt x="13469238" y="204470"/>
                    <a:pt x="13288390" y="25400"/>
                    <a:pt x="13064998" y="25400"/>
                  </a:cubicBezTo>
                  <a:lnTo>
                    <a:pt x="429641" y="25400"/>
                  </a:lnTo>
                  <a:lnTo>
                    <a:pt x="429641" y="12700"/>
                  </a:lnTo>
                  <a:lnTo>
                    <a:pt x="429641" y="25400"/>
                  </a:lnTo>
                  <a:cubicBezTo>
                    <a:pt x="206248" y="25400"/>
                    <a:pt x="25400" y="204470"/>
                    <a:pt x="25400" y="425069"/>
                  </a:cubicBezTo>
                  <a:close/>
                </a:path>
              </a:pathLst>
            </a:custGeom>
            <a:solidFill>
              <a:srgbClr val="EBE7E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13871051" cy="21835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320"/>
                </a:lnSpc>
              </a:pPr>
              <a:r>
                <a:rPr lang="en-US" sz="36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IEEE CS BDC Summer Symposium 2025</a:t>
              </a:r>
            </a:p>
            <a:p>
              <a:pPr algn="ctr">
                <a:lnSpc>
                  <a:spcPts val="3600"/>
                </a:lnSpc>
              </a:pPr>
              <a:r>
                <a:rPr lang="en-US" sz="3000" dirty="0" err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Hajee</a:t>
              </a: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Mohammad </a:t>
              </a:r>
              <a:r>
                <a:rPr lang="en-US" sz="3000" dirty="0" err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Danesh</a:t>
              </a:r>
              <a:r>
                <a:rPr lang="en-US" sz="30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Science and Technology University, Dinajpur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11086" y="4370586"/>
            <a:ext cx="15196458" cy="1083470"/>
            <a:chOff x="0" y="0"/>
            <a:chExt cx="20261944" cy="144462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261945" cy="1444626"/>
            </a:xfrm>
            <a:custGeom>
              <a:avLst/>
              <a:gdLst/>
              <a:ahLst/>
              <a:cxnLst/>
              <a:rect l="l" t="t" r="r" b="b"/>
              <a:pathLst>
                <a:path w="20261945" h="1444626">
                  <a:moveTo>
                    <a:pt x="0" y="0"/>
                  </a:moveTo>
                  <a:lnTo>
                    <a:pt x="20261945" y="0"/>
                  </a:lnTo>
                  <a:lnTo>
                    <a:pt x="20261945" y="1444626"/>
                  </a:lnTo>
                  <a:lnTo>
                    <a:pt x="0" y="14446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20261944" cy="147320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240"/>
                </a:lnSpc>
              </a:pPr>
              <a:r>
                <a:rPr lang="en-US" sz="3000" b="1" spc="900" dirty="0">
                  <a:solidFill>
                    <a:srgbClr val="40404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Presented in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122115" y="6287541"/>
            <a:ext cx="12118928" cy="1541987"/>
            <a:chOff x="0" y="0"/>
            <a:chExt cx="16158571" cy="205598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6058362" cy="1444626"/>
            </a:xfrm>
            <a:custGeom>
              <a:avLst/>
              <a:gdLst/>
              <a:ahLst/>
              <a:cxnLst/>
              <a:rect l="l" t="t" r="r" b="b"/>
              <a:pathLst>
                <a:path w="16058362" h="1444626">
                  <a:moveTo>
                    <a:pt x="0" y="0"/>
                  </a:moveTo>
                  <a:lnTo>
                    <a:pt x="16058362" y="0"/>
                  </a:lnTo>
                  <a:lnTo>
                    <a:pt x="16058362" y="1444626"/>
                  </a:lnTo>
                  <a:lnTo>
                    <a:pt x="0" y="14446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0209" y="582781"/>
              <a:ext cx="16058362" cy="147320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240"/>
                </a:lnSpc>
              </a:pPr>
              <a:r>
                <a:rPr lang="en-US" sz="3000" b="1" spc="900" dirty="0">
                  <a:solidFill>
                    <a:srgbClr val="40404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Authors</a:t>
              </a:r>
            </a:p>
          </p:txBody>
        </p:sp>
      </p:grpSp>
      <p:sp>
        <p:nvSpPr>
          <p:cNvPr id="20" name="AutoShape 20"/>
          <p:cNvSpPr/>
          <p:nvPr/>
        </p:nvSpPr>
        <p:spPr>
          <a:xfrm rot="7353">
            <a:off x="6919907" y="1338262"/>
            <a:ext cx="4452948" cy="0"/>
          </a:xfrm>
          <a:prstGeom prst="line">
            <a:avLst/>
          </a:prstGeom>
          <a:ln w="9525" cap="rnd">
            <a:solidFill>
              <a:srgbClr val="E7E6E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7371159" y="5111601"/>
            <a:ext cx="3513536" cy="9525"/>
          </a:xfrm>
          <a:prstGeom prst="line">
            <a:avLst/>
          </a:prstGeom>
          <a:ln w="9525" cap="rnd">
            <a:solidFill>
              <a:srgbClr val="E7E6E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rot="14651">
            <a:off x="7949793" y="7115550"/>
            <a:ext cx="2234824" cy="0"/>
          </a:xfrm>
          <a:prstGeom prst="line">
            <a:avLst/>
          </a:prstGeom>
          <a:ln w="9525" cap="rnd">
            <a:solidFill>
              <a:srgbClr val="E7E6E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6450119" y="302750"/>
            <a:ext cx="1571811" cy="669861"/>
            <a:chOff x="0" y="0"/>
            <a:chExt cx="2095748" cy="893148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095754" cy="893191"/>
            </a:xfrm>
            <a:custGeom>
              <a:avLst/>
              <a:gdLst/>
              <a:ahLst/>
              <a:cxnLst/>
              <a:rect l="l" t="t" r="r" b="b"/>
              <a:pathLst>
                <a:path w="2095754" h="893191">
                  <a:moveTo>
                    <a:pt x="0" y="0"/>
                  </a:moveTo>
                  <a:lnTo>
                    <a:pt x="2095754" y="0"/>
                  </a:lnTo>
                  <a:lnTo>
                    <a:pt x="2095754" y="893191"/>
                  </a:lnTo>
                  <a:lnTo>
                    <a:pt x="0" y="8931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b="4"/>
              </a:stretch>
            </a:blipFill>
          </p:spPr>
        </p:sp>
      </p:grpSp>
      <p:grpSp>
        <p:nvGrpSpPr>
          <p:cNvPr id="27" name="Group 27"/>
          <p:cNvGrpSpPr/>
          <p:nvPr/>
        </p:nvGrpSpPr>
        <p:grpSpPr>
          <a:xfrm>
            <a:off x="1611086" y="1469571"/>
            <a:ext cx="15196458" cy="2879594"/>
            <a:chOff x="0" y="0"/>
            <a:chExt cx="20261944" cy="3839458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0261945" cy="3839458"/>
            </a:xfrm>
            <a:custGeom>
              <a:avLst/>
              <a:gdLst/>
              <a:ahLst/>
              <a:cxnLst/>
              <a:rect l="l" t="t" r="r" b="b"/>
              <a:pathLst>
                <a:path w="20261945" h="3839458">
                  <a:moveTo>
                    <a:pt x="0" y="0"/>
                  </a:moveTo>
                  <a:lnTo>
                    <a:pt x="20261945" y="0"/>
                  </a:lnTo>
                  <a:lnTo>
                    <a:pt x="20261945" y="3839458"/>
                  </a:lnTo>
                  <a:lnTo>
                    <a:pt x="0" y="38394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20261944" cy="387755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184"/>
                </a:lnSpc>
              </a:pPr>
              <a:r>
                <a:rPr lang="en-US" sz="48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Real-Time Voice Phishing Detection: A Machine Learning-</a:t>
              </a:r>
            </a:p>
            <a:p>
              <a:pPr algn="ctr">
                <a:lnSpc>
                  <a:spcPts val="5184"/>
                </a:lnSpc>
              </a:pPr>
              <a:r>
                <a:rPr lang="en-US" sz="48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Based Approach to Combating Vishing Attacks</a:t>
              </a: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4150400" y="7706586"/>
            <a:ext cx="10149363" cy="1315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66"/>
              </a:lnSpc>
            </a:pPr>
            <a:r>
              <a:rPr lang="en-US" sz="2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¹Arafat Rahman</a:t>
            </a:r>
          </a:p>
          <a:p>
            <a:pPr algn="ctr">
              <a:lnSpc>
                <a:spcPts val="3466"/>
              </a:lnSpc>
            </a:pPr>
            <a:r>
              <a:rPr lang="en-US" sz="2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²Nahid Hasan</a:t>
            </a:r>
          </a:p>
          <a:p>
            <a:pPr algn="ctr">
              <a:lnSpc>
                <a:spcPts val="3466"/>
              </a:lnSpc>
            </a:pPr>
            <a:r>
              <a:rPr lang="en-US" sz="2700" baseline="30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1,2</a:t>
            </a:r>
            <a:r>
              <a:rPr lang="en-US" sz="2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Pundra University of Science &amp; Technology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A823DB1-680F-406B-BD97-61D4CAE2F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11" y="-9522"/>
            <a:ext cx="1343021" cy="13430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6048375" y="9729788"/>
            <a:ext cx="6191250" cy="361950"/>
            <a:chOff x="0" y="0"/>
            <a:chExt cx="8255000" cy="482600"/>
          </a:xfrm>
        </p:grpSpPr>
        <p:sp>
          <p:nvSpPr>
            <p:cNvPr id="5" name="Freeform 5"/>
            <p:cNvSpPr/>
            <p:nvPr/>
          </p:nvSpPr>
          <p:spPr>
            <a:xfrm>
              <a:off x="12700" y="12700"/>
              <a:ext cx="8229600" cy="457200"/>
            </a:xfrm>
            <a:custGeom>
              <a:avLst/>
              <a:gdLst/>
              <a:ahLst/>
              <a:cxnLst/>
              <a:rect l="l" t="t" r="r" b="b"/>
              <a:pathLst>
                <a:path w="8229600" h="457200">
                  <a:moveTo>
                    <a:pt x="0" y="0"/>
                  </a:moveTo>
                  <a:lnTo>
                    <a:pt x="8229600" y="0"/>
                  </a:lnTo>
                  <a:lnTo>
                    <a:pt x="82296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7E8ED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8255000" cy="482600"/>
            </a:xfrm>
            <a:custGeom>
              <a:avLst/>
              <a:gdLst/>
              <a:ahLst/>
              <a:cxnLst/>
              <a:rect l="l" t="t" r="r" b="b"/>
              <a:pathLst>
                <a:path w="8255000" h="482600">
                  <a:moveTo>
                    <a:pt x="12700" y="0"/>
                  </a:moveTo>
                  <a:lnTo>
                    <a:pt x="8242300" y="0"/>
                  </a:lnTo>
                  <a:cubicBezTo>
                    <a:pt x="8249285" y="0"/>
                    <a:pt x="8255000" y="5715"/>
                    <a:pt x="8255000" y="12700"/>
                  </a:cubicBezTo>
                  <a:lnTo>
                    <a:pt x="8255000" y="469900"/>
                  </a:lnTo>
                  <a:cubicBezTo>
                    <a:pt x="8255000" y="476885"/>
                    <a:pt x="8249285" y="482600"/>
                    <a:pt x="8242300" y="482600"/>
                  </a:cubicBezTo>
                  <a:lnTo>
                    <a:pt x="12700" y="482600"/>
                  </a:lnTo>
                  <a:cubicBezTo>
                    <a:pt x="5715" y="482600"/>
                    <a:pt x="0" y="476885"/>
                    <a:pt x="0" y="46990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469900"/>
                  </a:lnTo>
                  <a:lnTo>
                    <a:pt x="12700" y="469900"/>
                  </a:lnTo>
                  <a:lnTo>
                    <a:pt x="12700" y="457200"/>
                  </a:lnTo>
                  <a:lnTo>
                    <a:pt x="8242300" y="457200"/>
                  </a:lnTo>
                  <a:lnTo>
                    <a:pt x="8242300" y="469900"/>
                  </a:lnTo>
                  <a:lnTo>
                    <a:pt x="8229600" y="469900"/>
                  </a:lnTo>
                  <a:lnTo>
                    <a:pt x="8229600" y="12700"/>
                  </a:lnTo>
                  <a:lnTo>
                    <a:pt x="8242300" y="12700"/>
                  </a:lnTo>
                  <a:lnTo>
                    <a:pt x="82423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E7E8E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255000" cy="520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80"/>
                </a:lnSpc>
              </a:pPr>
              <a:r>
                <a:rPr lang="en-US" sz="165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IEEE CS BDC Symposium 2025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191490" y="243291"/>
            <a:ext cx="924525" cy="862017"/>
            <a:chOff x="0" y="0"/>
            <a:chExt cx="1232700" cy="114935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32700" cy="1149356"/>
            </a:xfrm>
            <a:custGeom>
              <a:avLst/>
              <a:gdLst/>
              <a:ahLst/>
              <a:cxnLst/>
              <a:rect l="l" t="t" r="r" b="b"/>
              <a:pathLst>
                <a:path w="1232700" h="1149356">
                  <a:moveTo>
                    <a:pt x="0" y="0"/>
                  </a:moveTo>
                  <a:lnTo>
                    <a:pt x="1232700" y="0"/>
                  </a:lnTo>
                  <a:lnTo>
                    <a:pt x="1232700" y="1149356"/>
                  </a:lnTo>
                  <a:lnTo>
                    <a:pt x="0" y="11493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1232700" cy="121603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26262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18287" y="437298"/>
            <a:ext cx="16667454" cy="896201"/>
            <a:chOff x="0" y="0"/>
            <a:chExt cx="22223272" cy="119493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23271" cy="1194934"/>
            </a:xfrm>
            <a:custGeom>
              <a:avLst/>
              <a:gdLst/>
              <a:ahLst/>
              <a:cxnLst/>
              <a:rect l="l" t="t" r="r" b="b"/>
              <a:pathLst>
                <a:path w="22223271" h="1194934">
                  <a:moveTo>
                    <a:pt x="0" y="0"/>
                  </a:moveTo>
                  <a:lnTo>
                    <a:pt x="22223271" y="0"/>
                  </a:lnTo>
                  <a:lnTo>
                    <a:pt x="22223271" y="1194934"/>
                  </a:lnTo>
                  <a:lnTo>
                    <a:pt x="0" y="11949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22223272" cy="124255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832"/>
                </a:lnSpc>
              </a:pPr>
              <a:r>
                <a:rPr lang="en-US" sz="54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Working Procedure (Contd..)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990600" y="2139288"/>
            <a:ext cx="10376484" cy="58862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08744" lvl="1" indent="-457200" algn="just">
              <a:lnSpc>
                <a:spcPts val="4195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 real-time Bangla vishing detection system using voice data from incoming calls.</a:t>
            </a:r>
          </a:p>
          <a:p>
            <a:pPr marL="808744" lvl="1" indent="-457200" algn="just">
              <a:lnSpc>
                <a:spcPts val="4195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audio to text via a speech-to-text (STT) engine.</a:t>
            </a:r>
          </a:p>
          <a:p>
            <a:pPr marL="808744" lvl="1" indent="-457200" algn="just">
              <a:lnSpc>
                <a:spcPts val="4195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 and chunk the transcribed text for better contextual understanding</a:t>
            </a:r>
          </a:p>
          <a:p>
            <a:pPr marL="808744" lvl="1" indent="-457200" algn="just">
              <a:lnSpc>
                <a:spcPts val="4195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 features using Bangla-BERT and feed them into a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BiLSTM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 trained on labeled vishing data.</a:t>
            </a:r>
          </a:p>
          <a:p>
            <a:pPr marL="808744" lvl="1" indent="-457200" algn="just">
              <a:lnSpc>
                <a:spcPts val="4195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 the model with hyperparameter tuning for higher accuracy.</a:t>
            </a:r>
          </a:p>
          <a:p>
            <a:pPr marL="808744" lvl="1" indent="-457200" algn="just">
              <a:lnSpc>
                <a:spcPts val="4195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vishing is detected, the system immediately alerts the user during the ongoing call.</a:t>
            </a:r>
          </a:p>
        </p:txBody>
      </p:sp>
      <p:sp>
        <p:nvSpPr>
          <p:cNvPr id="89" name="TextBox 89"/>
          <p:cNvSpPr txBox="1"/>
          <p:nvPr/>
        </p:nvSpPr>
        <p:spPr>
          <a:xfrm>
            <a:off x="12045834" y="9471422"/>
            <a:ext cx="4874274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 </a:t>
            </a:r>
            <a:r>
              <a:rPr lang="en-US" sz="2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 Diagram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1597A08C-6D8F-40DA-B28B-8C446D6BF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11" y="-9522"/>
            <a:ext cx="1343021" cy="13430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E32904-C2D5-4B2F-B53F-097D4411FE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74453" y="1304925"/>
            <a:ext cx="5417037" cy="81947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6048375" y="9729788"/>
            <a:ext cx="6191250" cy="361950"/>
            <a:chOff x="0" y="0"/>
            <a:chExt cx="8255000" cy="482600"/>
          </a:xfrm>
        </p:grpSpPr>
        <p:sp>
          <p:nvSpPr>
            <p:cNvPr id="5" name="Freeform 5"/>
            <p:cNvSpPr/>
            <p:nvPr/>
          </p:nvSpPr>
          <p:spPr>
            <a:xfrm>
              <a:off x="12700" y="12700"/>
              <a:ext cx="8229600" cy="457200"/>
            </a:xfrm>
            <a:custGeom>
              <a:avLst/>
              <a:gdLst/>
              <a:ahLst/>
              <a:cxnLst/>
              <a:rect l="l" t="t" r="r" b="b"/>
              <a:pathLst>
                <a:path w="8229600" h="457200">
                  <a:moveTo>
                    <a:pt x="0" y="0"/>
                  </a:moveTo>
                  <a:lnTo>
                    <a:pt x="8229600" y="0"/>
                  </a:lnTo>
                  <a:lnTo>
                    <a:pt x="82296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7E8ED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8255000" cy="482600"/>
            </a:xfrm>
            <a:custGeom>
              <a:avLst/>
              <a:gdLst/>
              <a:ahLst/>
              <a:cxnLst/>
              <a:rect l="l" t="t" r="r" b="b"/>
              <a:pathLst>
                <a:path w="8255000" h="482600">
                  <a:moveTo>
                    <a:pt x="12700" y="0"/>
                  </a:moveTo>
                  <a:lnTo>
                    <a:pt x="8242300" y="0"/>
                  </a:lnTo>
                  <a:cubicBezTo>
                    <a:pt x="8249285" y="0"/>
                    <a:pt x="8255000" y="5715"/>
                    <a:pt x="8255000" y="12700"/>
                  </a:cubicBezTo>
                  <a:lnTo>
                    <a:pt x="8255000" y="469900"/>
                  </a:lnTo>
                  <a:cubicBezTo>
                    <a:pt x="8255000" y="476885"/>
                    <a:pt x="8249285" y="482600"/>
                    <a:pt x="8242300" y="482600"/>
                  </a:cubicBezTo>
                  <a:lnTo>
                    <a:pt x="12700" y="482600"/>
                  </a:lnTo>
                  <a:cubicBezTo>
                    <a:pt x="5715" y="482600"/>
                    <a:pt x="0" y="476885"/>
                    <a:pt x="0" y="46990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469900"/>
                  </a:lnTo>
                  <a:lnTo>
                    <a:pt x="12700" y="469900"/>
                  </a:lnTo>
                  <a:lnTo>
                    <a:pt x="12700" y="457200"/>
                  </a:lnTo>
                  <a:lnTo>
                    <a:pt x="8242300" y="457200"/>
                  </a:lnTo>
                  <a:lnTo>
                    <a:pt x="8242300" y="469900"/>
                  </a:lnTo>
                  <a:lnTo>
                    <a:pt x="8229600" y="469900"/>
                  </a:lnTo>
                  <a:lnTo>
                    <a:pt x="8229600" y="12700"/>
                  </a:lnTo>
                  <a:lnTo>
                    <a:pt x="8242300" y="12700"/>
                  </a:lnTo>
                  <a:lnTo>
                    <a:pt x="82423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E7E8E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255000" cy="520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80"/>
                </a:lnSpc>
              </a:pPr>
              <a:r>
                <a:rPr lang="en-US" sz="165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IEEE CS BDC Symposium 2025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191490" y="243291"/>
            <a:ext cx="924525" cy="862017"/>
            <a:chOff x="0" y="0"/>
            <a:chExt cx="1232700" cy="114935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32700" cy="1149356"/>
            </a:xfrm>
            <a:custGeom>
              <a:avLst/>
              <a:gdLst/>
              <a:ahLst/>
              <a:cxnLst/>
              <a:rect l="l" t="t" r="r" b="b"/>
              <a:pathLst>
                <a:path w="1232700" h="1149356">
                  <a:moveTo>
                    <a:pt x="0" y="0"/>
                  </a:moveTo>
                  <a:lnTo>
                    <a:pt x="1232700" y="0"/>
                  </a:lnTo>
                  <a:lnTo>
                    <a:pt x="1232700" y="1149356"/>
                  </a:lnTo>
                  <a:lnTo>
                    <a:pt x="0" y="11493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1232700" cy="121603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26262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11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09678" y="654504"/>
            <a:ext cx="16667454" cy="896201"/>
            <a:chOff x="0" y="0"/>
            <a:chExt cx="22223272" cy="119493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23271" cy="1194934"/>
            </a:xfrm>
            <a:custGeom>
              <a:avLst/>
              <a:gdLst/>
              <a:ahLst/>
              <a:cxnLst/>
              <a:rect l="l" t="t" r="r" b="b"/>
              <a:pathLst>
                <a:path w="22223271" h="1194934">
                  <a:moveTo>
                    <a:pt x="0" y="0"/>
                  </a:moveTo>
                  <a:lnTo>
                    <a:pt x="22223271" y="0"/>
                  </a:lnTo>
                  <a:lnTo>
                    <a:pt x="22223271" y="1194934"/>
                  </a:lnTo>
                  <a:lnTo>
                    <a:pt x="0" y="11949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22223272" cy="124255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832"/>
                </a:lnSpc>
              </a:pPr>
              <a:r>
                <a:rPr lang="en-US" sz="54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Dataset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334310" y="2303277"/>
            <a:ext cx="15765740" cy="18714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51547" lvl="1" indent="-571500" algn="just">
              <a:lnSpc>
                <a:spcPts val="504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Dataset (200 samples: 100 male, 100 female)</a:t>
            </a:r>
          </a:p>
          <a:p>
            <a:pPr marL="951547" lvl="1" indent="-571500" algn="just">
              <a:lnSpc>
                <a:spcPts val="5040"/>
              </a:lnSpc>
              <a:buFont typeface="Wingdings" panose="05000000000000000000" pitchFamily="2" charset="2"/>
              <a:buChar char="ü"/>
            </a:pPr>
            <a:r>
              <a:rPr lang="nb-N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SMS SPAM Dataset(Translated Dataset) [4]</a:t>
            </a:r>
          </a:p>
          <a:p>
            <a:pPr marL="951547" lvl="1" indent="-571500" algn="just">
              <a:lnSpc>
                <a:spcPts val="504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Bangla Vishing 2100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7955FF-E0F8-4365-9F71-417EDB44C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11" y="-9522"/>
            <a:ext cx="1343021" cy="134302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6048375" y="9729788"/>
            <a:ext cx="6191250" cy="361950"/>
            <a:chOff x="0" y="0"/>
            <a:chExt cx="8255000" cy="482600"/>
          </a:xfrm>
        </p:grpSpPr>
        <p:sp>
          <p:nvSpPr>
            <p:cNvPr id="5" name="Freeform 5"/>
            <p:cNvSpPr/>
            <p:nvPr/>
          </p:nvSpPr>
          <p:spPr>
            <a:xfrm>
              <a:off x="12700" y="12700"/>
              <a:ext cx="8229600" cy="457200"/>
            </a:xfrm>
            <a:custGeom>
              <a:avLst/>
              <a:gdLst/>
              <a:ahLst/>
              <a:cxnLst/>
              <a:rect l="l" t="t" r="r" b="b"/>
              <a:pathLst>
                <a:path w="8229600" h="457200">
                  <a:moveTo>
                    <a:pt x="0" y="0"/>
                  </a:moveTo>
                  <a:lnTo>
                    <a:pt x="8229600" y="0"/>
                  </a:lnTo>
                  <a:lnTo>
                    <a:pt x="82296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7E8ED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8255000" cy="482600"/>
            </a:xfrm>
            <a:custGeom>
              <a:avLst/>
              <a:gdLst/>
              <a:ahLst/>
              <a:cxnLst/>
              <a:rect l="l" t="t" r="r" b="b"/>
              <a:pathLst>
                <a:path w="8255000" h="482600">
                  <a:moveTo>
                    <a:pt x="12700" y="0"/>
                  </a:moveTo>
                  <a:lnTo>
                    <a:pt x="8242300" y="0"/>
                  </a:lnTo>
                  <a:cubicBezTo>
                    <a:pt x="8249285" y="0"/>
                    <a:pt x="8255000" y="5715"/>
                    <a:pt x="8255000" y="12700"/>
                  </a:cubicBezTo>
                  <a:lnTo>
                    <a:pt x="8255000" y="469900"/>
                  </a:lnTo>
                  <a:cubicBezTo>
                    <a:pt x="8255000" y="476885"/>
                    <a:pt x="8249285" y="482600"/>
                    <a:pt x="8242300" y="482600"/>
                  </a:cubicBezTo>
                  <a:lnTo>
                    <a:pt x="12700" y="482600"/>
                  </a:lnTo>
                  <a:cubicBezTo>
                    <a:pt x="5715" y="482600"/>
                    <a:pt x="0" y="476885"/>
                    <a:pt x="0" y="46990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469900"/>
                  </a:lnTo>
                  <a:lnTo>
                    <a:pt x="12700" y="469900"/>
                  </a:lnTo>
                  <a:lnTo>
                    <a:pt x="12700" y="457200"/>
                  </a:lnTo>
                  <a:lnTo>
                    <a:pt x="8242300" y="457200"/>
                  </a:lnTo>
                  <a:lnTo>
                    <a:pt x="8242300" y="469900"/>
                  </a:lnTo>
                  <a:lnTo>
                    <a:pt x="8229600" y="469900"/>
                  </a:lnTo>
                  <a:lnTo>
                    <a:pt x="8229600" y="12700"/>
                  </a:lnTo>
                  <a:lnTo>
                    <a:pt x="8242300" y="12700"/>
                  </a:lnTo>
                  <a:lnTo>
                    <a:pt x="82423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E7E8E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255000" cy="520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80"/>
                </a:lnSpc>
              </a:pPr>
              <a:r>
                <a:rPr lang="en-US" sz="165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IEEE CS BDC Symposium 2025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191490" y="243291"/>
            <a:ext cx="924525" cy="862017"/>
            <a:chOff x="0" y="0"/>
            <a:chExt cx="1232700" cy="114935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32700" cy="1149356"/>
            </a:xfrm>
            <a:custGeom>
              <a:avLst/>
              <a:gdLst/>
              <a:ahLst/>
              <a:cxnLst/>
              <a:rect l="l" t="t" r="r" b="b"/>
              <a:pathLst>
                <a:path w="1232700" h="1149356">
                  <a:moveTo>
                    <a:pt x="0" y="0"/>
                  </a:moveTo>
                  <a:lnTo>
                    <a:pt x="1232700" y="0"/>
                  </a:lnTo>
                  <a:lnTo>
                    <a:pt x="1232700" y="1149356"/>
                  </a:lnTo>
                  <a:lnTo>
                    <a:pt x="0" y="11493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1232700" cy="121603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26262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09678" y="654504"/>
            <a:ext cx="16667454" cy="896201"/>
            <a:chOff x="0" y="0"/>
            <a:chExt cx="22223272" cy="119493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23271" cy="1194934"/>
            </a:xfrm>
            <a:custGeom>
              <a:avLst/>
              <a:gdLst/>
              <a:ahLst/>
              <a:cxnLst/>
              <a:rect l="l" t="t" r="r" b="b"/>
              <a:pathLst>
                <a:path w="22223271" h="1194934">
                  <a:moveTo>
                    <a:pt x="0" y="0"/>
                  </a:moveTo>
                  <a:lnTo>
                    <a:pt x="22223271" y="0"/>
                  </a:lnTo>
                  <a:lnTo>
                    <a:pt x="22223271" y="1194934"/>
                  </a:lnTo>
                  <a:lnTo>
                    <a:pt x="0" y="11949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22223272" cy="124255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832"/>
                </a:lnSpc>
              </a:pPr>
              <a:r>
                <a:rPr lang="en-US" sz="54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Outcome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C3D73742-8ED3-49C3-B16D-99DB0DEE0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11" y="-9522"/>
            <a:ext cx="1343021" cy="1343021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240965-751A-F913-BE15-DAA8F39EB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864918"/>
              </p:ext>
            </p:extLst>
          </p:nvPr>
        </p:nvGraphicFramePr>
        <p:xfrm>
          <a:off x="914400" y="1588649"/>
          <a:ext cx="16944921" cy="7648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322">
                  <a:extLst>
                    <a:ext uri="{9D8B030D-6E8A-4147-A177-3AD203B41FA5}">
                      <a16:colId xmlns:a16="http://schemas.microsoft.com/office/drawing/2014/main" val="1709151913"/>
                    </a:ext>
                  </a:extLst>
                </a:gridCol>
                <a:gridCol w="885878">
                  <a:extLst>
                    <a:ext uri="{9D8B030D-6E8A-4147-A177-3AD203B41FA5}">
                      <a16:colId xmlns:a16="http://schemas.microsoft.com/office/drawing/2014/main" val="272476572"/>
                    </a:ext>
                  </a:extLst>
                </a:gridCol>
                <a:gridCol w="11811000">
                  <a:extLst>
                    <a:ext uri="{9D8B030D-6E8A-4147-A177-3AD203B41FA5}">
                      <a16:colId xmlns:a16="http://schemas.microsoft.com/office/drawing/2014/main" val="191388965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55287966"/>
                    </a:ext>
                  </a:extLst>
                </a:gridCol>
                <a:gridCol w="1476321">
                  <a:extLst>
                    <a:ext uri="{9D8B030D-6E8A-4147-A177-3AD203B41FA5}">
                      <a16:colId xmlns:a16="http://schemas.microsoft.com/office/drawing/2014/main" val="134371393"/>
                    </a:ext>
                  </a:extLst>
                </a:gridCol>
              </a:tblGrid>
              <a:tr h="1940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Chunk</a:t>
                      </a:r>
                    </a:p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(s)</a:t>
                      </a:r>
                    </a:p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Transcribed Text</a:t>
                      </a:r>
                    </a:p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Vishing Probability</a:t>
                      </a:r>
                    </a:p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Alert</a:t>
                      </a:r>
                    </a:p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2698251"/>
                  </a:ext>
                </a:extLst>
              </a:tr>
              <a:tr h="1029842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0-10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2000" dirty="0" err="1"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আসসালামু</a:t>
                      </a:r>
                      <a:r>
                        <a:rPr lang="bn-BD" sz="2000" dirty="0"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 </a:t>
                      </a:r>
                      <a:r>
                        <a:rPr lang="bn-BD" sz="2000" dirty="0" err="1"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আলাইকুম</a:t>
                      </a:r>
                      <a:r>
                        <a:rPr lang="bn-BD" sz="2000" dirty="0"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, আমি বিকাশ অফিস থেকে হাসান বলছি।</a:t>
                      </a:r>
                      <a:endParaRPr lang="en-US" sz="2000" dirty="0">
                        <a:latin typeface="Kalpurush" panose="02000600000000000000" pitchFamily="2" charset="0"/>
                        <a:cs typeface="Kalpurush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5028221"/>
                  </a:ext>
                </a:extLst>
              </a:tr>
              <a:tr h="1029842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0-20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2000" dirty="0" err="1"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আসসালামু</a:t>
                      </a:r>
                      <a:r>
                        <a:rPr lang="bn-BD" sz="2000" dirty="0"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 </a:t>
                      </a:r>
                      <a:r>
                        <a:rPr lang="bn-BD" sz="2000" dirty="0" err="1"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আলাইকুম</a:t>
                      </a:r>
                      <a:r>
                        <a:rPr lang="bn-BD" sz="2000" dirty="0"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, আমি বিকাশ অফিস থেকে হাসান </a:t>
                      </a:r>
                      <a:r>
                        <a:rPr lang="bn-BD" sz="2000" dirty="0" err="1"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বলছি।আপনার</a:t>
                      </a:r>
                      <a:r>
                        <a:rPr lang="bn-BD" sz="2000" dirty="0"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 বিকাশ </a:t>
                      </a:r>
                      <a:r>
                        <a:rPr lang="bn-BD" sz="2000" dirty="0" err="1"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অ্যাকাউন্টটি</a:t>
                      </a:r>
                      <a:r>
                        <a:rPr lang="bn-BD" sz="2000" dirty="0"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 কিছুক্ষণ আগে </a:t>
                      </a:r>
                      <a:r>
                        <a:rPr lang="bn-BD" sz="2000" dirty="0" err="1"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সাসপেন্ড</a:t>
                      </a:r>
                      <a:r>
                        <a:rPr lang="bn-BD" sz="2000" dirty="0"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 </a:t>
                      </a:r>
                      <a:r>
                        <a:rPr lang="bn-BD" sz="2000" dirty="0" err="1"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হয়েছে</a:t>
                      </a:r>
                      <a:r>
                        <a:rPr lang="bn-BD" sz="2000" dirty="0"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।</a:t>
                      </a:r>
                      <a:endParaRPr lang="en-US" sz="2000" dirty="0">
                        <a:latin typeface="Kalpurush" panose="02000600000000000000" pitchFamily="2" charset="0"/>
                        <a:cs typeface="Kalpurush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0.6385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915291"/>
                  </a:ext>
                </a:extLst>
              </a:tr>
              <a:tr h="1029842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0-30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2000" dirty="0"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আসসালামু আলাইকুম, আমি বিকাশ অফিস থেকে হাসান বলছি।আপনার বিকাশ অ্যাকাউন্টটি কিছুক্ষণ আগে সাসপেন্ড হয়েছে।</a:t>
                      </a:r>
                      <a:r>
                        <a:rPr lang="en-US" sz="2000" dirty="0"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 </a:t>
                      </a:r>
                      <a:r>
                        <a:rPr lang="bn-BD" sz="2000" dirty="0"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জরুরি ভিত্তিতে আপনার অ্যাকাউন্টটি বন্ধ করে দেওয়া হয়েছে।</a:t>
                      </a:r>
                      <a:endParaRPr lang="en-US" sz="2000" dirty="0">
                        <a:latin typeface="Kalpurush" panose="02000600000000000000" pitchFamily="2" charset="0"/>
                        <a:cs typeface="Kalpurush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0.6894</a:t>
                      </a:r>
                    </a:p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62723"/>
                  </a:ext>
                </a:extLst>
              </a:tr>
              <a:tr h="1029842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0-40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2000" dirty="0"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আসসালামু আলাইকুম, আমি বিকাশ অফিস থেকে হাসান বলছি।আপনার বিকাশ অ্যাকাউন্টটি কিছুক্ষণ আগে সাসপেন্ড হয়েছে।</a:t>
                      </a:r>
                      <a:r>
                        <a:rPr lang="en-US" sz="2000" dirty="0"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 </a:t>
                      </a:r>
                      <a:r>
                        <a:rPr lang="bn-BD" sz="2000" dirty="0"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জরুরি ভিত্তিতে আপনার অ্যাকাউন্টটি বন্ধ করে দেওয়া হয়েছে।আপনি কি আপনার বিকাশ অ্যাকাউন্টটি আবার চালু করতে চান?</a:t>
                      </a:r>
                      <a:endParaRPr lang="en-US" sz="2000" dirty="0">
                        <a:latin typeface="Kalpurush" panose="02000600000000000000" pitchFamily="2" charset="0"/>
                        <a:cs typeface="Kalpurush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0.7011</a:t>
                      </a:r>
                    </a:p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5682732"/>
                  </a:ext>
                </a:extLst>
              </a:tr>
              <a:tr h="1029842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0-50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2000" dirty="0"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আসসালামু আলাইকুম, আমি বিকাশ অফিস থেকে হাসান বলছি।আপনার বিকাশ অ্যাকাউন্টটি কিছুক্ষণ আগে সাসপেন্ড হয়েছে।</a:t>
                      </a:r>
                      <a:r>
                        <a:rPr lang="en-US" sz="2000" dirty="0"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 </a:t>
                      </a:r>
                      <a:r>
                        <a:rPr lang="bn-BD" sz="2000" dirty="0"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জরুরি ভিত্তিতে আপনার অ্যাকাউন্টটি বন্ধ করে দেওয়া হয়েছে।আপনি কি আপনার বিকাশ অ্যাকাউন্টটি আবার চালু করতে চান?অ্যাকাউন্ট সচল রাখতে হলে আমাদের নির্দেশনা অনুযায়ী চলুন।</a:t>
                      </a:r>
                    </a:p>
                    <a:p>
                      <a:pPr algn="ctr"/>
                      <a:endParaRPr lang="en-US" sz="2000" dirty="0">
                        <a:latin typeface="Kalpurush" panose="02000600000000000000" pitchFamily="2" charset="0"/>
                        <a:cs typeface="Kalpurush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2204513"/>
                  </a:ext>
                </a:extLst>
              </a:tr>
              <a:tr h="1029842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0-60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2000" dirty="0"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আসসালামু আলাইকুম, আমি বিকাশ অফিস থেকে হাসান বলছি।আপনার বিকাশ অ্যাকাউন্টটি কিছুক্ষণ আগে সাসপেন্ড হয়েছে।</a:t>
                      </a:r>
                      <a:r>
                        <a:rPr lang="en-US" sz="2000" dirty="0"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 </a:t>
                      </a:r>
                      <a:r>
                        <a:rPr lang="bn-BD" sz="2000" dirty="0">
                          <a:latin typeface="Kalpurush" panose="02000600000000000000" pitchFamily="2" charset="0"/>
                          <a:cs typeface="Kalpurush" panose="02000600000000000000" pitchFamily="2" charset="0"/>
                        </a:rPr>
                        <a:t>জরুরি ভিত্তিতে আপনার অ্যাকাউন্টটি বন্ধ করে দেওয়া হয়েছে।আপনি কি আপনার বিকাশ অ্যাকাউন্টটি আবার চালু করতে চান?অ্যাকাউন্ট সচল রাখতে হলে আমাদের নির্দেশনা অনুযায়ী চলুন।দয়া করে এখনই আমাদের পাঠানো লিংকে ক্লিক করুন।</a:t>
                      </a:r>
                      <a:endParaRPr lang="en-US" sz="2000" dirty="0">
                        <a:latin typeface="Kalpurush" panose="02000600000000000000" pitchFamily="2" charset="0"/>
                        <a:cs typeface="Kalpurush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0.9315</a:t>
                      </a:r>
                    </a:p>
                    <a:p>
                      <a:pPr algn="ctr"/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321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6048375" y="9729788"/>
            <a:ext cx="6191250" cy="361950"/>
            <a:chOff x="0" y="0"/>
            <a:chExt cx="8255000" cy="482600"/>
          </a:xfrm>
        </p:grpSpPr>
        <p:sp>
          <p:nvSpPr>
            <p:cNvPr id="5" name="Freeform 5"/>
            <p:cNvSpPr/>
            <p:nvPr/>
          </p:nvSpPr>
          <p:spPr>
            <a:xfrm>
              <a:off x="12700" y="12700"/>
              <a:ext cx="8229600" cy="457200"/>
            </a:xfrm>
            <a:custGeom>
              <a:avLst/>
              <a:gdLst/>
              <a:ahLst/>
              <a:cxnLst/>
              <a:rect l="l" t="t" r="r" b="b"/>
              <a:pathLst>
                <a:path w="8229600" h="457200">
                  <a:moveTo>
                    <a:pt x="0" y="0"/>
                  </a:moveTo>
                  <a:lnTo>
                    <a:pt x="8229600" y="0"/>
                  </a:lnTo>
                  <a:lnTo>
                    <a:pt x="82296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7E8ED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8255000" cy="482600"/>
            </a:xfrm>
            <a:custGeom>
              <a:avLst/>
              <a:gdLst/>
              <a:ahLst/>
              <a:cxnLst/>
              <a:rect l="l" t="t" r="r" b="b"/>
              <a:pathLst>
                <a:path w="8255000" h="482600">
                  <a:moveTo>
                    <a:pt x="12700" y="0"/>
                  </a:moveTo>
                  <a:lnTo>
                    <a:pt x="8242300" y="0"/>
                  </a:lnTo>
                  <a:cubicBezTo>
                    <a:pt x="8249285" y="0"/>
                    <a:pt x="8255000" y="5715"/>
                    <a:pt x="8255000" y="12700"/>
                  </a:cubicBezTo>
                  <a:lnTo>
                    <a:pt x="8255000" y="469900"/>
                  </a:lnTo>
                  <a:cubicBezTo>
                    <a:pt x="8255000" y="476885"/>
                    <a:pt x="8249285" y="482600"/>
                    <a:pt x="8242300" y="482600"/>
                  </a:cubicBezTo>
                  <a:lnTo>
                    <a:pt x="12700" y="482600"/>
                  </a:lnTo>
                  <a:cubicBezTo>
                    <a:pt x="5715" y="482600"/>
                    <a:pt x="0" y="476885"/>
                    <a:pt x="0" y="46990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469900"/>
                  </a:lnTo>
                  <a:lnTo>
                    <a:pt x="12700" y="469900"/>
                  </a:lnTo>
                  <a:lnTo>
                    <a:pt x="12700" y="457200"/>
                  </a:lnTo>
                  <a:lnTo>
                    <a:pt x="8242300" y="457200"/>
                  </a:lnTo>
                  <a:lnTo>
                    <a:pt x="8242300" y="469900"/>
                  </a:lnTo>
                  <a:lnTo>
                    <a:pt x="8229600" y="469900"/>
                  </a:lnTo>
                  <a:lnTo>
                    <a:pt x="8229600" y="12700"/>
                  </a:lnTo>
                  <a:lnTo>
                    <a:pt x="8242300" y="12700"/>
                  </a:lnTo>
                  <a:lnTo>
                    <a:pt x="82423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E7E8E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255000" cy="520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80"/>
                </a:lnSpc>
              </a:pPr>
              <a:r>
                <a:rPr lang="en-US" sz="165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IEEE CS BDC Symposium 2025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191490" y="243291"/>
            <a:ext cx="924525" cy="862017"/>
            <a:chOff x="0" y="0"/>
            <a:chExt cx="1232700" cy="114935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32700" cy="1149356"/>
            </a:xfrm>
            <a:custGeom>
              <a:avLst/>
              <a:gdLst/>
              <a:ahLst/>
              <a:cxnLst/>
              <a:rect l="l" t="t" r="r" b="b"/>
              <a:pathLst>
                <a:path w="1232700" h="1149356">
                  <a:moveTo>
                    <a:pt x="0" y="0"/>
                  </a:moveTo>
                  <a:lnTo>
                    <a:pt x="1232700" y="0"/>
                  </a:lnTo>
                  <a:lnTo>
                    <a:pt x="1232700" y="1149356"/>
                  </a:lnTo>
                  <a:lnTo>
                    <a:pt x="0" y="11493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1232700" cy="121603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26262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09678" y="654504"/>
            <a:ext cx="16667454" cy="896201"/>
            <a:chOff x="0" y="0"/>
            <a:chExt cx="22223272" cy="119493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23271" cy="1194934"/>
            </a:xfrm>
            <a:custGeom>
              <a:avLst/>
              <a:gdLst/>
              <a:ahLst/>
              <a:cxnLst/>
              <a:rect l="l" t="t" r="r" b="b"/>
              <a:pathLst>
                <a:path w="22223271" h="1194934">
                  <a:moveTo>
                    <a:pt x="0" y="0"/>
                  </a:moveTo>
                  <a:lnTo>
                    <a:pt x="22223271" y="0"/>
                  </a:lnTo>
                  <a:lnTo>
                    <a:pt x="22223271" y="1194934"/>
                  </a:lnTo>
                  <a:lnTo>
                    <a:pt x="0" y="11949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22223272" cy="124255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271463" lvl="1" algn="ctr">
                <a:lnSpc>
                  <a:spcPts val="3600"/>
                </a:lnSpc>
              </a:pPr>
              <a:r>
                <a:rPr lang="en-US" sz="54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Comparative Evaluation of Models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7355B95-780F-41D8-8192-230EA6E30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11" y="-9522"/>
            <a:ext cx="1343021" cy="134302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C0D3BDC-D570-45ED-A275-61079FA0F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296192"/>
              </p:ext>
            </p:extLst>
          </p:nvPr>
        </p:nvGraphicFramePr>
        <p:xfrm>
          <a:off x="1066800" y="1590796"/>
          <a:ext cx="16410331" cy="7509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0397">
                  <a:extLst>
                    <a:ext uri="{9D8B030D-6E8A-4147-A177-3AD203B41FA5}">
                      <a16:colId xmlns:a16="http://schemas.microsoft.com/office/drawing/2014/main" val="3691135100"/>
                    </a:ext>
                  </a:extLst>
                </a:gridCol>
                <a:gridCol w="2483403">
                  <a:extLst>
                    <a:ext uri="{9D8B030D-6E8A-4147-A177-3AD203B41FA5}">
                      <a16:colId xmlns:a16="http://schemas.microsoft.com/office/drawing/2014/main" val="295561399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57240935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138586128"/>
                    </a:ext>
                  </a:extLst>
                </a:gridCol>
                <a:gridCol w="2922931">
                  <a:extLst>
                    <a:ext uri="{9D8B030D-6E8A-4147-A177-3AD203B41FA5}">
                      <a16:colId xmlns:a16="http://schemas.microsoft.com/office/drawing/2014/main" val="2012890686"/>
                    </a:ext>
                  </a:extLst>
                </a:gridCol>
              </a:tblGrid>
              <a:tr h="9846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Model/Approach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71556"/>
                  </a:ext>
                </a:extLst>
              </a:tr>
              <a:tr h="9846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0.9245</a:t>
                      </a:r>
                    </a:p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0.4828</a:t>
                      </a:r>
                    </a:p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0.6343</a:t>
                      </a:r>
                    </a:p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0.7026</a:t>
                      </a:r>
                    </a:p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7318134"/>
                  </a:ext>
                </a:extLst>
              </a:tr>
              <a:tr h="8188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Multinomial NB</a:t>
                      </a:r>
                    </a:p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0.5353</a:t>
                      </a:r>
                    </a:p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0.8966</a:t>
                      </a:r>
                    </a:p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0.6703</a:t>
                      </a:r>
                    </a:p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0.5289</a:t>
                      </a:r>
                    </a:p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5812172"/>
                  </a:ext>
                </a:extLst>
              </a:tr>
              <a:tr h="8188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Bernoulli NB</a:t>
                      </a:r>
                    </a:p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0.9099</a:t>
                      </a:r>
                    </a:p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0.4975</a:t>
                      </a:r>
                    </a:p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0.6433</a:t>
                      </a:r>
                    </a:p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0.7053</a:t>
                      </a:r>
                    </a:p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2308771"/>
                  </a:ext>
                </a:extLst>
              </a:tr>
              <a:tr h="8188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0.9167</a:t>
                      </a:r>
                    </a:p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0.4877</a:t>
                      </a:r>
                    </a:p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0.6367</a:t>
                      </a:r>
                    </a:p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0.7026</a:t>
                      </a:r>
                    </a:p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33745"/>
                  </a:ext>
                </a:extLst>
              </a:tr>
              <a:tr h="8188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Extra Trees</a:t>
                      </a:r>
                    </a:p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0.9346</a:t>
                      </a:r>
                    </a:p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0.4926</a:t>
                      </a:r>
                    </a:p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0.7105</a:t>
                      </a:r>
                    </a:p>
                    <a:p>
                      <a:pPr algn="ctr"/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261242"/>
                  </a:ext>
                </a:extLst>
              </a:tr>
              <a:tr h="8188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Voting Classifier</a:t>
                      </a:r>
                    </a:p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0.9327</a:t>
                      </a:r>
                    </a:p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0.4778</a:t>
                      </a:r>
                    </a:p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0.6319</a:t>
                      </a:r>
                    </a:p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0.7026</a:t>
                      </a:r>
                    </a:p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059402"/>
                  </a:ext>
                </a:extLst>
              </a:tr>
              <a:tr h="1312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BiLSTM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 BERT Embeddings</a:t>
                      </a:r>
                    </a:p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(Proposed Approach)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0.8749</a:t>
                      </a:r>
                    </a:p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0.8744</a:t>
                      </a:r>
                    </a:p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0.8720</a:t>
                      </a:r>
                    </a:p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0.8744</a:t>
                      </a:r>
                    </a:p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8651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6048375" y="9729788"/>
            <a:ext cx="6191250" cy="361950"/>
            <a:chOff x="0" y="0"/>
            <a:chExt cx="8255000" cy="482600"/>
          </a:xfrm>
        </p:grpSpPr>
        <p:sp>
          <p:nvSpPr>
            <p:cNvPr id="5" name="Freeform 5"/>
            <p:cNvSpPr/>
            <p:nvPr/>
          </p:nvSpPr>
          <p:spPr>
            <a:xfrm>
              <a:off x="12700" y="12700"/>
              <a:ext cx="8229600" cy="457200"/>
            </a:xfrm>
            <a:custGeom>
              <a:avLst/>
              <a:gdLst/>
              <a:ahLst/>
              <a:cxnLst/>
              <a:rect l="l" t="t" r="r" b="b"/>
              <a:pathLst>
                <a:path w="8229600" h="457200">
                  <a:moveTo>
                    <a:pt x="0" y="0"/>
                  </a:moveTo>
                  <a:lnTo>
                    <a:pt x="8229600" y="0"/>
                  </a:lnTo>
                  <a:lnTo>
                    <a:pt x="82296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7E8ED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8255000" cy="482600"/>
            </a:xfrm>
            <a:custGeom>
              <a:avLst/>
              <a:gdLst/>
              <a:ahLst/>
              <a:cxnLst/>
              <a:rect l="l" t="t" r="r" b="b"/>
              <a:pathLst>
                <a:path w="8255000" h="482600">
                  <a:moveTo>
                    <a:pt x="12700" y="0"/>
                  </a:moveTo>
                  <a:lnTo>
                    <a:pt x="8242300" y="0"/>
                  </a:lnTo>
                  <a:cubicBezTo>
                    <a:pt x="8249285" y="0"/>
                    <a:pt x="8255000" y="5715"/>
                    <a:pt x="8255000" y="12700"/>
                  </a:cubicBezTo>
                  <a:lnTo>
                    <a:pt x="8255000" y="469900"/>
                  </a:lnTo>
                  <a:cubicBezTo>
                    <a:pt x="8255000" y="476885"/>
                    <a:pt x="8249285" y="482600"/>
                    <a:pt x="8242300" y="482600"/>
                  </a:cubicBezTo>
                  <a:lnTo>
                    <a:pt x="12700" y="482600"/>
                  </a:lnTo>
                  <a:cubicBezTo>
                    <a:pt x="5715" y="482600"/>
                    <a:pt x="0" y="476885"/>
                    <a:pt x="0" y="46990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469900"/>
                  </a:lnTo>
                  <a:lnTo>
                    <a:pt x="12700" y="469900"/>
                  </a:lnTo>
                  <a:lnTo>
                    <a:pt x="12700" y="457200"/>
                  </a:lnTo>
                  <a:lnTo>
                    <a:pt x="8242300" y="457200"/>
                  </a:lnTo>
                  <a:lnTo>
                    <a:pt x="8242300" y="469900"/>
                  </a:lnTo>
                  <a:lnTo>
                    <a:pt x="8229600" y="469900"/>
                  </a:lnTo>
                  <a:lnTo>
                    <a:pt x="8229600" y="12700"/>
                  </a:lnTo>
                  <a:lnTo>
                    <a:pt x="8242300" y="12700"/>
                  </a:lnTo>
                  <a:lnTo>
                    <a:pt x="82423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E7E8E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255000" cy="520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80"/>
                </a:lnSpc>
              </a:pPr>
              <a:r>
                <a:rPr lang="en-US" sz="165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IEEE CS BDC Symposium 2025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191490" y="243291"/>
            <a:ext cx="924525" cy="862017"/>
            <a:chOff x="0" y="0"/>
            <a:chExt cx="1232700" cy="114935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32700" cy="1149356"/>
            </a:xfrm>
            <a:custGeom>
              <a:avLst/>
              <a:gdLst/>
              <a:ahLst/>
              <a:cxnLst/>
              <a:rect l="l" t="t" r="r" b="b"/>
              <a:pathLst>
                <a:path w="1232700" h="1149356">
                  <a:moveTo>
                    <a:pt x="0" y="0"/>
                  </a:moveTo>
                  <a:lnTo>
                    <a:pt x="1232700" y="0"/>
                  </a:lnTo>
                  <a:lnTo>
                    <a:pt x="1232700" y="1149356"/>
                  </a:lnTo>
                  <a:lnTo>
                    <a:pt x="0" y="11493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1232700" cy="121603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26262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09678" y="654504"/>
            <a:ext cx="16667454" cy="896201"/>
            <a:chOff x="0" y="0"/>
            <a:chExt cx="22223272" cy="119493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23271" cy="1194934"/>
            </a:xfrm>
            <a:custGeom>
              <a:avLst/>
              <a:gdLst/>
              <a:ahLst/>
              <a:cxnLst/>
              <a:rect l="l" t="t" r="r" b="b"/>
              <a:pathLst>
                <a:path w="22223271" h="1194934">
                  <a:moveTo>
                    <a:pt x="0" y="0"/>
                  </a:moveTo>
                  <a:lnTo>
                    <a:pt x="22223271" y="0"/>
                  </a:lnTo>
                  <a:lnTo>
                    <a:pt x="22223271" y="1194934"/>
                  </a:lnTo>
                  <a:lnTo>
                    <a:pt x="0" y="11949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22223272" cy="124255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832"/>
                </a:lnSpc>
              </a:pPr>
              <a:r>
                <a:rPr lang="en-US" sz="54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Beneficiaries in Real Life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901117" y="2303279"/>
            <a:ext cx="16198932" cy="3153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1547" lvl="1" indent="-571500" algn="just">
              <a:lnSpc>
                <a:spcPts val="504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users get real-time vishing alerts. </a:t>
            </a:r>
          </a:p>
          <a:p>
            <a:pPr marL="951547" lvl="1" indent="-571500" algn="just">
              <a:lnSpc>
                <a:spcPts val="504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 providers can improve trust and reduce fraud.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51547" lvl="1" indent="-571500" algn="just">
              <a:lnSpc>
                <a:spcPts val="5040"/>
              </a:lnSpc>
              <a:buFont typeface="Wingdings" panose="05000000000000000000" pitchFamily="2" charset="2"/>
              <a:buChar char="ü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BKash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Nagad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Rocket can prevent fraud in transactions.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51547" lvl="1" indent="-571500" algn="just">
              <a:lnSpc>
                <a:spcPts val="504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experts can track and block vishing patterns.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51547" lvl="1" indent="-571500" algn="just">
              <a:lnSpc>
                <a:spcPts val="504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Policymakers and cybersecurity experts can use it for national-scale deployment.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E70DFB5-5886-45F0-BCC1-BC6441477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11" y="-9522"/>
            <a:ext cx="1343021" cy="134302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87854D-3FD2-3CC2-A07F-560241364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04D10801-197E-3771-F51B-941926229E44}"/>
              </a:ext>
            </a:extLst>
          </p:cNvPr>
          <p:cNvGrpSpPr/>
          <p:nvPr/>
        </p:nvGrpSpPr>
        <p:grpSpPr>
          <a:xfrm>
            <a:off x="6048375" y="9729788"/>
            <a:ext cx="6191250" cy="361950"/>
            <a:chOff x="0" y="0"/>
            <a:chExt cx="8255000" cy="4826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5C9FC61-3DB9-D5DD-1836-F737BE97155A}"/>
                </a:ext>
              </a:extLst>
            </p:cNvPr>
            <p:cNvSpPr/>
            <p:nvPr/>
          </p:nvSpPr>
          <p:spPr>
            <a:xfrm>
              <a:off x="12700" y="12700"/>
              <a:ext cx="8229600" cy="457200"/>
            </a:xfrm>
            <a:custGeom>
              <a:avLst/>
              <a:gdLst/>
              <a:ahLst/>
              <a:cxnLst/>
              <a:rect l="l" t="t" r="r" b="b"/>
              <a:pathLst>
                <a:path w="8229600" h="457200">
                  <a:moveTo>
                    <a:pt x="0" y="0"/>
                  </a:moveTo>
                  <a:lnTo>
                    <a:pt x="8229600" y="0"/>
                  </a:lnTo>
                  <a:lnTo>
                    <a:pt x="82296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7E8ED"/>
            </a:solidFill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24F4FD7-359F-138B-79C9-8127B5F558BC}"/>
                </a:ext>
              </a:extLst>
            </p:cNvPr>
            <p:cNvSpPr/>
            <p:nvPr/>
          </p:nvSpPr>
          <p:spPr>
            <a:xfrm>
              <a:off x="0" y="0"/>
              <a:ext cx="8255000" cy="482600"/>
            </a:xfrm>
            <a:custGeom>
              <a:avLst/>
              <a:gdLst/>
              <a:ahLst/>
              <a:cxnLst/>
              <a:rect l="l" t="t" r="r" b="b"/>
              <a:pathLst>
                <a:path w="8255000" h="482600">
                  <a:moveTo>
                    <a:pt x="12700" y="0"/>
                  </a:moveTo>
                  <a:lnTo>
                    <a:pt x="8242300" y="0"/>
                  </a:lnTo>
                  <a:cubicBezTo>
                    <a:pt x="8249285" y="0"/>
                    <a:pt x="8255000" y="5715"/>
                    <a:pt x="8255000" y="12700"/>
                  </a:cubicBezTo>
                  <a:lnTo>
                    <a:pt x="8255000" y="469900"/>
                  </a:lnTo>
                  <a:cubicBezTo>
                    <a:pt x="8255000" y="476885"/>
                    <a:pt x="8249285" y="482600"/>
                    <a:pt x="8242300" y="482600"/>
                  </a:cubicBezTo>
                  <a:lnTo>
                    <a:pt x="12700" y="482600"/>
                  </a:lnTo>
                  <a:cubicBezTo>
                    <a:pt x="5715" y="482600"/>
                    <a:pt x="0" y="476885"/>
                    <a:pt x="0" y="46990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469900"/>
                  </a:lnTo>
                  <a:lnTo>
                    <a:pt x="12700" y="469900"/>
                  </a:lnTo>
                  <a:lnTo>
                    <a:pt x="12700" y="457200"/>
                  </a:lnTo>
                  <a:lnTo>
                    <a:pt x="8242300" y="457200"/>
                  </a:lnTo>
                  <a:lnTo>
                    <a:pt x="8242300" y="469900"/>
                  </a:lnTo>
                  <a:lnTo>
                    <a:pt x="8229600" y="469900"/>
                  </a:lnTo>
                  <a:lnTo>
                    <a:pt x="8229600" y="12700"/>
                  </a:lnTo>
                  <a:lnTo>
                    <a:pt x="8242300" y="12700"/>
                  </a:lnTo>
                  <a:lnTo>
                    <a:pt x="82423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E7E8ED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D959F70C-4362-E8A8-82FD-3544FA9A0AC9}"/>
                </a:ext>
              </a:extLst>
            </p:cNvPr>
            <p:cNvSpPr txBox="1"/>
            <p:nvPr/>
          </p:nvSpPr>
          <p:spPr>
            <a:xfrm>
              <a:off x="0" y="-38100"/>
              <a:ext cx="8255000" cy="520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80"/>
                </a:lnSpc>
              </a:pPr>
              <a:r>
                <a:rPr lang="en-US" sz="165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IEEE CS BDC Symposium 2025</a:t>
              </a:r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E05F7FC3-F1C5-DB2C-CB50-2D835F6AC5D3}"/>
              </a:ext>
            </a:extLst>
          </p:cNvPr>
          <p:cNvGrpSpPr/>
          <p:nvPr/>
        </p:nvGrpSpPr>
        <p:grpSpPr>
          <a:xfrm>
            <a:off x="17191490" y="243291"/>
            <a:ext cx="924525" cy="862017"/>
            <a:chOff x="0" y="0"/>
            <a:chExt cx="1232700" cy="1149356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7377742-4FDD-9456-3119-49E7A8156051}"/>
                </a:ext>
              </a:extLst>
            </p:cNvPr>
            <p:cNvSpPr/>
            <p:nvPr/>
          </p:nvSpPr>
          <p:spPr>
            <a:xfrm>
              <a:off x="0" y="0"/>
              <a:ext cx="1232700" cy="1149356"/>
            </a:xfrm>
            <a:custGeom>
              <a:avLst/>
              <a:gdLst/>
              <a:ahLst/>
              <a:cxnLst/>
              <a:rect l="l" t="t" r="r" b="b"/>
              <a:pathLst>
                <a:path w="1232700" h="1149356">
                  <a:moveTo>
                    <a:pt x="0" y="0"/>
                  </a:moveTo>
                  <a:lnTo>
                    <a:pt x="1232700" y="0"/>
                  </a:lnTo>
                  <a:lnTo>
                    <a:pt x="1232700" y="1149356"/>
                  </a:lnTo>
                  <a:lnTo>
                    <a:pt x="0" y="11493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F60C83BF-6B88-85DF-BAE6-6E489023F2A5}"/>
                </a:ext>
              </a:extLst>
            </p:cNvPr>
            <p:cNvSpPr txBox="1"/>
            <p:nvPr/>
          </p:nvSpPr>
          <p:spPr>
            <a:xfrm>
              <a:off x="0" y="-66675"/>
              <a:ext cx="1232700" cy="121603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00"/>
                </a:lnSpc>
              </a:pPr>
              <a:r>
                <a:rPr lang="en-US" sz="3000" dirty="0">
                  <a:solidFill>
                    <a:srgbClr val="26262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15</a:t>
              </a: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978FDD65-07A5-BF1C-1521-6FC65F045597}"/>
              </a:ext>
            </a:extLst>
          </p:cNvPr>
          <p:cNvGrpSpPr/>
          <p:nvPr/>
        </p:nvGrpSpPr>
        <p:grpSpPr>
          <a:xfrm>
            <a:off x="809678" y="654504"/>
            <a:ext cx="16667454" cy="1114830"/>
            <a:chOff x="0" y="0"/>
            <a:chExt cx="22223272" cy="1486439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1DE3B2A1-A9CD-D31C-9C6D-E20354FCC5DC}"/>
                </a:ext>
              </a:extLst>
            </p:cNvPr>
            <p:cNvSpPr/>
            <p:nvPr/>
          </p:nvSpPr>
          <p:spPr>
            <a:xfrm>
              <a:off x="0" y="0"/>
              <a:ext cx="22223271" cy="1194934"/>
            </a:xfrm>
            <a:custGeom>
              <a:avLst/>
              <a:gdLst/>
              <a:ahLst/>
              <a:cxnLst/>
              <a:rect l="l" t="t" r="r" b="b"/>
              <a:pathLst>
                <a:path w="22223271" h="1194934">
                  <a:moveTo>
                    <a:pt x="0" y="0"/>
                  </a:moveTo>
                  <a:lnTo>
                    <a:pt x="22223271" y="0"/>
                  </a:lnTo>
                  <a:lnTo>
                    <a:pt x="22223271" y="1194934"/>
                  </a:lnTo>
                  <a:lnTo>
                    <a:pt x="0" y="11949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DBCD4798-F42A-2A91-03A6-14C1CC590DE9}"/>
                </a:ext>
              </a:extLst>
            </p:cNvPr>
            <p:cNvSpPr txBox="1"/>
            <p:nvPr/>
          </p:nvSpPr>
          <p:spPr>
            <a:xfrm>
              <a:off x="0" y="243880"/>
              <a:ext cx="22223272" cy="124255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271463" lvl="1" algn="ctr">
                <a:lnSpc>
                  <a:spcPts val="3600"/>
                </a:lnSpc>
              </a:pPr>
              <a:r>
                <a:rPr lang="en-US" sz="5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 &amp; Future work </a:t>
              </a:r>
              <a:endParaRPr lang="en-US" sz="5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endParaRPr>
            </a:p>
            <a:p>
              <a:pPr marL="271463" lvl="1" algn="ctr">
                <a:lnSpc>
                  <a:spcPts val="3600"/>
                </a:lnSpc>
              </a:pPr>
              <a:endPara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E98EB93-6B99-D814-A35A-30BC3EB7F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11" y="-9522"/>
            <a:ext cx="1343021" cy="13430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BB29DB-49A6-853E-FCAC-17C27A682773}"/>
              </a:ext>
            </a:extLst>
          </p:cNvPr>
          <p:cNvSpPr txBox="1"/>
          <p:nvPr/>
        </p:nvSpPr>
        <p:spPr>
          <a:xfrm>
            <a:off x="1471639" y="2281178"/>
            <a:ext cx="153435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proposes a real-time vishing detection system for Bangla language users, utilizing Bangla-BERT 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BiLSTM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achieve superior accuracy compared to traditional methods. The system effectively enhances user protection and contributes to improved digital security in Bangladesh.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will focus on using direct audio datasets for enhanced detection.</a:t>
            </a:r>
          </a:p>
        </p:txBody>
      </p:sp>
    </p:spTree>
    <p:extLst>
      <p:ext uri="{BB962C8B-B14F-4D97-AF65-F5344CB8AC3E}">
        <p14:creationId xmlns:p14="http://schemas.microsoft.com/office/powerpoint/2010/main" val="308063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6048375" y="9729788"/>
            <a:ext cx="6191250" cy="361950"/>
            <a:chOff x="0" y="0"/>
            <a:chExt cx="8255000" cy="482600"/>
          </a:xfrm>
        </p:grpSpPr>
        <p:sp>
          <p:nvSpPr>
            <p:cNvPr id="5" name="Freeform 5"/>
            <p:cNvSpPr/>
            <p:nvPr/>
          </p:nvSpPr>
          <p:spPr>
            <a:xfrm>
              <a:off x="12700" y="12700"/>
              <a:ext cx="8229600" cy="457200"/>
            </a:xfrm>
            <a:custGeom>
              <a:avLst/>
              <a:gdLst/>
              <a:ahLst/>
              <a:cxnLst/>
              <a:rect l="l" t="t" r="r" b="b"/>
              <a:pathLst>
                <a:path w="8229600" h="457200">
                  <a:moveTo>
                    <a:pt x="0" y="0"/>
                  </a:moveTo>
                  <a:lnTo>
                    <a:pt x="8229600" y="0"/>
                  </a:lnTo>
                  <a:lnTo>
                    <a:pt x="82296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7E8ED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8255000" cy="482600"/>
            </a:xfrm>
            <a:custGeom>
              <a:avLst/>
              <a:gdLst/>
              <a:ahLst/>
              <a:cxnLst/>
              <a:rect l="l" t="t" r="r" b="b"/>
              <a:pathLst>
                <a:path w="8255000" h="482600">
                  <a:moveTo>
                    <a:pt x="12700" y="0"/>
                  </a:moveTo>
                  <a:lnTo>
                    <a:pt x="8242300" y="0"/>
                  </a:lnTo>
                  <a:cubicBezTo>
                    <a:pt x="8249285" y="0"/>
                    <a:pt x="8255000" y="5715"/>
                    <a:pt x="8255000" y="12700"/>
                  </a:cubicBezTo>
                  <a:lnTo>
                    <a:pt x="8255000" y="469900"/>
                  </a:lnTo>
                  <a:cubicBezTo>
                    <a:pt x="8255000" y="476885"/>
                    <a:pt x="8249285" y="482600"/>
                    <a:pt x="8242300" y="482600"/>
                  </a:cubicBezTo>
                  <a:lnTo>
                    <a:pt x="12700" y="482600"/>
                  </a:lnTo>
                  <a:cubicBezTo>
                    <a:pt x="5715" y="482600"/>
                    <a:pt x="0" y="476885"/>
                    <a:pt x="0" y="46990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469900"/>
                  </a:lnTo>
                  <a:lnTo>
                    <a:pt x="12700" y="469900"/>
                  </a:lnTo>
                  <a:lnTo>
                    <a:pt x="12700" y="457200"/>
                  </a:lnTo>
                  <a:lnTo>
                    <a:pt x="8242300" y="457200"/>
                  </a:lnTo>
                  <a:lnTo>
                    <a:pt x="8242300" y="469900"/>
                  </a:lnTo>
                  <a:lnTo>
                    <a:pt x="8229600" y="469900"/>
                  </a:lnTo>
                  <a:lnTo>
                    <a:pt x="8229600" y="12700"/>
                  </a:lnTo>
                  <a:lnTo>
                    <a:pt x="8242300" y="12700"/>
                  </a:lnTo>
                  <a:lnTo>
                    <a:pt x="82423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E7E8E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255000" cy="520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80"/>
                </a:lnSpc>
              </a:pPr>
              <a:r>
                <a:rPr lang="en-US" sz="165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IEEE CS BDC Symposium 2025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191490" y="243291"/>
            <a:ext cx="924525" cy="862017"/>
            <a:chOff x="0" y="0"/>
            <a:chExt cx="1232700" cy="114935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32700" cy="1149356"/>
            </a:xfrm>
            <a:custGeom>
              <a:avLst/>
              <a:gdLst/>
              <a:ahLst/>
              <a:cxnLst/>
              <a:rect l="l" t="t" r="r" b="b"/>
              <a:pathLst>
                <a:path w="1232700" h="1149356">
                  <a:moveTo>
                    <a:pt x="0" y="0"/>
                  </a:moveTo>
                  <a:lnTo>
                    <a:pt x="1232700" y="0"/>
                  </a:lnTo>
                  <a:lnTo>
                    <a:pt x="1232700" y="1149356"/>
                  </a:lnTo>
                  <a:lnTo>
                    <a:pt x="0" y="11493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1232700" cy="121603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00"/>
                </a:lnSpc>
              </a:pPr>
              <a:r>
                <a:rPr lang="en-US" sz="3000" dirty="0">
                  <a:solidFill>
                    <a:srgbClr val="26262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09678" y="654504"/>
            <a:ext cx="16667454" cy="896201"/>
            <a:chOff x="0" y="0"/>
            <a:chExt cx="22223272" cy="119493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23271" cy="1194934"/>
            </a:xfrm>
            <a:custGeom>
              <a:avLst/>
              <a:gdLst/>
              <a:ahLst/>
              <a:cxnLst/>
              <a:rect l="l" t="t" r="r" b="b"/>
              <a:pathLst>
                <a:path w="22223271" h="1194934">
                  <a:moveTo>
                    <a:pt x="0" y="0"/>
                  </a:moveTo>
                  <a:lnTo>
                    <a:pt x="22223271" y="0"/>
                  </a:lnTo>
                  <a:lnTo>
                    <a:pt x="22223271" y="1194934"/>
                  </a:lnTo>
                  <a:lnTo>
                    <a:pt x="0" y="11949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22223272" cy="124255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832"/>
                </a:lnSpc>
              </a:pPr>
              <a:r>
                <a:rPr lang="en-US" sz="5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References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901117" y="2303279"/>
            <a:ext cx="16484574" cy="6370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0095" lvl="1" indent="-380048" algn="just">
              <a:lnSpc>
                <a:spcPts val="5040"/>
              </a:lnSpc>
              <a:buFontTx/>
              <a:buAutoNum type="arabicPeriod"/>
            </a:pP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Hamandawana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Rahman, M. A., &amp; Kim, H. (2025). Multilingual back-translation and SMOTE for enhanced voice phishing detection using machine learning.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760095" lvl="1" indent="-380048" algn="just">
              <a:lnSpc>
                <a:spcPts val="5040"/>
              </a:lnSpc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Mahmud, T., Hossain, M., &amp; Roy, S. (2024).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deep learning approaches to 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smishing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 detection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60095" lvl="1" indent="-380048" algn="just">
              <a:lnSpc>
                <a:spcPts val="5040"/>
              </a:lnSpc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Mishra, V., Sharma, R., &amp; Banerjee, P. (2024).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multimodal strategy to defend mobile devices against vishing attacks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60095" lvl="1" indent="-380048" algn="just">
              <a:lnSpc>
                <a:spcPts val="5040"/>
              </a:lnSpc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Kumar, T. (2022).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SMS Spam Dataset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[Data set]. Kaggle. https://www.kaggle.com/datasets/tinu10kumar/sms-spam-dataset</a:t>
            </a:r>
          </a:p>
          <a:p>
            <a:pPr marL="760095" lvl="1" indent="-380048" algn="just">
              <a:lnSpc>
                <a:spcPts val="5040"/>
              </a:lnSpc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EC‑Council Aware. (n.d.).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Vishing in Bangladesh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EC‑Council Aware. Retrieved July 17, 2025, from https://aware.eccouncil.org/vishing-in-bangladesh.html</a:t>
            </a:r>
            <a:endParaRPr lang="en-US" sz="3200" u="sng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2BDE47C-63BB-40AB-B126-01CF44EDE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11" y="-9522"/>
            <a:ext cx="1343021" cy="134302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6048375" y="9729788"/>
            <a:ext cx="6191250" cy="361950"/>
            <a:chOff x="0" y="0"/>
            <a:chExt cx="8255000" cy="482600"/>
          </a:xfrm>
        </p:grpSpPr>
        <p:sp>
          <p:nvSpPr>
            <p:cNvPr id="5" name="Freeform 5"/>
            <p:cNvSpPr/>
            <p:nvPr/>
          </p:nvSpPr>
          <p:spPr>
            <a:xfrm>
              <a:off x="12700" y="12700"/>
              <a:ext cx="8229600" cy="457200"/>
            </a:xfrm>
            <a:custGeom>
              <a:avLst/>
              <a:gdLst/>
              <a:ahLst/>
              <a:cxnLst/>
              <a:rect l="l" t="t" r="r" b="b"/>
              <a:pathLst>
                <a:path w="8229600" h="457200">
                  <a:moveTo>
                    <a:pt x="0" y="0"/>
                  </a:moveTo>
                  <a:lnTo>
                    <a:pt x="8229600" y="0"/>
                  </a:lnTo>
                  <a:lnTo>
                    <a:pt x="82296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7E8ED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8255000" cy="482600"/>
            </a:xfrm>
            <a:custGeom>
              <a:avLst/>
              <a:gdLst/>
              <a:ahLst/>
              <a:cxnLst/>
              <a:rect l="l" t="t" r="r" b="b"/>
              <a:pathLst>
                <a:path w="8255000" h="482600">
                  <a:moveTo>
                    <a:pt x="12700" y="0"/>
                  </a:moveTo>
                  <a:lnTo>
                    <a:pt x="8242300" y="0"/>
                  </a:lnTo>
                  <a:cubicBezTo>
                    <a:pt x="8249285" y="0"/>
                    <a:pt x="8255000" y="5715"/>
                    <a:pt x="8255000" y="12700"/>
                  </a:cubicBezTo>
                  <a:lnTo>
                    <a:pt x="8255000" y="469900"/>
                  </a:lnTo>
                  <a:cubicBezTo>
                    <a:pt x="8255000" y="476885"/>
                    <a:pt x="8249285" y="482600"/>
                    <a:pt x="8242300" y="482600"/>
                  </a:cubicBezTo>
                  <a:lnTo>
                    <a:pt x="12700" y="482600"/>
                  </a:lnTo>
                  <a:cubicBezTo>
                    <a:pt x="5715" y="482600"/>
                    <a:pt x="0" y="476885"/>
                    <a:pt x="0" y="46990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469900"/>
                  </a:lnTo>
                  <a:lnTo>
                    <a:pt x="12700" y="469900"/>
                  </a:lnTo>
                  <a:lnTo>
                    <a:pt x="12700" y="457200"/>
                  </a:lnTo>
                  <a:lnTo>
                    <a:pt x="8242300" y="457200"/>
                  </a:lnTo>
                  <a:lnTo>
                    <a:pt x="8242300" y="469900"/>
                  </a:lnTo>
                  <a:lnTo>
                    <a:pt x="8229600" y="469900"/>
                  </a:lnTo>
                  <a:lnTo>
                    <a:pt x="8229600" y="12700"/>
                  </a:lnTo>
                  <a:lnTo>
                    <a:pt x="8242300" y="12700"/>
                  </a:lnTo>
                  <a:lnTo>
                    <a:pt x="82423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E7E8E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255000" cy="520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80"/>
                </a:lnSpc>
              </a:pPr>
              <a:r>
                <a:rPr lang="en-US" sz="16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IEEE CS BDC Symposium 2025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143000" y="2292426"/>
            <a:ext cx="15961243" cy="3231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200"/>
              </a:lnSpc>
            </a:pPr>
            <a:r>
              <a:rPr lang="en-US" sz="21000" dirty="0">
                <a:solidFill>
                  <a:srgbClr val="18171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559064" y="5283566"/>
            <a:ext cx="11169870" cy="1613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questions?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7191490" y="243291"/>
            <a:ext cx="924525" cy="862017"/>
            <a:chOff x="0" y="0"/>
            <a:chExt cx="1232700" cy="114935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32700" cy="1149356"/>
            </a:xfrm>
            <a:custGeom>
              <a:avLst/>
              <a:gdLst/>
              <a:ahLst/>
              <a:cxnLst/>
              <a:rect l="l" t="t" r="r" b="b"/>
              <a:pathLst>
                <a:path w="1232700" h="1149356">
                  <a:moveTo>
                    <a:pt x="0" y="0"/>
                  </a:moveTo>
                  <a:lnTo>
                    <a:pt x="1232700" y="0"/>
                  </a:lnTo>
                  <a:lnTo>
                    <a:pt x="1232700" y="1149356"/>
                  </a:lnTo>
                  <a:lnTo>
                    <a:pt x="0" y="11493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66675"/>
              <a:ext cx="1232700" cy="121603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00"/>
                </a:lnSpc>
              </a:pPr>
              <a:r>
                <a:rPr lang="en-US" sz="3000" dirty="0">
                  <a:solidFill>
                    <a:srgbClr val="26262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17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37ACCFF-1ABF-4105-A19D-A43C5E951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11" y="-9522"/>
            <a:ext cx="1343021" cy="13430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6048375" y="9729788"/>
            <a:ext cx="6191250" cy="361950"/>
            <a:chOff x="0" y="0"/>
            <a:chExt cx="8255000" cy="482600"/>
          </a:xfrm>
        </p:grpSpPr>
        <p:sp>
          <p:nvSpPr>
            <p:cNvPr id="5" name="Freeform 5"/>
            <p:cNvSpPr/>
            <p:nvPr/>
          </p:nvSpPr>
          <p:spPr>
            <a:xfrm>
              <a:off x="12700" y="12700"/>
              <a:ext cx="8229600" cy="457200"/>
            </a:xfrm>
            <a:custGeom>
              <a:avLst/>
              <a:gdLst/>
              <a:ahLst/>
              <a:cxnLst/>
              <a:rect l="l" t="t" r="r" b="b"/>
              <a:pathLst>
                <a:path w="8229600" h="457200">
                  <a:moveTo>
                    <a:pt x="0" y="0"/>
                  </a:moveTo>
                  <a:lnTo>
                    <a:pt x="8229600" y="0"/>
                  </a:lnTo>
                  <a:lnTo>
                    <a:pt x="82296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7E8ED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8255000" cy="482600"/>
            </a:xfrm>
            <a:custGeom>
              <a:avLst/>
              <a:gdLst/>
              <a:ahLst/>
              <a:cxnLst/>
              <a:rect l="l" t="t" r="r" b="b"/>
              <a:pathLst>
                <a:path w="8255000" h="482600">
                  <a:moveTo>
                    <a:pt x="12700" y="0"/>
                  </a:moveTo>
                  <a:lnTo>
                    <a:pt x="8242300" y="0"/>
                  </a:lnTo>
                  <a:cubicBezTo>
                    <a:pt x="8249285" y="0"/>
                    <a:pt x="8255000" y="5715"/>
                    <a:pt x="8255000" y="12700"/>
                  </a:cubicBezTo>
                  <a:lnTo>
                    <a:pt x="8255000" y="469900"/>
                  </a:lnTo>
                  <a:cubicBezTo>
                    <a:pt x="8255000" y="476885"/>
                    <a:pt x="8249285" y="482600"/>
                    <a:pt x="8242300" y="482600"/>
                  </a:cubicBezTo>
                  <a:lnTo>
                    <a:pt x="12700" y="482600"/>
                  </a:lnTo>
                  <a:cubicBezTo>
                    <a:pt x="5715" y="482600"/>
                    <a:pt x="0" y="476885"/>
                    <a:pt x="0" y="46990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469900"/>
                  </a:lnTo>
                  <a:lnTo>
                    <a:pt x="12700" y="469900"/>
                  </a:lnTo>
                  <a:lnTo>
                    <a:pt x="12700" y="457200"/>
                  </a:lnTo>
                  <a:lnTo>
                    <a:pt x="8242300" y="457200"/>
                  </a:lnTo>
                  <a:lnTo>
                    <a:pt x="8242300" y="469900"/>
                  </a:lnTo>
                  <a:lnTo>
                    <a:pt x="8229600" y="469900"/>
                  </a:lnTo>
                  <a:lnTo>
                    <a:pt x="8229600" y="12700"/>
                  </a:lnTo>
                  <a:lnTo>
                    <a:pt x="8242300" y="12700"/>
                  </a:lnTo>
                  <a:lnTo>
                    <a:pt x="82423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E7E8E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255000" cy="520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80"/>
                </a:lnSpc>
              </a:pPr>
              <a:r>
                <a:rPr lang="en-US" sz="165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IEEE CS BDC Symposium 2025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191490" y="243291"/>
            <a:ext cx="924525" cy="862017"/>
            <a:chOff x="0" y="0"/>
            <a:chExt cx="1232700" cy="114935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32700" cy="1149356"/>
            </a:xfrm>
            <a:custGeom>
              <a:avLst/>
              <a:gdLst/>
              <a:ahLst/>
              <a:cxnLst/>
              <a:rect l="l" t="t" r="r" b="b"/>
              <a:pathLst>
                <a:path w="1232700" h="1149356">
                  <a:moveTo>
                    <a:pt x="0" y="0"/>
                  </a:moveTo>
                  <a:lnTo>
                    <a:pt x="1232700" y="0"/>
                  </a:lnTo>
                  <a:lnTo>
                    <a:pt x="1232700" y="1149356"/>
                  </a:lnTo>
                  <a:lnTo>
                    <a:pt x="0" y="11493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1232700" cy="121603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26262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09678" y="654504"/>
            <a:ext cx="16667454" cy="896201"/>
            <a:chOff x="0" y="0"/>
            <a:chExt cx="22223272" cy="119493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23271" cy="1194934"/>
            </a:xfrm>
            <a:custGeom>
              <a:avLst/>
              <a:gdLst/>
              <a:ahLst/>
              <a:cxnLst/>
              <a:rect l="l" t="t" r="r" b="b"/>
              <a:pathLst>
                <a:path w="22223271" h="1194934">
                  <a:moveTo>
                    <a:pt x="0" y="0"/>
                  </a:moveTo>
                  <a:lnTo>
                    <a:pt x="22223271" y="0"/>
                  </a:lnTo>
                  <a:lnTo>
                    <a:pt x="22223271" y="1194934"/>
                  </a:lnTo>
                  <a:lnTo>
                    <a:pt x="0" y="11949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22223272" cy="124255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832"/>
                </a:lnSpc>
              </a:pPr>
              <a:r>
                <a:rPr lang="en-US" sz="54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Outlines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334310" y="2324100"/>
            <a:ext cx="16142821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42963" lvl="1" indent="-571500" algn="just">
              <a:lnSpc>
                <a:spcPts val="36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Introduction </a:t>
            </a:r>
          </a:p>
          <a:p>
            <a:pPr marL="842963" lvl="1" indent="-571500" algn="just">
              <a:lnSpc>
                <a:spcPts val="36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Objectives</a:t>
            </a:r>
          </a:p>
          <a:p>
            <a:pPr marL="842963" lvl="1" indent="-571500" algn="just">
              <a:lnSpc>
                <a:spcPts val="36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Literature Review</a:t>
            </a:r>
          </a:p>
          <a:p>
            <a:pPr marL="842963" lvl="1" indent="-571500" algn="just">
              <a:lnSpc>
                <a:spcPts val="36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Problem Definition</a:t>
            </a:r>
          </a:p>
          <a:p>
            <a:pPr marL="842963" lvl="1" indent="-571500" algn="just">
              <a:lnSpc>
                <a:spcPts val="36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Working Procedure</a:t>
            </a:r>
          </a:p>
          <a:p>
            <a:pPr marL="842963" lvl="1" indent="-571500" algn="just">
              <a:lnSpc>
                <a:spcPts val="36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Datasets</a:t>
            </a:r>
          </a:p>
          <a:p>
            <a:pPr marL="842963" lvl="1" indent="-571500" algn="just">
              <a:lnSpc>
                <a:spcPts val="36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Outcome</a:t>
            </a:r>
          </a:p>
          <a:p>
            <a:pPr marL="842963" lvl="1" indent="-571500" algn="just">
              <a:lnSpc>
                <a:spcPts val="36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Comparative Evaluation of Models</a:t>
            </a:r>
          </a:p>
          <a:p>
            <a:pPr marL="842963" lvl="1" indent="-571500" algn="just">
              <a:lnSpc>
                <a:spcPts val="36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Beneficiaries in Real Life</a:t>
            </a:r>
          </a:p>
          <a:p>
            <a:pPr marL="842963" lvl="1" indent="-571500" algn="just">
              <a:lnSpc>
                <a:spcPts val="36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work 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842963" lvl="1" indent="-571500" algn="just">
              <a:lnSpc>
                <a:spcPts val="36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References</a:t>
            </a:r>
          </a:p>
          <a:p>
            <a:pPr marL="542925" lvl="1" indent="-271462" algn="just">
              <a:lnSpc>
                <a:spcPts val="3600"/>
              </a:lnSpc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F3D4CE8-FF01-431E-8770-66C2E6CA3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11" y="-9522"/>
            <a:ext cx="1343021" cy="13430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6048375" y="9729788"/>
            <a:ext cx="6191250" cy="361950"/>
            <a:chOff x="0" y="0"/>
            <a:chExt cx="8255000" cy="482600"/>
          </a:xfrm>
        </p:grpSpPr>
        <p:sp>
          <p:nvSpPr>
            <p:cNvPr id="5" name="Freeform 5"/>
            <p:cNvSpPr/>
            <p:nvPr/>
          </p:nvSpPr>
          <p:spPr>
            <a:xfrm>
              <a:off x="12700" y="12700"/>
              <a:ext cx="8229600" cy="457200"/>
            </a:xfrm>
            <a:custGeom>
              <a:avLst/>
              <a:gdLst/>
              <a:ahLst/>
              <a:cxnLst/>
              <a:rect l="l" t="t" r="r" b="b"/>
              <a:pathLst>
                <a:path w="8229600" h="457200">
                  <a:moveTo>
                    <a:pt x="0" y="0"/>
                  </a:moveTo>
                  <a:lnTo>
                    <a:pt x="8229600" y="0"/>
                  </a:lnTo>
                  <a:lnTo>
                    <a:pt x="82296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7E8ED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8255000" cy="482600"/>
            </a:xfrm>
            <a:custGeom>
              <a:avLst/>
              <a:gdLst/>
              <a:ahLst/>
              <a:cxnLst/>
              <a:rect l="l" t="t" r="r" b="b"/>
              <a:pathLst>
                <a:path w="8255000" h="482600">
                  <a:moveTo>
                    <a:pt x="12700" y="0"/>
                  </a:moveTo>
                  <a:lnTo>
                    <a:pt x="8242300" y="0"/>
                  </a:lnTo>
                  <a:cubicBezTo>
                    <a:pt x="8249285" y="0"/>
                    <a:pt x="8255000" y="5715"/>
                    <a:pt x="8255000" y="12700"/>
                  </a:cubicBezTo>
                  <a:lnTo>
                    <a:pt x="8255000" y="469900"/>
                  </a:lnTo>
                  <a:cubicBezTo>
                    <a:pt x="8255000" y="476885"/>
                    <a:pt x="8249285" y="482600"/>
                    <a:pt x="8242300" y="482600"/>
                  </a:cubicBezTo>
                  <a:lnTo>
                    <a:pt x="12700" y="482600"/>
                  </a:lnTo>
                  <a:cubicBezTo>
                    <a:pt x="5715" y="482600"/>
                    <a:pt x="0" y="476885"/>
                    <a:pt x="0" y="46990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469900"/>
                  </a:lnTo>
                  <a:lnTo>
                    <a:pt x="12700" y="469900"/>
                  </a:lnTo>
                  <a:lnTo>
                    <a:pt x="12700" y="457200"/>
                  </a:lnTo>
                  <a:lnTo>
                    <a:pt x="8242300" y="457200"/>
                  </a:lnTo>
                  <a:lnTo>
                    <a:pt x="8242300" y="469900"/>
                  </a:lnTo>
                  <a:lnTo>
                    <a:pt x="8229600" y="469900"/>
                  </a:lnTo>
                  <a:lnTo>
                    <a:pt x="8229600" y="12700"/>
                  </a:lnTo>
                  <a:lnTo>
                    <a:pt x="8242300" y="12700"/>
                  </a:lnTo>
                  <a:lnTo>
                    <a:pt x="82423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E7E8E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255000" cy="520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80"/>
                </a:lnSpc>
              </a:pPr>
              <a:r>
                <a:rPr lang="en-US" sz="165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IEEE CS BDC Symposium 2025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191490" y="243291"/>
            <a:ext cx="924525" cy="862017"/>
            <a:chOff x="0" y="0"/>
            <a:chExt cx="1232700" cy="114935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32700" cy="1149356"/>
            </a:xfrm>
            <a:custGeom>
              <a:avLst/>
              <a:gdLst/>
              <a:ahLst/>
              <a:cxnLst/>
              <a:rect l="l" t="t" r="r" b="b"/>
              <a:pathLst>
                <a:path w="1232700" h="1149356">
                  <a:moveTo>
                    <a:pt x="0" y="0"/>
                  </a:moveTo>
                  <a:lnTo>
                    <a:pt x="1232700" y="0"/>
                  </a:lnTo>
                  <a:lnTo>
                    <a:pt x="1232700" y="1149356"/>
                  </a:lnTo>
                  <a:lnTo>
                    <a:pt x="0" y="11493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1232700" cy="121603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26262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09678" y="654504"/>
            <a:ext cx="16667454" cy="896201"/>
            <a:chOff x="0" y="0"/>
            <a:chExt cx="22223272" cy="119493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23271" cy="1194934"/>
            </a:xfrm>
            <a:custGeom>
              <a:avLst/>
              <a:gdLst/>
              <a:ahLst/>
              <a:cxnLst/>
              <a:rect l="l" t="t" r="r" b="b"/>
              <a:pathLst>
                <a:path w="22223271" h="1194934">
                  <a:moveTo>
                    <a:pt x="0" y="0"/>
                  </a:moveTo>
                  <a:lnTo>
                    <a:pt x="22223271" y="0"/>
                  </a:lnTo>
                  <a:lnTo>
                    <a:pt x="22223271" y="1194934"/>
                  </a:lnTo>
                  <a:lnTo>
                    <a:pt x="0" y="11949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22223272" cy="124255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832"/>
                </a:lnSpc>
              </a:pPr>
              <a:r>
                <a:rPr lang="en-US" sz="54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334310" y="2476500"/>
            <a:ext cx="11314890" cy="45012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94541" lvl="1" indent="-571500" algn="just">
              <a:lnSpc>
                <a:spcPts val="3855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communication is growing in Bangladesh, but many users lack awareness of online threats.</a:t>
            </a:r>
          </a:p>
          <a:p>
            <a:pPr marL="894541" lvl="1" indent="-571500" algn="just">
              <a:lnSpc>
                <a:spcPts val="3855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Vishing attacks trick users into sharing sensitive info via voice calls, targeting the less digitally aware.</a:t>
            </a:r>
          </a:p>
          <a:p>
            <a:pPr marL="894541" lvl="1" indent="-571500" algn="just">
              <a:lnSpc>
                <a:spcPts val="3855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Since 2014, an EC-Council report states that vishing attacks have caused about $450 million in global losses, including rising cases in Bangladesh [5]. </a:t>
            </a:r>
          </a:p>
          <a:p>
            <a:pPr marL="894541" lvl="1" indent="-571500" algn="just">
              <a:lnSpc>
                <a:spcPts val="3855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introduces a Bangla-language AI system using Bangla-BERT 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BiLSTM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detect vishing.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2230100" y="9071372"/>
            <a:ext cx="6019800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vishing detection</a:t>
            </a: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9084251-E2B3-47E4-B7CA-BAD69B25F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11" y="-9522"/>
            <a:ext cx="1343021" cy="134302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3F0171F-120B-4B90-BC8A-76E49E5B0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1364" y="1926199"/>
            <a:ext cx="3372326" cy="67657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6048375" y="9729788"/>
            <a:ext cx="6191250" cy="361950"/>
            <a:chOff x="0" y="0"/>
            <a:chExt cx="8255000" cy="482600"/>
          </a:xfrm>
        </p:grpSpPr>
        <p:sp>
          <p:nvSpPr>
            <p:cNvPr id="5" name="Freeform 5"/>
            <p:cNvSpPr/>
            <p:nvPr/>
          </p:nvSpPr>
          <p:spPr>
            <a:xfrm>
              <a:off x="12700" y="12700"/>
              <a:ext cx="8229600" cy="457200"/>
            </a:xfrm>
            <a:custGeom>
              <a:avLst/>
              <a:gdLst/>
              <a:ahLst/>
              <a:cxnLst/>
              <a:rect l="l" t="t" r="r" b="b"/>
              <a:pathLst>
                <a:path w="8229600" h="457200">
                  <a:moveTo>
                    <a:pt x="0" y="0"/>
                  </a:moveTo>
                  <a:lnTo>
                    <a:pt x="8229600" y="0"/>
                  </a:lnTo>
                  <a:lnTo>
                    <a:pt x="82296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7E8ED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8255000" cy="482600"/>
            </a:xfrm>
            <a:custGeom>
              <a:avLst/>
              <a:gdLst/>
              <a:ahLst/>
              <a:cxnLst/>
              <a:rect l="l" t="t" r="r" b="b"/>
              <a:pathLst>
                <a:path w="8255000" h="482600">
                  <a:moveTo>
                    <a:pt x="12700" y="0"/>
                  </a:moveTo>
                  <a:lnTo>
                    <a:pt x="8242300" y="0"/>
                  </a:lnTo>
                  <a:cubicBezTo>
                    <a:pt x="8249285" y="0"/>
                    <a:pt x="8255000" y="5715"/>
                    <a:pt x="8255000" y="12700"/>
                  </a:cubicBezTo>
                  <a:lnTo>
                    <a:pt x="8255000" y="469900"/>
                  </a:lnTo>
                  <a:cubicBezTo>
                    <a:pt x="8255000" y="476885"/>
                    <a:pt x="8249285" y="482600"/>
                    <a:pt x="8242300" y="482600"/>
                  </a:cubicBezTo>
                  <a:lnTo>
                    <a:pt x="12700" y="482600"/>
                  </a:lnTo>
                  <a:cubicBezTo>
                    <a:pt x="5715" y="482600"/>
                    <a:pt x="0" y="476885"/>
                    <a:pt x="0" y="46990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469900"/>
                  </a:lnTo>
                  <a:lnTo>
                    <a:pt x="12700" y="469900"/>
                  </a:lnTo>
                  <a:lnTo>
                    <a:pt x="12700" y="457200"/>
                  </a:lnTo>
                  <a:lnTo>
                    <a:pt x="8242300" y="457200"/>
                  </a:lnTo>
                  <a:lnTo>
                    <a:pt x="8242300" y="469900"/>
                  </a:lnTo>
                  <a:lnTo>
                    <a:pt x="8229600" y="469900"/>
                  </a:lnTo>
                  <a:lnTo>
                    <a:pt x="8229600" y="12700"/>
                  </a:lnTo>
                  <a:lnTo>
                    <a:pt x="8242300" y="12700"/>
                  </a:lnTo>
                  <a:lnTo>
                    <a:pt x="82423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E7E8E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255000" cy="520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80"/>
                </a:lnSpc>
              </a:pPr>
              <a:r>
                <a:rPr lang="en-US" sz="165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IEEE CS BDC Symposium 2025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191490" y="243291"/>
            <a:ext cx="924525" cy="862017"/>
            <a:chOff x="0" y="0"/>
            <a:chExt cx="1232700" cy="114935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32700" cy="1149356"/>
            </a:xfrm>
            <a:custGeom>
              <a:avLst/>
              <a:gdLst/>
              <a:ahLst/>
              <a:cxnLst/>
              <a:rect l="l" t="t" r="r" b="b"/>
              <a:pathLst>
                <a:path w="1232700" h="1149356">
                  <a:moveTo>
                    <a:pt x="0" y="0"/>
                  </a:moveTo>
                  <a:lnTo>
                    <a:pt x="1232700" y="0"/>
                  </a:lnTo>
                  <a:lnTo>
                    <a:pt x="1232700" y="1149356"/>
                  </a:lnTo>
                  <a:lnTo>
                    <a:pt x="0" y="11493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1232700" cy="121603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26262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09678" y="654504"/>
            <a:ext cx="16667454" cy="896201"/>
            <a:chOff x="0" y="0"/>
            <a:chExt cx="22223272" cy="119493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23271" cy="1194934"/>
            </a:xfrm>
            <a:custGeom>
              <a:avLst/>
              <a:gdLst/>
              <a:ahLst/>
              <a:cxnLst/>
              <a:rect l="l" t="t" r="r" b="b"/>
              <a:pathLst>
                <a:path w="22223271" h="1194934">
                  <a:moveTo>
                    <a:pt x="0" y="0"/>
                  </a:moveTo>
                  <a:lnTo>
                    <a:pt x="22223271" y="0"/>
                  </a:lnTo>
                  <a:lnTo>
                    <a:pt x="22223271" y="1194934"/>
                  </a:lnTo>
                  <a:lnTo>
                    <a:pt x="0" y="11949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22223272" cy="124255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832"/>
                </a:lnSpc>
              </a:pPr>
              <a:r>
                <a:rPr lang="en-US" sz="54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Objectives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334310" y="2400300"/>
            <a:ext cx="15857180" cy="3141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51547" lvl="1" indent="-571500" algn="just">
              <a:lnSpc>
                <a:spcPts val="504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automated system that can identify voice phishing attempts in real-time. </a:t>
            </a:r>
          </a:p>
          <a:p>
            <a:pPr marL="951547" lvl="1" indent="-571500" algn="just">
              <a:lnSpc>
                <a:spcPts val="504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protect digitally vulnerable users by identifying scams before sensitive information is shared.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51547" lvl="1" indent="-571500" algn="just">
              <a:lnSpc>
                <a:spcPts val="504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promote cybersecurity awareness among the general public through proactive alerts and education.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306FF9-E57D-48D5-8951-00CC96CFE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11" y="-9522"/>
            <a:ext cx="1343021" cy="13430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6048375" y="9729788"/>
            <a:ext cx="6191250" cy="361950"/>
            <a:chOff x="0" y="0"/>
            <a:chExt cx="8255000" cy="482600"/>
          </a:xfrm>
        </p:grpSpPr>
        <p:sp>
          <p:nvSpPr>
            <p:cNvPr id="5" name="Freeform 5"/>
            <p:cNvSpPr/>
            <p:nvPr/>
          </p:nvSpPr>
          <p:spPr>
            <a:xfrm>
              <a:off x="12700" y="12700"/>
              <a:ext cx="8229600" cy="457200"/>
            </a:xfrm>
            <a:custGeom>
              <a:avLst/>
              <a:gdLst/>
              <a:ahLst/>
              <a:cxnLst/>
              <a:rect l="l" t="t" r="r" b="b"/>
              <a:pathLst>
                <a:path w="8229600" h="457200">
                  <a:moveTo>
                    <a:pt x="0" y="0"/>
                  </a:moveTo>
                  <a:lnTo>
                    <a:pt x="8229600" y="0"/>
                  </a:lnTo>
                  <a:lnTo>
                    <a:pt x="82296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7E8ED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8255000" cy="482600"/>
            </a:xfrm>
            <a:custGeom>
              <a:avLst/>
              <a:gdLst/>
              <a:ahLst/>
              <a:cxnLst/>
              <a:rect l="l" t="t" r="r" b="b"/>
              <a:pathLst>
                <a:path w="8255000" h="482600">
                  <a:moveTo>
                    <a:pt x="12700" y="0"/>
                  </a:moveTo>
                  <a:lnTo>
                    <a:pt x="8242300" y="0"/>
                  </a:lnTo>
                  <a:cubicBezTo>
                    <a:pt x="8249285" y="0"/>
                    <a:pt x="8255000" y="5715"/>
                    <a:pt x="8255000" y="12700"/>
                  </a:cubicBezTo>
                  <a:lnTo>
                    <a:pt x="8255000" y="469900"/>
                  </a:lnTo>
                  <a:cubicBezTo>
                    <a:pt x="8255000" y="476885"/>
                    <a:pt x="8249285" y="482600"/>
                    <a:pt x="8242300" y="482600"/>
                  </a:cubicBezTo>
                  <a:lnTo>
                    <a:pt x="12700" y="482600"/>
                  </a:lnTo>
                  <a:cubicBezTo>
                    <a:pt x="5715" y="482600"/>
                    <a:pt x="0" y="476885"/>
                    <a:pt x="0" y="46990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469900"/>
                  </a:lnTo>
                  <a:lnTo>
                    <a:pt x="12700" y="469900"/>
                  </a:lnTo>
                  <a:lnTo>
                    <a:pt x="12700" y="457200"/>
                  </a:lnTo>
                  <a:lnTo>
                    <a:pt x="8242300" y="457200"/>
                  </a:lnTo>
                  <a:lnTo>
                    <a:pt x="8242300" y="469900"/>
                  </a:lnTo>
                  <a:lnTo>
                    <a:pt x="8229600" y="469900"/>
                  </a:lnTo>
                  <a:lnTo>
                    <a:pt x="8229600" y="12700"/>
                  </a:lnTo>
                  <a:lnTo>
                    <a:pt x="8242300" y="12700"/>
                  </a:lnTo>
                  <a:lnTo>
                    <a:pt x="82423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E7E8E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255000" cy="520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80"/>
                </a:lnSpc>
              </a:pPr>
              <a:r>
                <a:rPr lang="en-US" sz="165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IEEE CS BDC Symposium 2025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191490" y="243291"/>
            <a:ext cx="924525" cy="862017"/>
            <a:chOff x="0" y="0"/>
            <a:chExt cx="1232700" cy="114935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32700" cy="1149356"/>
            </a:xfrm>
            <a:custGeom>
              <a:avLst/>
              <a:gdLst/>
              <a:ahLst/>
              <a:cxnLst/>
              <a:rect l="l" t="t" r="r" b="b"/>
              <a:pathLst>
                <a:path w="1232700" h="1149356">
                  <a:moveTo>
                    <a:pt x="0" y="0"/>
                  </a:moveTo>
                  <a:lnTo>
                    <a:pt x="1232700" y="0"/>
                  </a:lnTo>
                  <a:lnTo>
                    <a:pt x="1232700" y="1149356"/>
                  </a:lnTo>
                  <a:lnTo>
                    <a:pt x="0" y="11493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1232700" cy="121603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26262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09678" y="618785"/>
            <a:ext cx="16667454" cy="931920"/>
            <a:chOff x="0" y="-47625"/>
            <a:chExt cx="22223272" cy="124255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23271" cy="1194934"/>
            </a:xfrm>
            <a:custGeom>
              <a:avLst/>
              <a:gdLst/>
              <a:ahLst/>
              <a:cxnLst/>
              <a:rect l="l" t="t" r="r" b="b"/>
              <a:pathLst>
                <a:path w="22223271" h="1194934">
                  <a:moveTo>
                    <a:pt x="0" y="0"/>
                  </a:moveTo>
                  <a:lnTo>
                    <a:pt x="22223271" y="0"/>
                  </a:lnTo>
                  <a:lnTo>
                    <a:pt x="22223271" y="1194934"/>
                  </a:lnTo>
                  <a:lnTo>
                    <a:pt x="0" y="11949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22223272" cy="124255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832"/>
                </a:lnSpc>
              </a:pPr>
              <a:r>
                <a:rPr lang="en-US" sz="54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Literature Review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334309" y="2360429"/>
            <a:ext cx="16051381" cy="5001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896"/>
              </a:lnSpc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Title: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Hamandawana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et al. (2025) [1] explored multilingual back-translation and SMOTE techniques to enhance voice phishing detection using machine learning.</a:t>
            </a:r>
          </a:p>
          <a:p>
            <a:pPr marL="652867" lvl="1" indent="-326434" algn="just">
              <a:lnSpc>
                <a:spcPts val="3896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Contribution: </a:t>
            </a:r>
          </a:p>
          <a:p>
            <a:pPr marL="1680210" lvl="2" indent="-560070" algn="just">
              <a:lnSpc>
                <a:spcPts val="3888"/>
              </a:lnSpc>
              <a:buFont typeface="Arial"/>
              <a:buChar char="⚬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Introduced multilingual back-translation (BT) with SMOTE to handle data      imbalance.</a:t>
            </a:r>
          </a:p>
          <a:p>
            <a:pPr marL="1680210" lvl="2" indent="-560070" algn="just">
              <a:lnSpc>
                <a:spcPts val="3888"/>
              </a:lnSpc>
              <a:buFont typeface="Arial"/>
              <a:buChar char="⚬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Used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KorCCVi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v2 dataset (2,927 samples).</a:t>
            </a:r>
          </a:p>
          <a:p>
            <a:pPr marL="1680210" lvl="2" indent="-560070" algn="just">
              <a:lnSpc>
                <a:spcPts val="3888"/>
              </a:lnSpc>
              <a:buFont typeface="Arial"/>
              <a:buChar char="⚬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Achieved F1-score of 98.91% (BT), 100% accuracy (CNN &amp; RF).</a:t>
            </a:r>
          </a:p>
          <a:p>
            <a:pPr marL="1121045" lvl="2" algn="just">
              <a:lnSpc>
                <a:spcPts val="3896"/>
              </a:lnSpc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652867" lvl="1" indent="-326434" algn="just">
              <a:lnSpc>
                <a:spcPts val="3896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Limitation: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Back-translation may introduce unnatural or noisy samples that affect model quality.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1BDB59-836C-49C5-AA96-6FC5DF1C0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11" y="-9522"/>
            <a:ext cx="1343021" cy="13430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6048375" y="9729788"/>
            <a:ext cx="6191250" cy="361950"/>
            <a:chOff x="0" y="0"/>
            <a:chExt cx="8255000" cy="482600"/>
          </a:xfrm>
        </p:grpSpPr>
        <p:sp>
          <p:nvSpPr>
            <p:cNvPr id="5" name="Freeform 5"/>
            <p:cNvSpPr/>
            <p:nvPr/>
          </p:nvSpPr>
          <p:spPr>
            <a:xfrm>
              <a:off x="12700" y="12700"/>
              <a:ext cx="8229600" cy="457200"/>
            </a:xfrm>
            <a:custGeom>
              <a:avLst/>
              <a:gdLst/>
              <a:ahLst/>
              <a:cxnLst/>
              <a:rect l="l" t="t" r="r" b="b"/>
              <a:pathLst>
                <a:path w="8229600" h="457200">
                  <a:moveTo>
                    <a:pt x="0" y="0"/>
                  </a:moveTo>
                  <a:lnTo>
                    <a:pt x="8229600" y="0"/>
                  </a:lnTo>
                  <a:lnTo>
                    <a:pt x="82296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7E8ED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8255000" cy="482600"/>
            </a:xfrm>
            <a:custGeom>
              <a:avLst/>
              <a:gdLst/>
              <a:ahLst/>
              <a:cxnLst/>
              <a:rect l="l" t="t" r="r" b="b"/>
              <a:pathLst>
                <a:path w="8255000" h="482600">
                  <a:moveTo>
                    <a:pt x="12700" y="0"/>
                  </a:moveTo>
                  <a:lnTo>
                    <a:pt x="8242300" y="0"/>
                  </a:lnTo>
                  <a:cubicBezTo>
                    <a:pt x="8249285" y="0"/>
                    <a:pt x="8255000" y="5715"/>
                    <a:pt x="8255000" y="12700"/>
                  </a:cubicBezTo>
                  <a:lnTo>
                    <a:pt x="8255000" y="469900"/>
                  </a:lnTo>
                  <a:cubicBezTo>
                    <a:pt x="8255000" y="476885"/>
                    <a:pt x="8249285" y="482600"/>
                    <a:pt x="8242300" y="482600"/>
                  </a:cubicBezTo>
                  <a:lnTo>
                    <a:pt x="12700" y="482600"/>
                  </a:lnTo>
                  <a:cubicBezTo>
                    <a:pt x="5715" y="482600"/>
                    <a:pt x="0" y="476885"/>
                    <a:pt x="0" y="46990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469900"/>
                  </a:lnTo>
                  <a:lnTo>
                    <a:pt x="12700" y="469900"/>
                  </a:lnTo>
                  <a:lnTo>
                    <a:pt x="12700" y="457200"/>
                  </a:lnTo>
                  <a:lnTo>
                    <a:pt x="8242300" y="457200"/>
                  </a:lnTo>
                  <a:lnTo>
                    <a:pt x="8242300" y="469900"/>
                  </a:lnTo>
                  <a:lnTo>
                    <a:pt x="8229600" y="469900"/>
                  </a:lnTo>
                  <a:lnTo>
                    <a:pt x="8229600" y="12700"/>
                  </a:lnTo>
                  <a:lnTo>
                    <a:pt x="8242300" y="12700"/>
                  </a:lnTo>
                  <a:lnTo>
                    <a:pt x="82423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E7E8E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255000" cy="520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80"/>
                </a:lnSpc>
              </a:pPr>
              <a:r>
                <a:rPr lang="en-US" sz="165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IEEE CS BDC Symposium 2025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191490" y="243291"/>
            <a:ext cx="924525" cy="862017"/>
            <a:chOff x="0" y="0"/>
            <a:chExt cx="1232700" cy="114935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32700" cy="1149356"/>
            </a:xfrm>
            <a:custGeom>
              <a:avLst/>
              <a:gdLst/>
              <a:ahLst/>
              <a:cxnLst/>
              <a:rect l="l" t="t" r="r" b="b"/>
              <a:pathLst>
                <a:path w="1232700" h="1149356">
                  <a:moveTo>
                    <a:pt x="0" y="0"/>
                  </a:moveTo>
                  <a:lnTo>
                    <a:pt x="1232700" y="0"/>
                  </a:lnTo>
                  <a:lnTo>
                    <a:pt x="1232700" y="1149356"/>
                  </a:lnTo>
                  <a:lnTo>
                    <a:pt x="0" y="11493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1232700" cy="121603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26262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09678" y="654504"/>
            <a:ext cx="16667454" cy="896201"/>
            <a:chOff x="0" y="0"/>
            <a:chExt cx="22223272" cy="119493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23271" cy="1194934"/>
            </a:xfrm>
            <a:custGeom>
              <a:avLst/>
              <a:gdLst/>
              <a:ahLst/>
              <a:cxnLst/>
              <a:rect l="l" t="t" r="r" b="b"/>
              <a:pathLst>
                <a:path w="22223271" h="1194934">
                  <a:moveTo>
                    <a:pt x="0" y="0"/>
                  </a:moveTo>
                  <a:lnTo>
                    <a:pt x="22223271" y="0"/>
                  </a:lnTo>
                  <a:lnTo>
                    <a:pt x="22223271" y="1194934"/>
                  </a:lnTo>
                  <a:lnTo>
                    <a:pt x="0" y="11949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22223272" cy="124255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832"/>
                </a:lnSpc>
              </a:pPr>
              <a:r>
                <a:rPr lang="en-US" sz="5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Literature Review (Contd..)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334309" y="2360429"/>
            <a:ext cx="16051381" cy="49725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896"/>
              </a:lnSpc>
            </a:pPr>
            <a:r>
              <a:rPr lang="en-US" sz="32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Title: 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Mahmud et al. (2024)[2] – Hybrid Deep Learning Approaches to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Smishing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Attack Detection</a:t>
            </a:r>
          </a:p>
          <a:p>
            <a:pPr marL="652867" lvl="1" indent="-326434" algn="just">
              <a:lnSpc>
                <a:spcPts val="3896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Contribution: </a:t>
            </a:r>
          </a:p>
          <a:p>
            <a:pPr marL="1681567" lvl="2" indent="-560522" algn="just">
              <a:lnSpc>
                <a:spcPts val="3896"/>
              </a:lnSpc>
              <a:buFont typeface="Arial"/>
              <a:buChar char="⚬"/>
            </a:pP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a CNN-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BiGRU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hybrid model for SMS-based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smishing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detection.</a:t>
            </a:r>
          </a:p>
          <a:p>
            <a:pPr marL="1681567" lvl="2" indent="-560522" algn="just">
              <a:lnSpc>
                <a:spcPts val="3896"/>
              </a:lnSpc>
              <a:buFont typeface="Arial"/>
              <a:buChar char="⚬"/>
            </a:pP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Utilized Word2Vec embeddings and achieved 99.82% accuracy and 98.56% F1-score on English datasets.</a:t>
            </a:r>
          </a:p>
          <a:p>
            <a:pPr marL="1681567" lvl="2" indent="-560522" algn="just">
              <a:lnSpc>
                <a:spcPts val="3896"/>
              </a:lnSpc>
              <a:buFont typeface="Arial"/>
              <a:buChar char="⚬"/>
            </a:pP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Demonstrated superior performance over LSTM,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BiLSTM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traditional models.</a:t>
            </a:r>
          </a:p>
          <a:p>
            <a:pPr marL="1121045" lvl="2" algn="just">
              <a:lnSpc>
                <a:spcPts val="3896"/>
              </a:lnSpc>
            </a:pPr>
            <a:endParaRPr lang="en-US" sz="3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2867" lvl="1" indent="-326434" algn="just">
              <a:lnSpc>
                <a:spcPts val="3896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Limitation: 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Focuses only on English-language datasets, which limits its applicability to non-English languages such as Bangla.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1BDB59-836C-49C5-AA96-6FC5DF1C0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11" y="-9522"/>
            <a:ext cx="1343021" cy="134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7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6048375" y="9729788"/>
            <a:ext cx="6191250" cy="361950"/>
            <a:chOff x="0" y="0"/>
            <a:chExt cx="8255000" cy="482600"/>
          </a:xfrm>
        </p:grpSpPr>
        <p:sp>
          <p:nvSpPr>
            <p:cNvPr id="5" name="Freeform 5"/>
            <p:cNvSpPr/>
            <p:nvPr/>
          </p:nvSpPr>
          <p:spPr>
            <a:xfrm>
              <a:off x="12700" y="12700"/>
              <a:ext cx="8229600" cy="457200"/>
            </a:xfrm>
            <a:custGeom>
              <a:avLst/>
              <a:gdLst/>
              <a:ahLst/>
              <a:cxnLst/>
              <a:rect l="l" t="t" r="r" b="b"/>
              <a:pathLst>
                <a:path w="8229600" h="457200">
                  <a:moveTo>
                    <a:pt x="0" y="0"/>
                  </a:moveTo>
                  <a:lnTo>
                    <a:pt x="8229600" y="0"/>
                  </a:lnTo>
                  <a:lnTo>
                    <a:pt x="82296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7E8ED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8255000" cy="482600"/>
            </a:xfrm>
            <a:custGeom>
              <a:avLst/>
              <a:gdLst/>
              <a:ahLst/>
              <a:cxnLst/>
              <a:rect l="l" t="t" r="r" b="b"/>
              <a:pathLst>
                <a:path w="8255000" h="482600">
                  <a:moveTo>
                    <a:pt x="12700" y="0"/>
                  </a:moveTo>
                  <a:lnTo>
                    <a:pt x="8242300" y="0"/>
                  </a:lnTo>
                  <a:cubicBezTo>
                    <a:pt x="8249285" y="0"/>
                    <a:pt x="8255000" y="5715"/>
                    <a:pt x="8255000" y="12700"/>
                  </a:cubicBezTo>
                  <a:lnTo>
                    <a:pt x="8255000" y="469900"/>
                  </a:lnTo>
                  <a:cubicBezTo>
                    <a:pt x="8255000" y="476885"/>
                    <a:pt x="8249285" y="482600"/>
                    <a:pt x="8242300" y="482600"/>
                  </a:cubicBezTo>
                  <a:lnTo>
                    <a:pt x="12700" y="482600"/>
                  </a:lnTo>
                  <a:cubicBezTo>
                    <a:pt x="5715" y="482600"/>
                    <a:pt x="0" y="476885"/>
                    <a:pt x="0" y="46990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469900"/>
                  </a:lnTo>
                  <a:lnTo>
                    <a:pt x="12700" y="469900"/>
                  </a:lnTo>
                  <a:lnTo>
                    <a:pt x="12700" y="457200"/>
                  </a:lnTo>
                  <a:lnTo>
                    <a:pt x="8242300" y="457200"/>
                  </a:lnTo>
                  <a:lnTo>
                    <a:pt x="8242300" y="469900"/>
                  </a:lnTo>
                  <a:lnTo>
                    <a:pt x="8229600" y="469900"/>
                  </a:lnTo>
                  <a:lnTo>
                    <a:pt x="8229600" y="12700"/>
                  </a:lnTo>
                  <a:lnTo>
                    <a:pt x="8242300" y="12700"/>
                  </a:lnTo>
                  <a:lnTo>
                    <a:pt x="82423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E7E8E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255000" cy="520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80"/>
                </a:lnSpc>
              </a:pPr>
              <a:r>
                <a:rPr lang="en-US" sz="165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IEEE CS BDC Symposium 2025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191490" y="243291"/>
            <a:ext cx="924525" cy="862017"/>
            <a:chOff x="0" y="0"/>
            <a:chExt cx="1232700" cy="114935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32700" cy="1149356"/>
            </a:xfrm>
            <a:custGeom>
              <a:avLst/>
              <a:gdLst/>
              <a:ahLst/>
              <a:cxnLst/>
              <a:rect l="l" t="t" r="r" b="b"/>
              <a:pathLst>
                <a:path w="1232700" h="1149356">
                  <a:moveTo>
                    <a:pt x="0" y="0"/>
                  </a:moveTo>
                  <a:lnTo>
                    <a:pt x="1232700" y="0"/>
                  </a:lnTo>
                  <a:lnTo>
                    <a:pt x="1232700" y="1149356"/>
                  </a:lnTo>
                  <a:lnTo>
                    <a:pt x="0" y="11493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1232700" cy="121603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26262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09678" y="654504"/>
            <a:ext cx="16667454" cy="896201"/>
            <a:chOff x="0" y="0"/>
            <a:chExt cx="22223272" cy="119493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23271" cy="1194934"/>
            </a:xfrm>
            <a:custGeom>
              <a:avLst/>
              <a:gdLst/>
              <a:ahLst/>
              <a:cxnLst/>
              <a:rect l="l" t="t" r="r" b="b"/>
              <a:pathLst>
                <a:path w="22223271" h="1194934">
                  <a:moveTo>
                    <a:pt x="0" y="0"/>
                  </a:moveTo>
                  <a:lnTo>
                    <a:pt x="22223271" y="0"/>
                  </a:lnTo>
                  <a:lnTo>
                    <a:pt x="22223271" y="1194934"/>
                  </a:lnTo>
                  <a:lnTo>
                    <a:pt x="0" y="11949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22223272" cy="124255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832"/>
                </a:lnSpc>
              </a:pPr>
              <a:r>
                <a:rPr lang="en-US" sz="5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Literature Review (Contd..)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334309" y="2360429"/>
            <a:ext cx="16051381" cy="59727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888"/>
              </a:lnSpc>
            </a:pPr>
            <a:r>
              <a:rPr lang="en-US" sz="32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Title: 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Mishra et al. (2024)[3] – Multimodal Strategy to Defend Mobile Devices Against Vishing Attacks.</a:t>
            </a:r>
          </a:p>
          <a:p>
            <a:pPr marL="651510" lvl="1" indent="-325755" algn="just">
              <a:lnSpc>
                <a:spcPts val="3888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Contribution:</a:t>
            </a:r>
          </a:p>
          <a:p>
            <a:pPr marL="1680210" lvl="2" indent="-560070" algn="just">
              <a:lnSpc>
                <a:spcPts val="3888"/>
              </a:lnSpc>
              <a:buFont typeface="Arial"/>
              <a:buChar char="⚬"/>
            </a:pP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the Multimodal Vishing Threat Detection (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MmVTD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framework integrating call transcripts, screenshots, and OCR-extracted text to detect vishing attacks in real time.</a:t>
            </a:r>
          </a:p>
          <a:p>
            <a:pPr marL="1680210" lvl="2" indent="-560070" algn="just">
              <a:lnSpc>
                <a:spcPts val="3888"/>
              </a:lnSpc>
              <a:buFont typeface="Arial"/>
              <a:buChar char="⚬"/>
            </a:pP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Employed transformer encoders and </a:t>
            </a:r>
            <a:r>
              <a:rPr lang="en-US" sz="3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ViViT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models for multimodal feature extraction and fusion.</a:t>
            </a:r>
          </a:p>
          <a:p>
            <a:pPr marL="1680210" lvl="2" indent="-560070" algn="just">
              <a:lnSpc>
                <a:spcPts val="3888"/>
              </a:lnSpc>
              <a:buFont typeface="Arial"/>
              <a:buChar char="⚬"/>
            </a:pP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Achieved 94.44% classification accuracy and efficient on-device inference.</a:t>
            </a:r>
          </a:p>
          <a:p>
            <a:pPr marL="1120140" lvl="2" algn="just">
              <a:lnSpc>
                <a:spcPts val="3888"/>
              </a:lnSpc>
            </a:pPr>
            <a:endParaRPr lang="en-US" sz="3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51510" lvl="1" indent="-325755" algn="just">
              <a:lnSpc>
                <a:spcPts val="3888"/>
              </a:lnSpc>
              <a:buFont typeface="Arial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Limitation: 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Dependency on screenshots and OCR accuracy may affect system reliability.</a:t>
            </a:r>
          </a:p>
          <a:p>
            <a:pPr marL="651510" lvl="1" indent="-325755" algn="just">
              <a:lnSpc>
                <a:spcPts val="3888"/>
              </a:lnSpc>
            </a:pPr>
            <a:endParaRPr lang="en-US" sz="3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3DDC59-E0C4-4042-9B6A-BFE674630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11" y="-9522"/>
            <a:ext cx="1343021" cy="13430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6048375" y="9729788"/>
            <a:ext cx="6191250" cy="361950"/>
            <a:chOff x="0" y="0"/>
            <a:chExt cx="8255000" cy="482600"/>
          </a:xfrm>
        </p:grpSpPr>
        <p:sp>
          <p:nvSpPr>
            <p:cNvPr id="5" name="Freeform 5"/>
            <p:cNvSpPr/>
            <p:nvPr/>
          </p:nvSpPr>
          <p:spPr>
            <a:xfrm>
              <a:off x="12700" y="12700"/>
              <a:ext cx="8229600" cy="457200"/>
            </a:xfrm>
            <a:custGeom>
              <a:avLst/>
              <a:gdLst/>
              <a:ahLst/>
              <a:cxnLst/>
              <a:rect l="l" t="t" r="r" b="b"/>
              <a:pathLst>
                <a:path w="8229600" h="457200">
                  <a:moveTo>
                    <a:pt x="0" y="0"/>
                  </a:moveTo>
                  <a:lnTo>
                    <a:pt x="8229600" y="0"/>
                  </a:lnTo>
                  <a:lnTo>
                    <a:pt x="82296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7E8ED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8255000" cy="482600"/>
            </a:xfrm>
            <a:custGeom>
              <a:avLst/>
              <a:gdLst/>
              <a:ahLst/>
              <a:cxnLst/>
              <a:rect l="l" t="t" r="r" b="b"/>
              <a:pathLst>
                <a:path w="8255000" h="482600">
                  <a:moveTo>
                    <a:pt x="12700" y="0"/>
                  </a:moveTo>
                  <a:lnTo>
                    <a:pt x="8242300" y="0"/>
                  </a:lnTo>
                  <a:cubicBezTo>
                    <a:pt x="8249285" y="0"/>
                    <a:pt x="8255000" y="5715"/>
                    <a:pt x="8255000" y="12700"/>
                  </a:cubicBezTo>
                  <a:lnTo>
                    <a:pt x="8255000" y="469900"/>
                  </a:lnTo>
                  <a:cubicBezTo>
                    <a:pt x="8255000" y="476885"/>
                    <a:pt x="8249285" y="482600"/>
                    <a:pt x="8242300" y="482600"/>
                  </a:cubicBezTo>
                  <a:lnTo>
                    <a:pt x="12700" y="482600"/>
                  </a:lnTo>
                  <a:cubicBezTo>
                    <a:pt x="5715" y="482600"/>
                    <a:pt x="0" y="476885"/>
                    <a:pt x="0" y="46990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469900"/>
                  </a:lnTo>
                  <a:lnTo>
                    <a:pt x="12700" y="469900"/>
                  </a:lnTo>
                  <a:lnTo>
                    <a:pt x="12700" y="457200"/>
                  </a:lnTo>
                  <a:lnTo>
                    <a:pt x="8242300" y="457200"/>
                  </a:lnTo>
                  <a:lnTo>
                    <a:pt x="8242300" y="469900"/>
                  </a:lnTo>
                  <a:lnTo>
                    <a:pt x="8229600" y="469900"/>
                  </a:lnTo>
                  <a:lnTo>
                    <a:pt x="8229600" y="12700"/>
                  </a:lnTo>
                  <a:lnTo>
                    <a:pt x="8242300" y="12700"/>
                  </a:lnTo>
                  <a:lnTo>
                    <a:pt x="82423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E7E8E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255000" cy="520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80"/>
                </a:lnSpc>
              </a:pPr>
              <a:r>
                <a:rPr lang="en-US" sz="165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IEEE CS BDC Symposium 2025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191490" y="243291"/>
            <a:ext cx="924525" cy="862017"/>
            <a:chOff x="0" y="0"/>
            <a:chExt cx="1232700" cy="114935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32700" cy="1149356"/>
            </a:xfrm>
            <a:custGeom>
              <a:avLst/>
              <a:gdLst/>
              <a:ahLst/>
              <a:cxnLst/>
              <a:rect l="l" t="t" r="r" b="b"/>
              <a:pathLst>
                <a:path w="1232700" h="1149356">
                  <a:moveTo>
                    <a:pt x="0" y="0"/>
                  </a:moveTo>
                  <a:lnTo>
                    <a:pt x="1232700" y="0"/>
                  </a:lnTo>
                  <a:lnTo>
                    <a:pt x="1232700" y="1149356"/>
                  </a:lnTo>
                  <a:lnTo>
                    <a:pt x="0" y="11493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1232700" cy="121603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26262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09678" y="654504"/>
            <a:ext cx="16667454" cy="896201"/>
            <a:chOff x="0" y="0"/>
            <a:chExt cx="22223272" cy="119493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23271" cy="1194934"/>
            </a:xfrm>
            <a:custGeom>
              <a:avLst/>
              <a:gdLst/>
              <a:ahLst/>
              <a:cxnLst/>
              <a:rect l="l" t="t" r="r" b="b"/>
              <a:pathLst>
                <a:path w="22223271" h="1194934">
                  <a:moveTo>
                    <a:pt x="0" y="0"/>
                  </a:moveTo>
                  <a:lnTo>
                    <a:pt x="22223271" y="0"/>
                  </a:lnTo>
                  <a:lnTo>
                    <a:pt x="22223271" y="1194934"/>
                  </a:lnTo>
                  <a:lnTo>
                    <a:pt x="0" y="11949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22223272" cy="124255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832"/>
                </a:lnSpc>
              </a:pPr>
              <a:r>
                <a:rPr lang="en-US" sz="54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Problem Definition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353048" y="2284159"/>
            <a:ext cx="8508630" cy="5718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51547" lvl="1" indent="-571500" algn="just">
              <a:lnSpc>
                <a:spcPts val="504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Despite significant progress in vishing detection research for other languages, the Bangla language remains largely unexplored in this domain. </a:t>
            </a:r>
          </a:p>
          <a:p>
            <a:pPr marL="951547" lvl="1" indent="-571500" algn="just">
              <a:lnSpc>
                <a:spcPts val="504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Furthermore, to date, there is no real-time system specifically designed for detecting vishing attacks in Bangla, leaving a critical gap in practical security solutions for Bangla-speaking users.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217763" y="6891658"/>
            <a:ext cx="5557203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 </a:t>
            </a:r>
            <a:r>
              <a:rPr lang="en-US" sz="2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person victimized by vishing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9376C5-3F3B-4728-823A-2F14115D8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11" y="-9522"/>
            <a:ext cx="1343021" cy="13430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B783C4-1A75-4871-B837-E2C3539F7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2624139"/>
            <a:ext cx="6961531" cy="42675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6048375" y="9729788"/>
            <a:ext cx="6191250" cy="361950"/>
            <a:chOff x="0" y="0"/>
            <a:chExt cx="8255000" cy="482600"/>
          </a:xfrm>
        </p:grpSpPr>
        <p:sp>
          <p:nvSpPr>
            <p:cNvPr id="5" name="Freeform 5"/>
            <p:cNvSpPr/>
            <p:nvPr/>
          </p:nvSpPr>
          <p:spPr>
            <a:xfrm>
              <a:off x="12700" y="12700"/>
              <a:ext cx="8229600" cy="457200"/>
            </a:xfrm>
            <a:custGeom>
              <a:avLst/>
              <a:gdLst/>
              <a:ahLst/>
              <a:cxnLst/>
              <a:rect l="l" t="t" r="r" b="b"/>
              <a:pathLst>
                <a:path w="8229600" h="457200">
                  <a:moveTo>
                    <a:pt x="0" y="0"/>
                  </a:moveTo>
                  <a:lnTo>
                    <a:pt x="8229600" y="0"/>
                  </a:lnTo>
                  <a:lnTo>
                    <a:pt x="8229600" y="457200"/>
                  </a:lnTo>
                  <a:lnTo>
                    <a:pt x="0" y="457200"/>
                  </a:lnTo>
                  <a:close/>
                </a:path>
              </a:pathLst>
            </a:custGeom>
            <a:solidFill>
              <a:srgbClr val="E7E8ED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8255000" cy="482600"/>
            </a:xfrm>
            <a:custGeom>
              <a:avLst/>
              <a:gdLst/>
              <a:ahLst/>
              <a:cxnLst/>
              <a:rect l="l" t="t" r="r" b="b"/>
              <a:pathLst>
                <a:path w="8255000" h="482600">
                  <a:moveTo>
                    <a:pt x="12700" y="0"/>
                  </a:moveTo>
                  <a:lnTo>
                    <a:pt x="8242300" y="0"/>
                  </a:lnTo>
                  <a:cubicBezTo>
                    <a:pt x="8249285" y="0"/>
                    <a:pt x="8255000" y="5715"/>
                    <a:pt x="8255000" y="12700"/>
                  </a:cubicBezTo>
                  <a:lnTo>
                    <a:pt x="8255000" y="469900"/>
                  </a:lnTo>
                  <a:cubicBezTo>
                    <a:pt x="8255000" y="476885"/>
                    <a:pt x="8249285" y="482600"/>
                    <a:pt x="8242300" y="482600"/>
                  </a:cubicBezTo>
                  <a:lnTo>
                    <a:pt x="12700" y="482600"/>
                  </a:lnTo>
                  <a:cubicBezTo>
                    <a:pt x="5715" y="482600"/>
                    <a:pt x="0" y="476885"/>
                    <a:pt x="0" y="46990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469900"/>
                  </a:lnTo>
                  <a:lnTo>
                    <a:pt x="12700" y="469900"/>
                  </a:lnTo>
                  <a:lnTo>
                    <a:pt x="12700" y="457200"/>
                  </a:lnTo>
                  <a:lnTo>
                    <a:pt x="8242300" y="457200"/>
                  </a:lnTo>
                  <a:lnTo>
                    <a:pt x="8242300" y="469900"/>
                  </a:lnTo>
                  <a:lnTo>
                    <a:pt x="8229600" y="469900"/>
                  </a:lnTo>
                  <a:lnTo>
                    <a:pt x="8229600" y="12700"/>
                  </a:lnTo>
                  <a:lnTo>
                    <a:pt x="8242300" y="12700"/>
                  </a:lnTo>
                  <a:lnTo>
                    <a:pt x="82423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E7E8E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255000" cy="520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80"/>
                </a:lnSpc>
              </a:pPr>
              <a:r>
                <a:rPr lang="en-US" sz="165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IEEE CS BDC Symposium 2025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191490" y="243291"/>
            <a:ext cx="924525" cy="862017"/>
            <a:chOff x="0" y="0"/>
            <a:chExt cx="1232700" cy="114935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32700" cy="1149356"/>
            </a:xfrm>
            <a:custGeom>
              <a:avLst/>
              <a:gdLst/>
              <a:ahLst/>
              <a:cxnLst/>
              <a:rect l="l" t="t" r="r" b="b"/>
              <a:pathLst>
                <a:path w="1232700" h="1149356">
                  <a:moveTo>
                    <a:pt x="0" y="0"/>
                  </a:moveTo>
                  <a:lnTo>
                    <a:pt x="1232700" y="0"/>
                  </a:lnTo>
                  <a:lnTo>
                    <a:pt x="1232700" y="1149356"/>
                  </a:lnTo>
                  <a:lnTo>
                    <a:pt x="0" y="11493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1232700" cy="121603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26262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09678" y="654504"/>
            <a:ext cx="16667454" cy="896201"/>
            <a:chOff x="0" y="0"/>
            <a:chExt cx="22223272" cy="119493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223271" cy="1194934"/>
            </a:xfrm>
            <a:custGeom>
              <a:avLst/>
              <a:gdLst/>
              <a:ahLst/>
              <a:cxnLst/>
              <a:rect l="l" t="t" r="r" b="b"/>
              <a:pathLst>
                <a:path w="22223271" h="1194934">
                  <a:moveTo>
                    <a:pt x="0" y="0"/>
                  </a:moveTo>
                  <a:lnTo>
                    <a:pt x="22223271" y="0"/>
                  </a:lnTo>
                  <a:lnTo>
                    <a:pt x="22223271" y="1194934"/>
                  </a:lnTo>
                  <a:lnTo>
                    <a:pt x="0" y="11949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22223272" cy="124255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832"/>
                </a:lnSpc>
              </a:pPr>
              <a:r>
                <a:rPr lang="en-US" sz="54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Working Procedure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334310" y="2303277"/>
            <a:ext cx="15765740" cy="44884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Tools and Technologies:</a:t>
            </a:r>
          </a:p>
          <a:p>
            <a:pPr marL="837247" lvl="1" indent="-457200" algn="just">
              <a:lnSpc>
                <a:spcPts val="504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(NLP)</a:t>
            </a:r>
          </a:p>
          <a:p>
            <a:pPr marL="837247" lvl="1" indent="-457200" algn="just">
              <a:lnSpc>
                <a:spcPts val="504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Speech-to-Text Conversion</a:t>
            </a:r>
          </a:p>
          <a:p>
            <a:pPr marL="837247" lvl="1" indent="-457200" algn="just">
              <a:lnSpc>
                <a:spcPts val="504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Learning and Pre-trained Models (BERT)</a:t>
            </a:r>
          </a:p>
          <a:p>
            <a:pPr marL="837247" lvl="1" indent="-457200" algn="just">
              <a:lnSpc>
                <a:spcPts val="504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Chunking</a:t>
            </a:r>
          </a:p>
          <a:p>
            <a:pPr marL="837247" lvl="1" indent="-457200" algn="just">
              <a:lnSpc>
                <a:spcPts val="504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 Short-Term Memory (LSTM)</a:t>
            </a:r>
          </a:p>
          <a:p>
            <a:pPr marL="760095" lvl="1" indent="-380048" algn="just">
              <a:lnSpc>
                <a:spcPts val="5040"/>
              </a:lnSpc>
            </a:pPr>
            <a:endParaRPr lang="en-US" sz="4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DAAFF7-7242-40A5-B3EA-58F3FE80A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11" y="-9522"/>
            <a:ext cx="1343021" cy="13430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1309</Words>
  <Application>Microsoft Office PowerPoint</Application>
  <PresentationFormat>Custom</PresentationFormat>
  <Paragraphs>208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Times New Roman</vt:lpstr>
      <vt:lpstr>Kalpurush</vt:lpstr>
      <vt:lpstr>Wingdings</vt:lpstr>
      <vt:lpstr>Arial</vt:lpstr>
      <vt:lpstr>Times New Roman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Symposium.pptx</dc:title>
  <dc:creator>MD.Arafat Rahman</dc:creator>
  <cp:lastModifiedBy>Nahid Hasan</cp:lastModifiedBy>
  <cp:revision>95</cp:revision>
  <dcterms:created xsi:type="dcterms:W3CDTF">2006-08-16T00:00:00Z</dcterms:created>
  <dcterms:modified xsi:type="dcterms:W3CDTF">2025-07-18T15:49:22Z</dcterms:modified>
  <dc:identifier>DAGso7CHgb0</dc:identifier>
</cp:coreProperties>
</file>