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</p:sldMasterIdLst>
  <p:notesMasterIdLst>
    <p:notesMasterId r:id="rId57"/>
  </p:notesMasterIdLst>
  <p:sldIdLst>
    <p:sldId id="256" r:id="rId6"/>
    <p:sldId id="257" r:id="rId7"/>
    <p:sldId id="301" r:id="rId8"/>
    <p:sldId id="321" r:id="rId9"/>
    <p:sldId id="302" r:id="rId10"/>
    <p:sldId id="325" r:id="rId11"/>
    <p:sldId id="326" r:id="rId12"/>
    <p:sldId id="327" r:id="rId13"/>
    <p:sldId id="322" r:id="rId14"/>
    <p:sldId id="346" r:id="rId15"/>
    <p:sldId id="323" r:id="rId16"/>
    <p:sldId id="324" r:id="rId17"/>
    <p:sldId id="347" r:id="rId18"/>
    <p:sldId id="338" r:id="rId19"/>
    <p:sldId id="304" r:id="rId20"/>
    <p:sldId id="308" r:id="rId21"/>
    <p:sldId id="309" r:id="rId22"/>
    <p:sldId id="339" r:id="rId23"/>
    <p:sldId id="340" r:id="rId24"/>
    <p:sldId id="306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276" r:id="rId35"/>
    <p:sldId id="277" r:id="rId36"/>
    <p:sldId id="278" r:id="rId37"/>
    <p:sldId id="312" r:id="rId38"/>
    <p:sldId id="313" r:id="rId39"/>
    <p:sldId id="314" r:id="rId40"/>
    <p:sldId id="315" r:id="rId41"/>
    <p:sldId id="284" r:id="rId42"/>
    <p:sldId id="316" r:id="rId43"/>
    <p:sldId id="285" r:id="rId44"/>
    <p:sldId id="310" r:id="rId45"/>
    <p:sldId id="311" r:id="rId46"/>
    <p:sldId id="286" r:id="rId47"/>
    <p:sldId id="334" r:id="rId48"/>
    <p:sldId id="329" r:id="rId49"/>
    <p:sldId id="330" r:id="rId50"/>
    <p:sldId id="333" r:id="rId51"/>
    <p:sldId id="317" r:id="rId52"/>
    <p:sldId id="335" r:id="rId53"/>
    <p:sldId id="282" r:id="rId54"/>
    <p:sldId id="264" r:id="rId55"/>
    <p:sldId id="26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724"/>
  </p:normalViewPr>
  <p:slideViewPr>
    <p:cSldViewPr snapToGrid="0" snapToObjects="1">
      <p:cViewPr>
        <p:scale>
          <a:sx n="70" d="100"/>
          <a:sy n="70" d="100"/>
        </p:scale>
        <p:origin x="-1212" y="-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C07E-1733-4A97-A64B-1A497D424DB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B998-03AE-47DE-81ED-44B2F55A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91E0-E107-450A-8089-FF7C4A0920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B712F-0BD9-41F9-809A-BFBB7D253B6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047B4-8A00-44C5-95C6-A901B8A7EC2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E3B6D-066F-4DFC-9A01-DB198B26179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959B2-DAC0-48B5-8439-B068C2BA54E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3FB30-F9E3-4B37-9F50-B46E4E714F4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D6651-A04D-4034-B6CF-29A60406748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DC55D-0328-4CB7-A7D3-C324338339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39B9A-40F6-444C-A6EC-F21CC08FB2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6547B-C59C-47D9-98FA-2E36BBAE62A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78605-101F-4E85-B3D8-E90158FA3B5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CA9A1-60A4-49B0-9949-51F9CBA9326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EAC2A-77AF-484F-A828-5519F8EC03D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3924B-DD63-436E-8AC4-898FE791910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E37B6-90E2-4E92-83A1-EBF30F701DA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263DE-2196-4D63-B92A-2B7AFA2CE43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A94E4-54A2-4DA6-B55B-855E334F748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06646-1B2C-44D2-99C4-C8A006CBF82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C5ABB-EF96-49F5-941D-DAFA0CFC4E7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E0CD1-ECD9-4D00-BFAE-85BC0054EA0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F79F7-5BB9-447F-BDF7-E7F0D38113B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BC2B9-0750-43BB-8473-934BEB0A6EE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0537C-712D-4B4F-9856-997CEB9573C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6EE96-9A3B-42D6-B859-BE9BC209050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7460D-8C69-4A9A-A876-DEFCEC2EE93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33EF7-1BF5-49C0-80BE-B545C995B88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23E7-CF0D-483D-906C-AE3FF15AB45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42A07-8EC6-45BF-BCBF-75F8170C1CC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B0571-5200-4789-B832-E5D47837DFA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0B191-3DEA-4E05-8A4E-2C5B3EF9ABD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7C20D-9501-4B9D-9A40-1E770D6C3DA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CA40-BBD1-401E-BD0A-7C6C0E878BC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61AA5-E992-4C55-B9C4-E885CA72EB6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00011-BCEB-4928-9AB8-14B7B2C4A16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AEEB6-F249-4F9C-980B-043D8987DE6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E14E9B-AAE1-48FA-9A94-4108BBBB82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BD36D2-09B0-4557-8C0A-7191419AC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EE1C3-1642-4082-92AD-119CC6BE88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4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24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96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E761B0A-31CC-418A-8C1A-6709BB20A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37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DCDA405-B028-430E-84AA-7FC67503F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16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0CCC088-746E-42C4-958B-F9086517F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38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F48ACED-94E2-45CC-982F-B83C2BD2C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79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551C1D23-D5AC-430B-B144-A898E110F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549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570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0A05F34A-BBF5-4D1D-8CA1-B04955C16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15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09CD2E4-4121-4CD1-AB43-97F8C6898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383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E0F8F92E-6093-4DA0-9BB3-7D29D1891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77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6" y="60327"/>
            <a:ext cx="2270125" cy="6416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" y="60327"/>
            <a:ext cx="6661150" cy="6416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F6DF6FD8-15C2-4FC4-835A-D9810DD41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35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7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38" y="60325"/>
            <a:ext cx="90487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83" y="1019176"/>
            <a:ext cx="90832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583" y="6584950"/>
            <a:ext cx="16482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6504" y="6584950"/>
            <a:ext cx="28963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9199" y="6584950"/>
            <a:ext cx="251406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748E135C-0321-4EA8-BA6C-699BDA0DC2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64313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78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5pPr>
      <a:lvl6pPr marL="342991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6pPr>
      <a:lvl7pPr marL="685983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7pPr>
      <a:lvl8pPr marL="1028974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8pPr>
      <a:lvl9pPr marL="1371966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9pPr>
    </p:titleStyle>
    <p:bodyStyle>
      <a:lvl1pPr marL="257244" indent="-257244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557361" indent="-21437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101">
          <a:solidFill>
            <a:schemeClr val="tx1"/>
          </a:solidFill>
          <a:latin typeface="+mn-lt"/>
          <a:cs typeface="+mn-cs"/>
        </a:defRPr>
      </a:lvl2pPr>
      <a:lvl3pPr marL="857479" indent="-171496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  <a:cs typeface="+mn-cs"/>
        </a:defRPr>
      </a:lvl3pPr>
      <a:lvl4pPr marL="1200470" indent="-171496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500">
          <a:solidFill>
            <a:schemeClr val="tx1"/>
          </a:solidFill>
          <a:latin typeface="+mn-lt"/>
          <a:cs typeface="+mn-cs"/>
        </a:defRPr>
      </a:lvl4pPr>
      <a:lvl5pPr marL="1543461" indent="-171496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5pPr>
      <a:lvl6pPr marL="1886453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6pPr>
      <a:lvl7pPr marL="2229444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7pPr>
      <a:lvl8pPr marL="2572436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8pPr>
      <a:lvl9pPr marL="2915427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onal.kent.edu/~rmuhamma/Algorithms/MyAlgorithms/Dynamic/chainMatrixMult.htm" TargetMode="External"/><Relationship Id="rId2" Type="http://schemas.openxmlformats.org/officeDocument/2006/relationships/hyperlink" Target="https://www.radford.edu/~nokie/classes/360/dp-matrix-paren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ics.uci.edu/~eppstein/161/960229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389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588516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53725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2384699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828" y="1428229"/>
            <a:ext cx="3642337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rot="20952218" flipH="1">
            <a:off x="6257174" y="3387318"/>
            <a:ext cx="895583" cy="12242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rot="-647782">
            <a:off x="6320293" y="2114208"/>
            <a:ext cx="513293" cy="10122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rot="20952218" flipH="1">
            <a:off x="7128939" y="2299994"/>
            <a:ext cx="827700" cy="6573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94" name="Oval 11"/>
          <p:cNvSpPr>
            <a:spLocks noChangeArrowheads="1"/>
          </p:cNvSpPr>
          <p:nvPr/>
        </p:nvSpPr>
        <p:spPr bwMode="auto">
          <a:xfrm>
            <a:off x="6596591" y="2228538"/>
            <a:ext cx="914638" cy="56926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40x10x25</a:t>
            </a:r>
          </a:p>
        </p:txBody>
      </p:sp>
      <p:sp>
        <p:nvSpPr>
          <p:cNvPr id="32795" name="Text Box 12"/>
          <p:cNvSpPr txBox="1">
            <a:spLocks noChangeArrowheads="1"/>
          </p:cNvSpPr>
          <p:nvPr/>
        </p:nvSpPr>
        <p:spPr bwMode="auto">
          <a:xfrm>
            <a:off x="6294093" y="3064574"/>
            <a:ext cx="152558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(CD)=40x25</a:t>
            </a:r>
          </a:p>
        </p:txBody>
      </p:sp>
      <p:sp>
        <p:nvSpPr>
          <p:cNvPr id="32792" name="Oval 14"/>
          <p:cNvSpPr>
            <a:spLocks noChangeArrowheads="1"/>
          </p:cNvSpPr>
          <p:nvPr/>
        </p:nvSpPr>
        <p:spPr bwMode="auto">
          <a:xfrm>
            <a:off x="5315145" y="3714825"/>
            <a:ext cx="1273109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30x40x25</a:t>
            </a:r>
          </a:p>
        </p:txBody>
      </p:sp>
      <p:sp>
        <p:nvSpPr>
          <p:cNvPr id="32793" name="Text Box 15"/>
          <p:cNvSpPr txBox="1">
            <a:spLocks noChangeArrowheads="1"/>
          </p:cNvSpPr>
          <p:nvPr/>
        </p:nvSpPr>
        <p:spPr bwMode="auto">
          <a:xfrm>
            <a:off x="5073385" y="4686628"/>
            <a:ext cx="181855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((AB)(CD))=30x25</a:t>
            </a:r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6071387" y="1942714"/>
            <a:ext cx="100330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rot="-647782">
            <a:off x="4993592" y="3268224"/>
            <a:ext cx="353707" cy="14827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7126557" y="1942714"/>
            <a:ext cx="1112096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32790" name="Oval 20"/>
          <p:cNvSpPr>
            <a:spLocks noChangeArrowheads="1"/>
          </p:cNvSpPr>
          <p:nvPr/>
        </p:nvSpPr>
        <p:spPr bwMode="auto">
          <a:xfrm>
            <a:off x="4491017" y="2228538"/>
            <a:ext cx="808645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4311186" y="3070529"/>
            <a:ext cx="115520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2786" name="Line 22"/>
          <p:cNvSpPr>
            <a:spLocks noChangeShapeType="1"/>
          </p:cNvSpPr>
          <p:nvPr/>
        </p:nvSpPr>
        <p:spPr bwMode="auto">
          <a:xfrm rot="-647782">
            <a:off x="4300468" y="2203529"/>
            <a:ext cx="421591" cy="8932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rot="20952218" flipH="1">
            <a:off x="5010265" y="2282130"/>
            <a:ext cx="590704" cy="7062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3802455" y="1967724"/>
            <a:ext cx="103631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4949348" y="1942714"/>
            <a:ext cx="100532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4468687"/>
            <a:ext cx="76577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7107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96123" y="4478214"/>
            <a:ext cx="76577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80911" y="4478214"/>
            <a:ext cx="75817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30000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19214" y="4468687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41200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3323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32778" grpId="0" animBg="1"/>
      <p:bldP spid="32779" grpId="0" animBg="1"/>
      <p:bldP spid="32794" grpId="0" animBg="1"/>
      <p:bldP spid="32795" grpId="0" animBg="1"/>
      <p:bldP spid="32792" grpId="0" animBg="1"/>
      <p:bldP spid="32793" grpId="0" animBg="1"/>
      <p:bldP spid="32782" grpId="0" animBg="1"/>
      <p:bldP spid="32783" grpId="0" animBg="1"/>
      <p:bldP spid="32784" grpId="0" animBg="1"/>
      <p:bldP spid="32790" grpId="0" animBg="1"/>
      <p:bldP spid="32791" grpId="0" animBg="1"/>
      <p:bldP spid="32786" grpId="0" animBg="1"/>
      <p:bldP spid="32787" grpId="0" animBg="1"/>
      <p:bldP spid="32788" grpId="0" animBg="1"/>
      <p:bldP spid="32789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429893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endParaRPr lang="en-US" sz="1350" dirty="0">
              <a:latin typeface="Symbol" pitchFamily="18" charset="2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1" name="Line 47"/>
          <p:cNvSpPr>
            <a:spLocks noChangeShapeType="1"/>
          </p:cNvSpPr>
          <p:nvPr/>
        </p:nvSpPr>
        <p:spPr bwMode="auto">
          <a:xfrm rot="-647782">
            <a:off x="5468775" y="3841064"/>
            <a:ext cx="385863" cy="1065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2" name="Line 48"/>
          <p:cNvSpPr>
            <a:spLocks noChangeShapeType="1"/>
          </p:cNvSpPr>
          <p:nvPr/>
        </p:nvSpPr>
        <p:spPr bwMode="auto">
          <a:xfrm rot="20952218" flipH="1">
            <a:off x="6265510" y="3936338"/>
            <a:ext cx="622859" cy="8717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3" name="Line 49"/>
          <p:cNvSpPr>
            <a:spLocks noChangeShapeType="1"/>
          </p:cNvSpPr>
          <p:nvPr/>
        </p:nvSpPr>
        <p:spPr bwMode="auto">
          <a:xfrm rot="-647782">
            <a:off x="6032087" y="2685857"/>
            <a:ext cx="515675" cy="9932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4" name="Line 50"/>
          <p:cNvSpPr>
            <a:spLocks noChangeShapeType="1"/>
          </p:cNvSpPr>
          <p:nvPr/>
        </p:nvSpPr>
        <p:spPr bwMode="auto">
          <a:xfrm rot="20952218" flipH="1">
            <a:off x="6943152" y="2808523"/>
            <a:ext cx="653824" cy="7288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8" name="Oval 52"/>
          <p:cNvSpPr>
            <a:spLocks noChangeArrowheads="1"/>
          </p:cNvSpPr>
          <p:nvPr/>
        </p:nvSpPr>
        <p:spPr bwMode="auto">
          <a:xfrm>
            <a:off x="5658134" y="1771218"/>
            <a:ext cx="826509" cy="456129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1x40x10</a:t>
            </a:r>
          </a:p>
        </p:txBody>
      </p:sp>
      <p:sp>
        <p:nvSpPr>
          <p:cNvPr id="33819" name="Text Box 53"/>
          <p:cNvSpPr txBox="1">
            <a:spLocks noChangeArrowheads="1"/>
          </p:cNvSpPr>
          <p:nvPr/>
        </p:nvSpPr>
        <p:spPr bwMode="auto">
          <a:xfrm>
            <a:off x="5484257" y="2492926"/>
            <a:ext cx="1179026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(BC)=1 x10</a:t>
            </a:r>
          </a:p>
        </p:txBody>
      </p:sp>
      <p:sp>
        <p:nvSpPr>
          <p:cNvPr id="33806" name="Line 54"/>
          <p:cNvSpPr>
            <a:spLocks noChangeShapeType="1"/>
          </p:cNvSpPr>
          <p:nvPr/>
        </p:nvSpPr>
        <p:spPr bwMode="auto">
          <a:xfrm rot="-647782">
            <a:off x="5450911" y="1756927"/>
            <a:ext cx="431119" cy="7717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7" name="Line 55"/>
          <p:cNvSpPr>
            <a:spLocks noChangeShapeType="1"/>
          </p:cNvSpPr>
          <p:nvPr/>
        </p:nvSpPr>
        <p:spPr bwMode="auto">
          <a:xfrm rot="20952218" flipH="1">
            <a:off x="6197627" y="1811710"/>
            <a:ext cx="604995" cy="610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6" name="Oval 57"/>
          <p:cNvSpPr>
            <a:spLocks noChangeArrowheads="1"/>
          </p:cNvSpPr>
          <p:nvPr/>
        </p:nvSpPr>
        <p:spPr bwMode="auto">
          <a:xfrm>
            <a:off x="6286947" y="2800186"/>
            <a:ext cx="914638" cy="49185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1x10x25</a:t>
            </a:r>
          </a:p>
        </p:txBody>
      </p:sp>
      <p:sp>
        <p:nvSpPr>
          <p:cNvPr id="33817" name="Text Box 58"/>
          <p:cNvSpPr txBox="1">
            <a:spLocks noChangeArrowheads="1"/>
          </p:cNvSpPr>
          <p:nvPr/>
        </p:nvSpPr>
        <p:spPr bwMode="auto">
          <a:xfrm>
            <a:off x="6011841" y="3632651"/>
            <a:ext cx="1557743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((BC)D)=1x25</a:t>
            </a:r>
          </a:p>
        </p:txBody>
      </p:sp>
      <p:sp>
        <p:nvSpPr>
          <p:cNvPr id="33814" name="Oval 60"/>
          <p:cNvSpPr>
            <a:spLocks noChangeArrowheads="1"/>
          </p:cNvSpPr>
          <p:nvPr/>
        </p:nvSpPr>
        <p:spPr bwMode="auto">
          <a:xfrm>
            <a:off x="5667661" y="4001840"/>
            <a:ext cx="847946" cy="456128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30x1x25</a:t>
            </a:r>
          </a:p>
        </p:txBody>
      </p:sp>
      <p:sp>
        <p:nvSpPr>
          <p:cNvPr id="33815" name="Text Box 61"/>
          <p:cNvSpPr txBox="1">
            <a:spLocks noChangeArrowheads="1"/>
          </p:cNvSpPr>
          <p:nvPr/>
        </p:nvSpPr>
        <p:spPr bwMode="auto">
          <a:xfrm>
            <a:off x="5277034" y="4868842"/>
            <a:ext cx="185666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(A((BC)D))=30x25</a:t>
            </a:r>
          </a:p>
        </p:txBody>
      </p:sp>
      <p:sp>
        <p:nvSpPr>
          <p:cNvPr id="33810" name="Text Box 62"/>
          <p:cNvSpPr txBox="1">
            <a:spLocks noChangeArrowheads="1"/>
          </p:cNvSpPr>
          <p:nvPr/>
        </p:nvSpPr>
        <p:spPr bwMode="auto">
          <a:xfrm>
            <a:off x="4857825" y="3646942"/>
            <a:ext cx="909874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3811" name="Text Box 63"/>
          <p:cNvSpPr txBox="1">
            <a:spLocks noChangeArrowheads="1"/>
          </p:cNvSpPr>
          <p:nvPr/>
        </p:nvSpPr>
        <p:spPr bwMode="auto">
          <a:xfrm>
            <a:off x="4978110" y="1496113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x40</a:t>
            </a:r>
          </a:p>
        </p:txBody>
      </p:sp>
      <p:sp>
        <p:nvSpPr>
          <p:cNvPr id="33812" name="Text Box 64"/>
          <p:cNvSpPr txBox="1">
            <a:spLocks noChangeArrowheads="1"/>
          </p:cNvSpPr>
          <p:nvPr/>
        </p:nvSpPr>
        <p:spPr bwMode="auto">
          <a:xfrm>
            <a:off x="6235737" y="1485394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3813" name="Text Box 65"/>
          <p:cNvSpPr txBox="1">
            <a:spLocks noChangeArrowheads="1"/>
          </p:cNvSpPr>
          <p:nvPr/>
        </p:nvSpPr>
        <p:spPr bwMode="auto">
          <a:xfrm>
            <a:off x="6932435" y="2477444"/>
            <a:ext cx="897965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=400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67464" y="5006989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15140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250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685559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39267" y="5004608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1400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47411" y="500579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33802" grpId="0" animBg="1"/>
      <p:bldP spid="33803" grpId="0" animBg="1"/>
      <p:bldP spid="33804" grpId="0" animBg="1"/>
      <p:bldP spid="33818" grpId="0" animBg="1"/>
      <p:bldP spid="33819" grpId="0" animBg="1"/>
      <p:bldP spid="33806" grpId="0" animBg="1"/>
      <p:bldP spid="33807" grpId="0" animBg="1"/>
      <p:bldP spid="33816" grpId="0" animBg="1"/>
      <p:bldP spid="33817" grpId="0" animBg="1"/>
      <p:bldP spid="33814" grpId="0" animBg="1"/>
      <p:bldP spid="33815" grpId="0" animBg="1"/>
      <p:bldP spid="33810" grpId="0" animBg="1"/>
      <p:bldP spid="33811" grpId="0" animBg="1"/>
      <p:bldP spid="33812" grpId="0" animBg="1"/>
      <p:bldP spid="33813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462" y="30554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 </a:t>
            </a:r>
            <a:r>
              <a:rPr lang="en-US" sz="2800" b="1" dirty="0" err="1">
                <a:solidFill>
                  <a:schemeClr val="tx1"/>
                </a:solidFill>
              </a:rPr>
              <a:t>Parenthesization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044" y="1548018"/>
            <a:ext cx="4572000" cy="518408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/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/>
              <a:t>, </a:t>
            </a:r>
            <a:r>
              <a:rPr lang="en-US" sz="1500" dirty="0"/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r>
              <a:rPr lang="en-US" sz="1350" dirty="0">
                <a:latin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400 + 250 + 750 = 1400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400506" y="1598613"/>
            <a:ext cx="4173582" cy="3395545"/>
          </a:xfrm>
          <a:prstGeom prst="rect">
            <a:avLst/>
          </a:prstGeom>
          <a:solidFill>
            <a:srgbClr val="CCCAC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We need to optimally parenthesize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sz="1350" dirty="0">
                <a:latin typeface="Times New Roman" pitchFamily="18" charset="0"/>
              </a:rPr>
              <a:t>, where </a:t>
            </a:r>
            <a:r>
              <a:rPr lang="en-US" sz="135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is a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i-1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matrix.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According to the given example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dirty="0">
                <a:latin typeface="Times New Roman" pitchFamily="18" charset="0"/>
              </a:rPr>
              <a:t> = {30, 1, 40, 10, 25 }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where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30 x 1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1 x 40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40 x 10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10 x 25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latin typeface="Times New Roman" pitchFamily="18" charset="0"/>
              </a:rPr>
              <a:t>Costs: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20700</a:t>
            </a:r>
            <a:endParaRPr lang="en-US" sz="1350" baseline="-250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41200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1400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135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48" y="1019176"/>
            <a:ext cx="8820298" cy="5457825"/>
          </a:xfrm>
        </p:spPr>
        <p:txBody>
          <a:bodyPr/>
          <a:lstStyle/>
          <a:p>
            <a:pPr eaLnBrk="1" hangingPunct="1">
              <a:defRPr/>
            </a:pPr>
            <a:r>
              <a:rPr lang="en-US" sz="2101" dirty="0">
                <a:effectLst/>
              </a:rPr>
              <a:t>Let the number of different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, </a:t>
            </a:r>
            <a:r>
              <a:rPr lang="en-US" sz="2101" dirty="0">
                <a:effectLst/>
                <a:latin typeface="Courier New" pitchFamily="49" charset="0"/>
                <a:cs typeface="Courier New" pitchFamily="49" charset="0"/>
              </a:rPr>
              <a:t>P(n)</a:t>
            </a:r>
            <a:r>
              <a:rPr lang="en-US" sz="2101" dirty="0">
                <a:effectLst/>
              </a:rPr>
              <a:t>.</a:t>
            </a:r>
          </a:p>
          <a:p>
            <a:pPr eaLnBrk="1" hangingPunct="1">
              <a:defRPr/>
            </a:pPr>
            <a:endParaRPr lang="en-US" sz="900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Then,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Using </a:t>
            </a:r>
            <a:r>
              <a:rPr lang="en-US" sz="2101" b="1" i="1" dirty="0"/>
              <a:t>Generating Function</a:t>
            </a:r>
            <a:r>
              <a:rPr lang="en-US" sz="2101" dirty="0">
                <a:effectLst/>
              </a:rPr>
              <a:t> we have,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P(n) = C(n-1)</a:t>
            </a:r>
            <a:r>
              <a:rPr lang="en-US" sz="1800" dirty="0"/>
              <a:t>, the (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n-1)</a:t>
            </a:r>
            <a:r>
              <a:rPr lang="en-US" sz="1800" baseline="30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800" dirty="0"/>
              <a:t> </a:t>
            </a:r>
            <a:r>
              <a:rPr lang="en-US" sz="1800" b="1" i="1" dirty="0"/>
              <a:t>Catalan Number</a:t>
            </a:r>
            <a:r>
              <a:rPr lang="en-US" sz="1800" dirty="0"/>
              <a:t> where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Exhaustively checking all possible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 take exponential time!</a:t>
            </a:r>
          </a:p>
          <a:p>
            <a:pPr eaLnBrk="1" hangingPunct="1">
              <a:defRPr/>
            </a:pPr>
            <a:endParaRPr lang="en-US" sz="2101" dirty="0"/>
          </a:p>
        </p:txBody>
      </p:sp>
      <p:graphicFrame>
        <p:nvGraphicFramePr>
          <p:cNvPr id="624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30144"/>
              </p:ext>
            </p:extLst>
          </p:nvPr>
        </p:nvGraphicFramePr>
        <p:xfrm>
          <a:off x="1849523" y="3200340"/>
          <a:ext cx="4595818" cy="45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3" imgW="2298700" imgH="279400" progId="Equation.3">
                  <p:embed/>
                </p:oleObj>
              </mc:Choice>
              <mc:Fallback>
                <p:oleObj name="Equation" r:id="rId3" imgW="2298700" imgH="279400" progId="Equation.3">
                  <p:embed/>
                  <p:pic>
                    <p:nvPicPr>
                      <p:cNvPr id="624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523" y="3200340"/>
                        <a:ext cx="4595818" cy="457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11619"/>
              </p:ext>
            </p:extLst>
          </p:nvPr>
        </p:nvGraphicFramePr>
        <p:xfrm>
          <a:off x="1361690" y="1314956"/>
          <a:ext cx="4299276" cy="99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5" imgW="2641600" imgH="609600" progId="Equation.3">
                  <p:embed/>
                </p:oleObj>
              </mc:Choice>
              <mc:Fallback>
                <p:oleObj name="Equation" r:id="rId5" imgW="2641600" imgH="609600" progId="Equation.3">
                  <p:embed/>
                  <p:pic>
                    <p:nvPicPr>
                      <p:cNvPr id="624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90" y="1314956"/>
                        <a:ext cx="4299276" cy="99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84314" y="557695"/>
            <a:ext cx="9051235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1: Characterize Optimal Sub-structure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8" y="1543049"/>
            <a:ext cx="8812695" cy="5148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Let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be the </a:t>
            </a:r>
            <a:r>
              <a:rPr lang="en-US" sz="1800" i="1" dirty="0"/>
              <a:t>minimum </a:t>
            </a:r>
            <a:r>
              <a:rPr lang="en-US" sz="1800" dirty="0"/>
              <a:t>number of multiplications necessary 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… 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Key observations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outermost parenthesis partitions the chain 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at some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):  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optimal </a:t>
            </a:r>
            <a:r>
              <a:rPr lang="en-US" sz="1500" dirty="0" err="1"/>
              <a:t>parenthesization</a:t>
            </a:r>
            <a:r>
              <a:rPr lang="en-US" sz="1500" dirty="0"/>
              <a:t> </a:t>
            </a:r>
            <a:r>
              <a:rPr lang="en-US" sz="1500" dirty="0">
                <a:cs typeface="Courier New" pitchFamily="49" charset="0"/>
              </a:rPr>
              <a:t>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also optimal on either side of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; i.e., for matrices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/>
              <a:t>and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Within the optimal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500" dirty="0"/>
              <a:t>,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(a)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(b)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1350" dirty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91548" y="539819"/>
            <a:ext cx="8984974" cy="392113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8296" y="1314450"/>
            <a:ext cx="8865704" cy="53768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55000"/>
              </a:spcBef>
              <a:defRPr/>
            </a:pPr>
            <a:r>
              <a:rPr lang="en-US" sz="1500" dirty="0"/>
              <a:t>Need to find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1..n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Let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3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= minimum # of scalar multiplications needed to compute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Since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can be obtained by breaking it into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&amp;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, we have</a:t>
            </a:r>
          </a:p>
          <a:p>
            <a:pPr eaLnBrk="1" hangingPunct="1">
              <a:lnSpc>
                <a:spcPct val="140000"/>
              </a:lnSpc>
              <a:spcBef>
                <a:spcPct val="55000"/>
              </a:spcBef>
              <a:buFontTx/>
              <a:buNone/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r>
              <a:rPr lang="en-US" sz="1500" dirty="0"/>
              <a:t>Note: The sizes of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cs typeface="Courier New" pitchFamily="49" charset="0"/>
              </a:rPr>
              <a:t> 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, </a:t>
            </a:r>
          </a:p>
          <a:p>
            <a:pPr>
              <a:lnSpc>
                <a:spcPct val="140000"/>
              </a:lnSpc>
              <a:spcBef>
                <a:spcPts val="450"/>
              </a:spcBef>
              <a:buNone/>
              <a:defRPr/>
            </a:pPr>
            <a:r>
              <a:rPr lang="en-US" sz="1500" dirty="0"/>
              <a:t>   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after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scalar multiplications.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500" dirty="0"/>
              <a:t> be the </a:t>
            </a:r>
            <a:r>
              <a:rPr lang="en-US" sz="1500" dirty="0">
                <a:cs typeface="Courier New" pitchFamily="49" charset="0"/>
              </a:rPr>
              <a:t>value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 where the optimal split occurs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A direct recursive implementation is exponential – a lot of duplicated work.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But there are only few different </a:t>
            </a:r>
            <a:r>
              <a:rPr lang="en-US" sz="1500" dirty="0" err="1"/>
              <a:t>subproblems</a:t>
            </a:r>
            <a:r>
              <a:rPr lang="en-US" sz="1500" dirty="0"/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500" dirty="0"/>
              <a:t>one solution for each choice of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/>
              <a:t>.</a:t>
            </a:r>
          </a:p>
        </p:txBody>
      </p:sp>
      <p:graphicFrame>
        <p:nvGraphicFramePr>
          <p:cNvPr id="6554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3064352"/>
              </p:ext>
            </p:extLst>
          </p:nvPr>
        </p:nvGraphicFramePr>
        <p:xfrm>
          <a:off x="901148" y="2525713"/>
          <a:ext cx="60737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4" imgW="4559300" imgH="584200" progId="Equation.3">
                  <p:embed/>
                </p:oleObj>
              </mc:Choice>
              <mc:Fallback>
                <p:oleObj name="Equation" r:id="rId4" imgW="4559300" imgH="584200" progId="Equation.3">
                  <p:embed/>
                  <p:pic>
                    <p:nvPicPr>
                      <p:cNvPr id="655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48" y="2525713"/>
                        <a:ext cx="60737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12555" y="591309"/>
            <a:ext cx="9024730" cy="4127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MCM::Step 2: Recursive (Recurrence) Formulation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EC0511DE-2B80-4029-BF55-A837E0DD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93819"/>
            <a:ext cx="8839200" cy="4938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Recursive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-Matrix-Chain(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∞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-1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 	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 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k+1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i-1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 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k ;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92941" y="484257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790" y="1428750"/>
            <a:ext cx="8892209" cy="51443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101" b="1" dirty="0"/>
              <a:t>Overlapping </a:t>
            </a:r>
            <a:r>
              <a:rPr lang="en-US" sz="2101" b="1" dirty="0" err="1"/>
              <a:t>Subproblems</a:t>
            </a:r>
            <a:endParaRPr lang="en-US" sz="2101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Let T(n) be the time complexity of                                                    </a:t>
            </a:r>
            <a:r>
              <a:rPr lang="fr-FR" sz="2101" b="1" dirty="0" err="1">
                <a:latin typeface="Courier New" pitchFamily="49" charset="0"/>
                <a:cs typeface="Courier New" pitchFamily="49" charset="0"/>
              </a:rPr>
              <a:t>Recursive</a:t>
            </a:r>
            <a:r>
              <a:rPr lang="fr-FR" sz="2101" b="1" dirty="0">
                <a:latin typeface="Courier New" pitchFamily="49" charset="0"/>
                <a:cs typeface="Courier New" pitchFamily="49" charset="0"/>
              </a:rPr>
              <a:t>-Matrix-Chain(d, 1, n)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For n &gt; 1, we have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T(n)= </a:t>
            </a:r>
            <a:r>
              <a:rPr lang="en-US" sz="18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/>
              <a:t>	</a:t>
            </a:r>
            <a:endParaRPr lang="en-US" sz="1800" dirty="0"/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a) </a:t>
            </a:r>
            <a:r>
              <a:rPr lang="en-US" sz="1800" b="1" dirty="0">
                <a:solidFill>
                  <a:srgbClr val="FF9900"/>
                </a:solidFill>
              </a:rPr>
              <a:t>1</a:t>
            </a:r>
            <a:r>
              <a:rPr lang="en-US" sz="1800" dirty="0"/>
              <a:t> is used to cover the cost of lines 1-3, and 8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sz="1800" dirty="0"/>
              <a:t>b) 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/>
              <a:t> is used to cover the cost of lines 6-7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Using substitution, we can show that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≥ 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n-1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Hence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= Ω(2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endParaRPr lang="en-US" sz="2101" b="1" dirty="0"/>
          </a:p>
        </p:txBody>
      </p:sp>
      <p:graphicFrame>
        <p:nvGraphicFramePr>
          <p:cNvPr id="6963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62574378"/>
              </p:ext>
            </p:extLst>
          </p:nvPr>
        </p:nvGraphicFramePr>
        <p:xfrm>
          <a:off x="2088044" y="3554068"/>
          <a:ext cx="2609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Equation" r:id="rId4" imgW="1790700" imgH="431800" progId="Equation.3">
                  <p:embed/>
                </p:oleObj>
              </mc:Choice>
              <mc:Fallback>
                <p:oleObj name="Equation" r:id="rId4" imgW="1790700" imgH="431800" progId="Equation.3">
                  <p:embed/>
                  <p:pic>
                    <p:nvPicPr>
                      <p:cNvPr id="696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044" y="3554068"/>
                        <a:ext cx="2609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4329" y="538599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Optimal Costs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42934"/>
            <a:ext cx="9144000" cy="447206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we need only values for </a:t>
            </a:r>
            <a:r>
              <a:rPr lang="en-US" sz="1800" dirty="0" err="1"/>
              <a:t>subproblems</a:t>
            </a:r>
            <a:r>
              <a:rPr lang="en-US" sz="1800" dirty="0"/>
              <a:t> of 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-j</a:t>
            </a:r>
            <a:r>
              <a:rPr lang="en-US" sz="1800" i="1" dirty="0">
                <a:cs typeface="Courier New" pitchFamily="49" charset="0"/>
              </a:rPr>
              <a:t>.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/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</a:t>
            </a:r>
          </a:p>
        </p:txBody>
      </p:sp>
      <p:grpSp>
        <p:nvGrpSpPr>
          <p:cNvPr id="71687" name="Group 4"/>
          <p:cNvGrpSpPr>
            <a:grpSpLocks/>
          </p:cNvGrpSpPr>
          <p:nvPr/>
        </p:nvGrpSpPr>
        <p:grpSpPr bwMode="auto">
          <a:xfrm>
            <a:off x="2480719" y="3053856"/>
            <a:ext cx="4083716" cy="2679604"/>
            <a:chOff x="884" y="1506"/>
            <a:chExt cx="3429" cy="2250"/>
          </a:xfrm>
        </p:grpSpPr>
        <p:sp>
          <p:nvSpPr>
            <p:cNvPr id="71693" name="Line 5"/>
            <p:cNvSpPr>
              <a:spLocks noChangeShapeType="1"/>
            </p:cNvSpPr>
            <p:nvPr/>
          </p:nvSpPr>
          <p:spPr bwMode="auto">
            <a:xfrm flipV="1">
              <a:off x="1152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4" name="Line 6"/>
            <p:cNvSpPr>
              <a:spLocks noChangeShapeType="1"/>
            </p:cNvSpPr>
            <p:nvPr/>
          </p:nvSpPr>
          <p:spPr bwMode="auto">
            <a:xfrm flipV="1">
              <a:off x="2736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5" name="Line 7"/>
            <p:cNvSpPr>
              <a:spLocks noChangeShapeType="1"/>
            </p:cNvSpPr>
            <p:nvPr/>
          </p:nvSpPr>
          <p:spPr bwMode="auto">
            <a:xfrm flipV="1">
              <a:off x="1680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6" name="Line 8"/>
            <p:cNvSpPr>
              <a:spLocks noChangeShapeType="1"/>
            </p:cNvSpPr>
            <p:nvPr/>
          </p:nvSpPr>
          <p:spPr bwMode="auto">
            <a:xfrm flipV="1">
              <a:off x="3168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7" name="Line 9"/>
            <p:cNvSpPr>
              <a:spLocks noChangeShapeType="1"/>
            </p:cNvSpPr>
            <p:nvPr/>
          </p:nvSpPr>
          <p:spPr bwMode="auto">
            <a:xfrm flipV="1">
              <a:off x="2160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8" name="Line 10"/>
            <p:cNvSpPr>
              <a:spLocks noChangeShapeType="1"/>
            </p:cNvSpPr>
            <p:nvPr/>
          </p:nvSpPr>
          <p:spPr bwMode="auto">
            <a:xfrm flipH="1" flipV="1">
              <a:off x="2784" y="1746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9" name="Line 11"/>
            <p:cNvSpPr>
              <a:spLocks noChangeShapeType="1"/>
            </p:cNvSpPr>
            <p:nvPr/>
          </p:nvSpPr>
          <p:spPr bwMode="auto">
            <a:xfrm flipV="1">
              <a:off x="2160" y="1746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0" name="Line 12"/>
            <p:cNvSpPr>
              <a:spLocks noChangeShapeType="1"/>
            </p:cNvSpPr>
            <p:nvPr/>
          </p:nvSpPr>
          <p:spPr bwMode="auto">
            <a:xfrm flipH="1" flipV="1">
              <a:off x="2208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1" name="Line 13"/>
            <p:cNvSpPr>
              <a:spLocks noChangeShapeType="1"/>
            </p:cNvSpPr>
            <p:nvPr/>
          </p:nvSpPr>
          <p:spPr bwMode="auto">
            <a:xfrm flipH="1" flipV="1">
              <a:off x="3237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2" name="Line 14"/>
            <p:cNvSpPr>
              <a:spLocks noChangeShapeType="1"/>
            </p:cNvSpPr>
            <p:nvPr/>
          </p:nvSpPr>
          <p:spPr bwMode="auto">
            <a:xfrm flipH="1" flipV="1">
              <a:off x="1776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3" name="Line 15"/>
            <p:cNvSpPr>
              <a:spLocks noChangeShapeType="1"/>
            </p:cNvSpPr>
            <p:nvPr/>
          </p:nvSpPr>
          <p:spPr bwMode="auto">
            <a:xfrm flipH="1" flipV="1">
              <a:off x="2688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4" name="Line 16"/>
            <p:cNvSpPr>
              <a:spLocks noChangeShapeType="1"/>
            </p:cNvSpPr>
            <p:nvPr/>
          </p:nvSpPr>
          <p:spPr bwMode="auto">
            <a:xfrm flipH="1" flipV="1">
              <a:off x="3681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5" name="Text Box 17"/>
            <p:cNvSpPr txBox="1">
              <a:spLocks noChangeArrowheads="1"/>
            </p:cNvSpPr>
            <p:nvPr/>
          </p:nvSpPr>
          <p:spPr bwMode="auto">
            <a:xfrm>
              <a:off x="2447" y="1506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1..4</a:t>
              </a:r>
            </a:p>
          </p:txBody>
        </p:sp>
        <p:sp>
          <p:nvSpPr>
            <p:cNvPr id="71706" name="Text Box 18"/>
            <p:cNvSpPr txBox="1">
              <a:spLocks noChangeArrowheads="1"/>
            </p:cNvSpPr>
            <p:nvPr/>
          </p:nvSpPr>
          <p:spPr bwMode="auto">
            <a:xfrm>
              <a:off x="2909" y="2178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</a:p>
          </p:txBody>
        </p:sp>
        <p:sp>
          <p:nvSpPr>
            <p:cNvPr id="71707" name="Text Box 19"/>
            <p:cNvSpPr txBox="1">
              <a:spLocks noChangeArrowheads="1"/>
            </p:cNvSpPr>
            <p:nvPr/>
          </p:nvSpPr>
          <p:spPr bwMode="auto">
            <a:xfrm>
              <a:off x="1892" y="2169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1..3</a:t>
              </a:r>
            </a:p>
          </p:txBody>
        </p:sp>
        <p:sp>
          <p:nvSpPr>
            <p:cNvPr id="71708" name="Text Box 20"/>
            <p:cNvSpPr txBox="1">
              <a:spLocks noChangeArrowheads="1"/>
            </p:cNvSpPr>
            <p:nvPr/>
          </p:nvSpPr>
          <p:spPr bwMode="auto">
            <a:xfrm>
              <a:off x="338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3..4</a:t>
              </a:r>
            </a:p>
          </p:txBody>
        </p:sp>
        <p:sp>
          <p:nvSpPr>
            <p:cNvPr id="71709" name="Text Box 21"/>
            <p:cNvSpPr txBox="1">
              <a:spLocks noChangeArrowheads="1"/>
            </p:cNvSpPr>
            <p:nvPr/>
          </p:nvSpPr>
          <p:spPr bwMode="auto">
            <a:xfrm>
              <a:off x="242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2..3</a:t>
              </a:r>
            </a:p>
          </p:txBody>
        </p:sp>
        <p:sp>
          <p:nvSpPr>
            <p:cNvPr id="71710" name="Text Box 22"/>
            <p:cNvSpPr txBox="1">
              <a:spLocks noChangeArrowheads="1"/>
            </p:cNvSpPr>
            <p:nvPr/>
          </p:nvSpPr>
          <p:spPr bwMode="auto">
            <a:xfrm>
              <a:off x="1412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1..2</a:t>
              </a:r>
            </a:p>
          </p:txBody>
        </p:sp>
        <p:sp>
          <p:nvSpPr>
            <p:cNvPr id="71711" name="Text Box 23"/>
            <p:cNvSpPr txBox="1">
              <a:spLocks noChangeArrowheads="1"/>
            </p:cNvSpPr>
            <p:nvPr/>
          </p:nvSpPr>
          <p:spPr bwMode="auto">
            <a:xfrm>
              <a:off x="381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4..4</a:t>
              </a:r>
            </a:p>
          </p:txBody>
        </p:sp>
        <p:sp>
          <p:nvSpPr>
            <p:cNvPr id="71712" name="Text Box 24"/>
            <p:cNvSpPr txBox="1">
              <a:spLocks noChangeArrowheads="1"/>
            </p:cNvSpPr>
            <p:nvPr/>
          </p:nvSpPr>
          <p:spPr bwMode="auto">
            <a:xfrm>
              <a:off x="285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3..3</a:t>
              </a:r>
            </a:p>
          </p:txBody>
        </p:sp>
        <p:sp>
          <p:nvSpPr>
            <p:cNvPr id="71713" name="Text Box 25"/>
            <p:cNvSpPr txBox="1">
              <a:spLocks noChangeArrowheads="1"/>
            </p:cNvSpPr>
            <p:nvPr/>
          </p:nvSpPr>
          <p:spPr bwMode="auto">
            <a:xfrm>
              <a:off x="189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2..2</a:t>
              </a:r>
            </a:p>
          </p:txBody>
        </p:sp>
        <p:sp>
          <p:nvSpPr>
            <p:cNvPr id="71714" name="Text Box 26"/>
            <p:cNvSpPr txBox="1">
              <a:spLocks noChangeArrowheads="1"/>
            </p:cNvSpPr>
            <p:nvPr/>
          </p:nvSpPr>
          <p:spPr bwMode="auto">
            <a:xfrm>
              <a:off x="884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1..1</a:t>
              </a:r>
            </a:p>
          </p:txBody>
        </p:sp>
      </p:grpSp>
      <p:sp>
        <p:nvSpPr>
          <p:cNvPr id="71688" name="Text Box 27"/>
          <p:cNvSpPr txBox="1">
            <a:spLocks noChangeArrowheads="1"/>
          </p:cNvSpPr>
          <p:nvPr/>
        </p:nvSpPr>
        <p:spPr bwMode="auto">
          <a:xfrm>
            <a:off x="1485097" y="3059810"/>
            <a:ext cx="1086133" cy="262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4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3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1</a:t>
            </a:r>
          </a:p>
        </p:txBody>
      </p:sp>
      <p:grpSp>
        <p:nvGrpSpPr>
          <p:cNvPr id="71689" name="Group 34"/>
          <p:cNvGrpSpPr>
            <a:grpSpLocks/>
          </p:cNvGrpSpPr>
          <p:nvPr/>
        </p:nvGrpSpPr>
        <p:grpSpPr bwMode="auto">
          <a:xfrm>
            <a:off x="6058288" y="3239642"/>
            <a:ext cx="1886441" cy="1723164"/>
            <a:chOff x="6553200" y="3176588"/>
            <a:chExt cx="2514600" cy="2297220"/>
          </a:xfrm>
        </p:grpSpPr>
        <p:sp>
          <p:nvSpPr>
            <p:cNvPr id="71690" name="Text Box 29"/>
            <p:cNvSpPr txBox="1">
              <a:spLocks noChangeArrowheads="1"/>
            </p:cNvSpPr>
            <p:nvPr/>
          </p:nvSpPr>
          <p:spPr bwMode="auto">
            <a:xfrm>
              <a:off x="6553200" y="3176588"/>
              <a:ext cx="2514600" cy="2297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Times New Roman" pitchFamily="18" charset="0"/>
                </a:rPr>
                <a:t>An Example: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endParaRPr lang="en-US" altLang="en-US" sz="135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altLang="en-US" sz="1350" baseline="-250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  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71691" name="Line 30"/>
            <p:cNvSpPr>
              <a:spLocks noChangeShapeType="1"/>
            </p:cNvSpPr>
            <p:nvPr/>
          </p:nvSpPr>
          <p:spPr bwMode="auto">
            <a:xfrm>
              <a:off x="7605252" y="3543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2" name="Line 31"/>
            <p:cNvSpPr>
              <a:spLocks noChangeShapeType="1"/>
            </p:cNvSpPr>
            <p:nvPr/>
          </p:nvSpPr>
          <p:spPr bwMode="auto">
            <a:xfrm>
              <a:off x="7435644" y="46243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15912" y="527050"/>
            <a:ext cx="9143999" cy="5501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9144000" cy="452755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b="1" dirty="0"/>
              <a:t>Idea:</a:t>
            </a:r>
            <a:r>
              <a:rPr lang="en-US" sz="2101" dirty="0"/>
              <a:t> store the optimal cost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i="1" dirty="0"/>
              <a:t> </a:t>
            </a:r>
            <a:r>
              <a:rPr lang="en-US" sz="2101" dirty="0"/>
              <a:t>for each </a:t>
            </a:r>
            <a:r>
              <a:rPr lang="en-US" sz="2101" dirty="0" err="1"/>
              <a:t>subproblem</a:t>
            </a:r>
            <a:r>
              <a:rPr lang="en-US" sz="2101" dirty="0"/>
              <a:t> in a 2d array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1..n,1..n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Trivially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1≤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To compute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1800" dirty="0"/>
              <a:t> where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– 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/>
              <a:t>, we need only values of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i="1" dirty="0"/>
              <a:t> </a:t>
            </a:r>
            <a:r>
              <a:rPr lang="en-US" sz="1800" dirty="0"/>
              <a:t>for </a:t>
            </a:r>
            <a:r>
              <a:rPr lang="en-US" sz="1800" dirty="0" err="1"/>
              <a:t>subproblems</a:t>
            </a:r>
            <a:r>
              <a:rPr lang="en-US" sz="1800" dirty="0"/>
              <a:t> of length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i="1" dirty="0"/>
              <a:t>.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Thus we have to 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  </a:t>
            </a:r>
            <a:r>
              <a:rPr lang="en-US" sz="1800" i="1" dirty="0"/>
              <a:t> </a:t>
            </a:r>
            <a:endParaRPr lang="en-US" sz="1800" dirty="0"/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dirty="0"/>
              <a:t>To reconstruct an optimal </a:t>
            </a:r>
            <a:r>
              <a:rPr lang="en-US" sz="2101" dirty="0" err="1"/>
              <a:t>parenthesization</a:t>
            </a:r>
            <a:r>
              <a:rPr lang="en-US" sz="2101" dirty="0"/>
              <a:t> for each pair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dirty="0"/>
              <a:t> we record in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dirty="0"/>
              <a:t> the optimal split into two </a:t>
            </a:r>
            <a:r>
              <a:rPr lang="en-US" sz="2101" dirty="0" err="1"/>
              <a:t>subproblems</a:t>
            </a:r>
            <a:r>
              <a:rPr lang="en-US" sz="2101" dirty="0"/>
              <a:t>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k)</a:t>
            </a:r>
            <a:r>
              <a:rPr lang="en-US" sz="2101" i="1" dirty="0"/>
              <a:t> </a:t>
            </a:r>
            <a:r>
              <a:rPr lang="en-US" sz="2101" dirty="0"/>
              <a:t>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i="1" dirty="0"/>
              <a:t> </a:t>
            </a:r>
            <a:endParaRPr lang="en-US" sz="2101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Matrix Chain Multiplication (MCM)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Longest Common Subsequence (LCS)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7999" y="663575"/>
            <a:ext cx="8680174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7564" y="1600199"/>
            <a:ext cx="8454887" cy="48933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]-1               </a:t>
            </a:r>
            <a:r>
              <a:rPr lang="en-US" sz="1600" dirty="0"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>
                <a:cs typeface="Courier New" pitchFamily="49" charset="0"/>
              </a:rPr>
              <a:t> is the array of matrix sizes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0                 </a:t>
            </a:r>
            <a:r>
              <a:rPr lang="en-US" sz="1600" dirty="0">
                <a:cs typeface="Courier New" pitchFamily="49" charset="0"/>
              </a:rPr>
              <a:t>// no multiplication for 1 matrix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cs typeface="Courier New" pitchFamily="49" charset="0"/>
              </a:rPr>
              <a:t>len</a:t>
            </a:r>
            <a:r>
              <a:rPr lang="en-US" sz="1600" dirty="0">
                <a:cs typeface="Courier New" pitchFamily="49" charset="0"/>
              </a:rPr>
              <a:t> is length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 do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cs typeface="Courier New" pitchFamily="49" charset="0"/>
              </a:rPr>
              <a:t>: start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      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>
                <a:cs typeface="Courier New" pitchFamily="49" charset="0"/>
              </a:rPr>
              <a:t>: end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07 	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latin typeface="Courier New" pitchFamily="49" charset="0"/>
              </a:rPr>
              <a:t>∞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08 	  for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09 	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11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Time complexity = O(n3 )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396" y="605044"/>
            <a:ext cx="6788150" cy="5270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7896" y="1474304"/>
            <a:ext cx="7355352" cy="45989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800" dirty="0"/>
              <a:t>After the execution: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1,n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contains the value of an optimal solution and </a:t>
            </a:r>
            <a:r>
              <a:rPr lang="en-US" sz="1800" i="1" dirty="0"/>
              <a:t>s </a:t>
            </a:r>
            <a:r>
              <a:rPr lang="en-US" sz="1800" dirty="0"/>
              <a:t>contains optimal subdivisions (choices of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dirty="0"/>
              <a:t>) of any </a:t>
            </a:r>
            <a:r>
              <a:rPr lang="en-US" sz="1800" dirty="0" err="1"/>
              <a:t>subproblem</a:t>
            </a:r>
            <a:r>
              <a:rPr lang="en-US" sz="1800" dirty="0"/>
              <a:t> into two sub-</a:t>
            </a:r>
            <a:r>
              <a:rPr lang="en-US" sz="1800" dirty="0" err="1"/>
              <a:t>subproblems</a:t>
            </a: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Let us run the algorithm on the six matrices: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algn="ctr" eaLnBrk="1" hangingPunct="1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d={ 30, 35, 15, 5, 10, 20, 25 }</a:t>
            </a:r>
          </a:p>
          <a:p>
            <a:pPr eaLnBrk="1" hangingPunct="1">
              <a:defRPr/>
            </a:pPr>
            <a:r>
              <a:rPr lang="en-US" sz="1800" dirty="0"/>
              <a:t>See CLRS Figure 15.3</a:t>
            </a:r>
          </a:p>
        </p:txBody>
      </p:sp>
      <p:graphicFrame>
        <p:nvGraphicFramePr>
          <p:cNvPr id="21574" name="Group 7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36615026"/>
              </p:ext>
            </p:extLst>
          </p:nvPr>
        </p:nvGraphicFramePr>
        <p:xfrm>
          <a:off x="3068597" y="2890804"/>
          <a:ext cx="2034118" cy="2080708"/>
        </p:xfrm>
        <a:graphic>
          <a:graphicData uri="http://schemas.openxmlformats.org/drawingml/2006/table">
            <a:tbl>
              <a:tblPr/>
              <a:tblGrid>
                <a:gridCol w="8336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04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Matrix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30 X 35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35 X 15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15 X 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T4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5 X 10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T5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10 X 20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T6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20 X 25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97557"/>
              </p:ext>
            </p:extLst>
          </p:nvPr>
        </p:nvGraphicFramePr>
        <p:xfrm>
          <a:off x="5324673" y="4429656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37547" y="1925054"/>
            <a:ext cx="3957479" cy="2871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56483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9297585"/>
              </p:ext>
            </p:extLst>
          </p:nvPr>
        </p:nvGraphicFramePr>
        <p:xfrm>
          <a:off x="4521387" y="1477764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03773"/>
              </p:ext>
            </p:extLst>
          </p:nvPr>
        </p:nvGraphicFramePr>
        <p:xfrm>
          <a:off x="4521387" y="2408805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6475"/>
              </p:ext>
            </p:extLst>
          </p:nvPr>
        </p:nvGraphicFramePr>
        <p:xfrm>
          <a:off x="5580775" y="4461330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285" y="1798215"/>
            <a:ext cx="4012562" cy="33392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56021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9586394"/>
              </p:ext>
            </p:extLst>
          </p:nvPr>
        </p:nvGraphicFramePr>
        <p:xfrm>
          <a:off x="4626887" y="1475967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23729"/>
              </p:ext>
            </p:extLst>
          </p:nvPr>
        </p:nvGraphicFramePr>
        <p:xfrm>
          <a:off x="4905272" y="2396670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5927"/>
              </p:ext>
            </p:extLst>
          </p:nvPr>
        </p:nvGraphicFramePr>
        <p:xfrm>
          <a:off x="6342554" y="4758671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9699" y="1485394"/>
            <a:ext cx="4486632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429893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488823"/>
              </p:ext>
            </p:extLst>
          </p:nvPr>
        </p:nvGraphicFramePr>
        <p:xfrm>
          <a:off x="4986821" y="1468508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06064"/>
              </p:ext>
            </p:extLst>
          </p:nvPr>
        </p:nvGraphicFramePr>
        <p:xfrm>
          <a:off x="5364409" y="245719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370767" y="4400803"/>
            <a:ext cx="663112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=2,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]=[1,2] to [5,6], k = 1 to 5</a:t>
            </a:r>
          </a:p>
          <a:p>
            <a:pPr eaLnBrk="1" hangingPunct="1"/>
            <a:r>
              <a:rPr lang="en-US" altLang="en-US" sz="1350" dirty="0"/>
              <a:t>M[1,2] =  M[1,1]+M[2,2]+d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 = 0+0+30*35*15 = 15750;</a:t>
            </a:r>
          </a:p>
          <a:p>
            <a:pPr eaLnBrk="1" hangingPunct="1"/>
            <a:r>
              <a:rPr lang="en-US" altLang="en-US" sz="1350" dirty="0"/>
              <a:t>M[2,3] =  M[2,2]+M[3,3]+d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0+0+35*15* 5 = 2625;</a:t>
            </a:r>
          </a:p>
          <a:p>
            <a:pPr eaLnBrk="1" hangingPunct="1"/>
            <a:r>
              <a:rPr lang="en-US" altLang="en-US" sz="1350" dirty="0"/>
              <a:t>M[3,4] =  M[3,3]+M[4,4]+d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0+0+15* 5*10 = 750;</a:t>
            </a:r>
          </a:p>
          <a:p>
            <a:pPr eaLnBrk="1" hangingPunct="1"/>
            <a:r>
              <a:rPr lang="en-US" altLang="en-US" sz="1350" dirty="0"/>
              <a:t>M[4,5] =  M[4,4]+M[5,5]+d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0+0+ 5*10*20 = 1000;</a:t>
            </a:r>
          </a:p>
          <a:p>
            <a:pPr eaLnBrk="1" hangingPunct="1"/>
            <a:r>
              <a:rPr lang="en-US" altLang="en-US" sz="1350" dirty="0"/>
              <a:t>M[5,6] =  M[5,5]+M[6,6]+d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0+0+10*20*25 = 5000;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20578"/>
              </p:ext>
            </p:extLst>
          </p:nvPr>
        </p:nvGraphicFramePr>
        <p:xfrm>
          <a:off x="6475122" y="475094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1637" y="1446240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2866030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5331320"/>
              </p:ext>
            </p:extLst>
          </p:nvPr>
        </p:nvGraphicFramePr>
        <p:xfrm>
          <a:off x="4991812" y="1754326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63832"/>
              </p:ext>
            </p:extLst>
          </p:nvPr>
        </p:nvGraphicFramePr>
        <p:xfrm>
          <a:off x="5347905" y="2685856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3714825"/>
            <a:ext cx="4973345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=3,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]=[1,3] to [4,6], k = [1,2] to [4,5]</a:t>
            </a:r>
          </a:p>
          <a:p>
            <a:pPr eaLnBrk="1" hangingPunct="1"/>
            <a:r>
              <a:rPr lang="en-US" altLang="en-US" sz="1350" dirty="0"/>
              <a:t>M[1,3] =  M[1,1]+M[2,3]+d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0+ 2625 +30*35*5 =7875;</a:t>
            </a:r>
          </a:p>
          <a:p>
            <a:pPr eaLnBrk="1" hangingPunct="1"/>
            <a:r>
              <a:rPr lang="en-US" altLang="en-US" sz="1350" dirty="0"/>
              <a:t>           =  M[1,2]+M[3,3]+d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15750 + 0+30*15*5 =18000;</a:t>
            </a:r>
          </a:p>
          <a:p>
            <a:pPr eaLnBrk="1" hangingPunct="1"/>
            <a:r>
              <a:rPr lang="en-US" altLang="en-US" sz="1350" dirty="0"/>
              <a:t>M[2,4] =  M[2,2]+M[3,4]+d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0+750+35*15*10 = 6000;</a:t>
            </a:r>
          </a:p>
          <a:p>
            <a:pPr eaLnBrk="1" hangingPunct="1"/>
            <a:r>
              <a:rPr lang="en-US" altLang="en-US" sz="1350" dirty="0"/>
              <a:t>           =  M[2,3]+M[4,4]+d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2625+0+35*5*10 = 4375;</a:t>
            </a:r>
          </a:p>
          <a:p>
            <a:pPr eaLnBrk="1" hangingPunct="1"/>
            <a:r>
              <a:rPr lang="en-US" altLang="en-US" sz="1350" dirty="0"/>
              <a:t>M[3,5] =  M[3,3]+M[4,5]+d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0+1000+15* 5*20 = 2500;</a:t>
            </a:r>
          </a:p>
          <a:p>
            <a:pPr eaLnBrk="1" hangingPunct="1"/>
            <a:r>
              <a:rPr lang="en-US" altLang="en-US" sz="1350" dirty="0"/>
              <a:t>           =  M[3,4]+M[5,5]+d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750+0+15*10*20 = 3750;</a:t>
            </a:r>
          </a:p>
          <a:p>
            <a:pPr eaLnBrk="1" hangingPunct="1"/>
            <a:r>
              <a:rPr lang="en-US" altLang="en-US" sz="1350" dirty="0"/>
              <a:t>M[4,6] =  M[4,4]+M[5,6]+d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0+5000+ 5*10*25 = 6250;</a:t>
            </a:r>
          </a:p>
          <a:p>
            <a:pPr eaLnBrk="1" hangingPunct="1"/>
            <a:r>
              <a:rPr lang="en-US" altLang="en-US" sz="1350" dirty="0"/>
              <a:t>           = M[4,5]+M[6,6]+d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1000+0+ 5*20*25 = 3500;</a:t>
            </a:r>
          </a:p>
        </p:txBody>
      </p:sp>
    </p:spTree>
    <p:extLst>
      <p:ext uri="{BB962C8B-B14F-4D97-AF65-F5344CB8AC3E}">
        <p14:creationId xmlns:p14="http://schemas.microsoft.com/office/powerpoint/2010/main" val="30398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10726"/>
              </p:ext>
            </p:extLst>
          </p:nvPr>
        </p:nvGraphicFramePr>
        <p:xfrm>
          <a:off x="6144034" y="482698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56437" y="1485394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9804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4353570"/>
              </p:ext>
            </p:extLst>
          </p:nvPr>
        </p:nvGraphicFramePr>
        <p:xfrm>
          <a:off x="5008316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41024"/>
              </p:ext>
            </p:extLst>
          </p:nvPr>
        </p:nvGraphicFramePr>
        <p:xfrm>
          <a:off x="5364409" y="2863014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288030"/>
            <a:ext cx="53490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=4,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]=[1,4] to [3,6], k = [1,2,3] to [3,4,5]</a:t>
            </a:r>
          </a:p>
          <a:p>
            <a:pPr eaLnBrk="1" hangingPunct="1"/>
            <a:r>
              <a:rPr lang="en-US" altLang="en-US" sz="1200" dirty="0"/>
              <a:t>M[1,4] =  M[1,1]+M[2,4]+d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0+ 4375+30*35*10 =14875;</a:t>
            </a:r>
          </a:p>
          <a:p>
            <a:pPr eaLnBrk="1" hangingPunct="1"/>
            <a:r>
              <a:rPr lang="en-US" altLang="en-US" sz="1200" dirty="0"/>
              <a:t>           =  M[1,2]+M[3,4]+d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15750+750+30*15*10 =21000;</a:t>
            </a:r>
          </a:p>
          <a:p>
            <a:pPr eaLnBrk="1" hangingPunct="1"/>
            <a:r>
              <a:rPr lang="en-US" altLang="en-US" sz="1200" dirty="0"/>
              <a:t>           =  M[1,3]+M[4,4]+d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7875+ 0+30*5*10 =9375;</a:t>
            </a:r>
          </a:p>
          <a:p>
            <a:pPr eaLnBrk="1" hangingPunct="1"/>
            <a:r>
              <a:rPr lang="en-US" altLang="en-US" sz="1200" dirty="0"/>
              <a:t>M[2,5] =  M[2,2]+M[3,5]+d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0+2500+35*15*20 = 13000;</a:t>
            </a:r>
          </a:p>
          <a:p>
            <a:pPr eaLnBrk="1" hangingPunct="1"/>
            <a:r>
              <a:rPr lang="en-US" altLang="en-US" sz="1200" dirty="0"/>
              <a:t>           =  M[2,3]+M[4,5]+d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2625+1000+35*5*20 = 7125;</a:t>
            </a:r>
          </a:p>
          <a:p>
            <a:pPr eaLnBrk="1" hangingPunct="1"/>
            <a:r>
              <a:rPr lang="en-US" altLang="en-US" sz="1200" dirty="0"/>
              <a:t>           =  M[2,4]+M[4,5]+d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4375+1000+35*10*20 = 12375;</a:t>
            </a:r>
          </a:p>
          <a:p>
            <a:pPr eaLnBrk="1" hangingPunct="1"/>
            <a:r>
              <a:rPr lang="en-US" altLang="en-US" sz="1200" dirty="0"/>
              <a:t>M[3,6] =  M[3,3]+M[4,6]+d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0+3500+15* 5*25 = 5375;</a:t>
            </a:r>
          </a:p>
          <a:p>
            <a:pPr eaLnBrk="1" hangingPunct="1"/>
            <a:r>
              <a:rPr lang="en-US" altLang="en-US" sz="1200" dirty="0"/>
              <a:t>           =  M[3,4]+M[5,6]+d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750+5000+15* 10*25 = 9500;</a:t>
            </a:r>
          </a:p>
          <a:p>
            <a:pPr eaLnBrk="1" hangingPunct="1"/>
            <a:r>
              <a:rPr lang="en-US" altLang="en-US" sz="1200" dirty="0"/>
              <a:t>           =  M[3,5]+M[6,6]+d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2500+0+15* 20*25 = 10000;</a:t>
            </a:r>
          </a:p>
        </p:txBody>
      </p:sp>
    </p:spTree>
    <p:extLst>
      <p:ext uri="{BB962C8B-B14F-4D97-AF65-F5344CB8AC3E}">
        <p14:creationId xmlns:p14="http://schemas.microsoft.com/office/powerpoint/2010/main" val="38695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0741"/>
              </p:ext>
            </p:extLst>
          </p:nvPr>
        </p:nvGraphicFramePr>
        <p:xfrm>
          <a:off x="6287286" y="4642318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19458" y="1825919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2087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88549639"/>
              </p:ext>
            </p:extLst>
          </p:nvPr>
        </p:nvGraphicFramePr>
        <p:xfrm>
          <a:off x="4991812" y="154399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705"/>
              </p:ext>
            </p:extLst>
          </p:nvPr>
        </p:nvGraphicFramePr>
        <p:xfrm>
          <a:off x="5347905" y="2595918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495443"/>
            <a:ext cx="534909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=5,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]=[1,5] to [2,6], k = [1,2,3,4] to [2,3,4,5]</a:t>
            </a:r>
          </a:p>
          <a:p>
            <a:pPr eaLnBrk="1" hangingPunct="1"/>
            <a:r>
              <a:rPr lang="en-US" altLang="en-US" sz="1200" dirty="0"/>
              <a:t>M[1,5] =  M[1,1]+M[2,5]+d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0+ 7125+30*35*20 = 28125;</a:t>
            </a:r>
          </a:p>
          <a:p>
            <a:pPr eaLnBrk="1" hangingPunct="1"/>
            <a:r>
              <a:rPr lang="en-US" altLang="en-US" sz="1200" dirty="0"/>
              <a:t>           =  M[1,2]+M[3,5]+d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15750+ 2500+30*15*20 = 27250;</a:t>
            </a:r>
          </a:p>
          <a:p>
            <a:pPr eaLnBrk="1" hangingPunct="1"/>
            <a:r>
              <a:rPr lang="en-US" altLang="en-US" sz="1200" dirty="0"/>
              <a:t>           =  M[1,3]+M[4,5]+d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7875+ 1000+30*5*20 = 11875;</a:t>
            </a:r>
          </a:p>
          <a:p>
            <a:pPr eaLnBrk="1" hangingPunct="1"/>
            <a:r>
              <a:rPr lang="en-US" altLang="en-US" sz="1200" dirty="0"/>
              <a:t>           =  M[1,4]+M[5,5]+d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9375+ 0+30*10*20 = 15375;</a:t>
            </a:r>
          </a:p>
          <a:p>
            <a:pPr eaLnBrk="1" hangingPunct="1"/>
            <a:r>
              <a:rPr lang="en-US" altLang="en-US" sz="1200" dirty="0"/>
              <a:t>M[2,6] =  M[2,2]+M[3,6]+d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0+5375+35*15*25 = 18500;</a:t>
            </a:r>
          </a:p>
          <a:p>
            <a:pPr eaLnBrk="1" hangingPunct="1"/>
            <a:r>
              <a:rPr lang="en-US" altLang="en-US" sz="1200" dirty="0"/>
              <a:t>           =  M[2,3]+M[4,6]+d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2625+3500+35*5*25 = 10500;</a:t>
            </a:r>
          </a:p>
          <a:p>
            <a:pPr eaLnBrk="1" hangingPunct="1"/>
            <a:r>
              <a:rPr lang="en-US" altLang="en-US" sz="1200" dirty="0"/>
              <a:t>           =  M[2,4]+M[5,6]+d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4375+5000+35*10*25 = 18125;</a:t>
            </a:r>
          </a:p>
          <a:p>
            <a:pPr eaLnBrk="1" hangingPunct="1"/>
            <a:r>
              <a:rPr lang="en-US" altLang="en-US" sz="1200" dirty="0"/>
              <a:t>           =  M[2,5]+M[6,6]+d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0+5375+35*20*25 = 22875;</a:t>
            </a:r>
          </a:p>
        </p:txBody>
      </p:sp>
    </p:spTree>
    <p:extLst>
      <p:ext uri="{BB962C8B-B14F-4D97-AF65-F5344CB8AC3E}">
        <p14:creationId xmlns:p14="http://schemas.microsoft.com/office/powerpoint/2010/main" val="92514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59903"/>
              </p:ext>
            </p:extLst>
          </p:nvPr>
        </p:nvGraphicFramePr>
        <p:xfrm>
          <a:off x="6144034" y="4739677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16789" y="2094327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6181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8519494"/>
              </p:ext>
            </p:extLst>
          </p:nvPr>
        </p:nvGraphicFramePr>
        <p:xfrm>
          <a:off x="4572000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6644"/>
              </p:ext>
            </p:extLst>
          </p:nvPr>
        </p:nvGraphicFramePr>
        <p:xfrm>
          <a:off x="4963034" y="2518347"/>
          <a:ext cx="3566447" cy="1653666"/>
        </p:xfrm>
        <a:graphic>
          <a:graphicData uri="http://schemas.openxmlformats.org/drawingml/2006/table">
            <a:tbl>
              <a:tblPr/>
              <a:tblGrid>
                <a:gridCol w="1955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78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91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65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78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94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4690211"/>
            <a:ext cx="534909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=6,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]=[1,6], k = [1,2,3,4,5]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M[1,6] =  M[1,1]+M[2,6]+d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0+ 10500+30*35*25 = 36750;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M[1,2]+M[3,6]+d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15750+ 5375+30*15*25 = 32375;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M[1,3]+M[4,6]+d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7875+ 3500+30*5*25 = 15125;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M[1,4]+M[5,6]+d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9375+ 5000+30*10*25 = 21875;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M[1,5]+M[6,6]+d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11875+ 0+30*20*25 = 26875;</a:t>
            </a:r>
          </a:p>
        </p:txBody>
      </p:sp>
    </p:spTree>
    <p:extLst>
      <p:ext uri="{BB962C8B-B14F-4D97-AF65-F5344CB8AC3E}">
        <p14:creationId xmlns:p14="http://schemas.microsoft.com/office/powerpoint/2010/main" val="126100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1700"/>
            <a:ext cx="7874758" cy="350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4: Constructing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defRPr/>
                </a:pPr>
                <a:r>
                  <a:rPr lang="en-US" sz="3001" dirty="0"/>
                  <a:t>To get the optimal solution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30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  <a:r>
                  <a:rPr lang="en-US" sz="3001" dirty="0"/>
                  <a:t>,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s[]</a:t>
                </a:r>
                <a:r>
                  <a:rPr lang="en-US" sz="3001" dirty="0"/>
                  <a:t> is used as follows: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3001" dirty="0"/>
                  <a:t>	</a:t>
                </a: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27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s[1,6] = 3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 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  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 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s[1,3] =1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and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s[4,6]=5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dirty="0"/>
              </a:p>
              <a:p>
                <a:pPr algn="ctr" eaLnBrk="1" hangingPunct="1">
                  <a:buFontTx/>
                  <a:buNone/>
                  <a:defRPr/>
                </a:pPr>
                <a:r>
                  <a:rPr lang="en-US" sz="3001" dirty="0"/>
                  <a:t>MCM can be solved in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p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3001" dirty="0"/>
                  <a:t> time</a:t>
                </a:r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  <a:blipFill>
                <a:blip r:embed="rId3"/>
                <a:stretch>
                  <a:fillRect l="-1066" t="-2805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9744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Review: Matrix Multiplication</a:t>
            </a:r>
          </a:p>
        </p:txBody>
      </p:sp>
      <p:pic>
        <p:nvPicPr>
          <p:cNvPr id="4199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531306" y="4617244"/>
            <a:ext cx="1657350" cy="493712"/>
          </a:xfrm>
          <a:noFill/>
        </p:spPr>
      </p:pic>
      <p:pic>
        <p:nvPicPr>
          <p:cNvPr id="41992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089900" y="4013200"/>
            <a:ext cx="1054100" cy="1701800"/>
          </a:xfrm>
          <a:noFill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CE41AEAF-9CE9-44E0-9F8C-04A51ED1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" y="1143000"/>
            <a:ext cx="76041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Matrix-Multiply(A,B):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columns[A] != rows[B]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2 	   error "incompatible dimensions"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3 	else{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5	   for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rows[A]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6 	      for j = 1 to columns[B] do{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7 	   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8 		   for k = 1 to columns[A]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9 		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]+A[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]*B[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10	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11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12 	return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Time complexity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pqr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|A|=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p×q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|B|=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q×r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9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Matrix Chain Multiplication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0" y="1883392"/>
            <a:ext cx="8205598" cy="42427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Running time	</a:t>
            </a:r>
          </a:p>
          <a:p>
            <a:pPr lvl="1" eaLnBrk="1" hangingPunct="1">
              <a:defRPr/>
            </a:pPr>
            <a:r>
              <a:rPr lang="en-US" dirty="0"/>
              <a:t>It is easy to see that it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(three nested loops)</a:t>
            </a:r>
          </a:p>
          <a:p>
            <a:pPr lvl="1" eaLnBrk="1" hangingPunct="1">
              <a:defRPr/>
            </a:pPr>
            <a:r>
              <a:rPr lang="en-US" dirty="0"/>
              <a:t>It turns out it is also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Thus, a reduction from exponential time to polynomial time.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7919"/>
            <a:ext cx="8802806" cy="350838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8" y="1371600"/>
            <a:ext cx="8044663" cy="53197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1800" b="1" i="1" dirty="0" err="1"/>
              <a:t>Memoization</a:t>
            </a:r>
            <a:r>
              <a:rPr lang="en-US" sz="1800" b="1" i="1" dirty="0"/>
              <a:t> </a:t>
            </a:r>
            <a:r>
              <a:rPr lang="en-US" sz="1800" b="1" dirty="0"/>
              <a:t>is one way to deal with overlapping subproblems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After computing the solution to a subproblem, store it in a table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Subsequent calls just do a table lookup</a:t>
            </a:r>
          </a:p>
          <a:p>
            <a:pPr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800" b="1" dirty="0"/>
              <a:t>Can modify recursive algorithm to use </a:t>
            </a:r>
            <a:r>
              <a:rPr lang="en-US" sz="1800" b="1" dirty="0" err="1"/>
              <a:t>memoziation</a:t>
            </a:r>
            <a:endParaRPr lang="en-US" sz="1800" b="1" dirty="0"/>
          </a:p>
          <a:p>
            <a:pPr eaLnBrk="1" hangingPunct="1">
              <a:spcBef>
                <a:spcPct val="40000"/>
              </a:spcBef>
              <a:defRPr/>
            </a:pPr>
            <a:r>
              <a:rPr lang="en-US" sz="1800" b="1" dirty="0"/>
              <a:t>If we prefer recursion we can structure our algorithm as a recursive algorithm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675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800" b="1" dirty="0"/>
              <a:t>Initialize all elements to </a:t>
            </a:r>
            <a:r>
              <a:rPr lang="en-US" sz="1800" b="1" dirty="0">
                <a:latin typeface="Symbol" pitchFamily="18" charset="2"/>
              </a:rPr>
              <a:t>¥ </a:t>
            </a:r>
            <a:r>
              <a:rPr lang="en-US" sz="1800" b="1" dirty="0"/>
              <a:t>and call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MemoMCM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2117483" y="3452819"/>
            <a:ext cx="6374667" cy="19620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91" indent="-342991"/>
            <a:r>
              <a:rPr lang="en-US" altLang="en-US" sz="1350" b="1" dirty="0" err="1">
                <a:latin typeface="Courier New" pitchFamily="49" charset="0"/>
              </a:rPr>
              <a:t>MemoMCM</a:t>
            </a:r>
            <a:r>
              <a:rPr lang="en-US" altLang="en-US" sz="1350" dirty="0">
                <a:latin typeface="Courier New" pitchFamily="49" charset="0"/>
              </a:rPr>
              <a:t>(</a:t>
            </a:r>
            <a:r>
              <a:rPr lang="en-US" altLang="en-US" sz="1350" dirty="0" err="1">
                <a:latin typeface="Courier New" pitchFamily="49" charset="0"/>
              </a:rPr>
              <a:t>i,j</a:t>
            </a:r>
            <a:r>
              <a:rPr lang="en-US" altLang="en-US" sz="1350" dirty="0">
                <a:latin typeface="Courier New" pitchFamily="49" charset="0"/>
              </a:rPr>
              <a:t>)</a:t>
            </a:r>
            <a:endParaRPr lang="en-GB" altLang="en-US" sz="1350" dirty="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 dirty="0">
                <a:latin typeface="Courier New" pitchFamily="49" charset="0"/>
              </a:rPr>
              <a:t> </a:t>
            </a:r>
            <a:r>
              <a:rPr lang="en-US" altLang="en-US" sz="1350" b="1" dirty="0">
                <a:latin typeface="Courier New" pitchFamily="49" charset="0"/>
              </a:rPr>
              <a:t>if </a:t>
            </a:r>
            <a:r>
              <a:rPr lang="en-US" altLang="en-US" sz="1350" dirty="0">
                <a:latin typeface="Courier New" pitchFamily="49" charset="0"/>
              </a:rPr>
              <a:t>i = j </a:t>
            </a:r>
            <a:r>
              <a:rPr lang="en-US" altLang="en-US" sz="1350" b="1" dirty="0">
                <a:latin typeface="Courier New" pitchFamily="49" charset="0"/>
              </a:rPr>
              <a:t>then</a:t>
            </a:r>
            <a:r>
              <a:rPr lang="en-GB" altLang="en-US" sz="1350" dirty="0">
                <a:latin typeface="Courier New" pitchFamily="49" charset="0"/>
              </a:rPr>
              <a:t> </a:t>
            </a:r>
            <a:r>
              <a:rPr lang="en-GB" altLang="en-US" sz="1350" b="1" dirty="0">
                <a:latin typeface="Courier New" pitchFamily="49" charset="0"/>
              </a:rPr>
              <a:t>return </a:t>
            </a:r>
            <a:r>
              <a:rPr lang="en-GB" altLang="en-US" sz="1350" dirty="0">
                <a:latin typeface="Courier New" pitchFamily="49" charset="0"/>
              </a:rPr>
              <a:t>0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 dirty="0">
                <a:latin typeface="Courier New" pitchFamily="49" charset="0"/>
              </a:rPr>
              <a:t> </a:t>
            </a:r>
            <a:r>
              <a:rPr lang="en-US" altLang="en-US" sz="1350" b="1" dirty="0">
                <a:latin typeface="Courier New" pitchFamily="49" charset="0"/>
              </a:rPr>
              <a:t>else if </a:t>
            </a:r>
            <a:r>
              <a:rPr lang="en-US" altLang="en-US" sz="1350" dirty="0">
                <a:latin typeface="Courier New" pitchFamily="49" charset="0"/>
              </a:rPr>
              <a:t>M[</a:t>
            </a:r>
            <a:r>
              <a:rPr lang="en-US" altLang="en-US" sz="1350" dirty="0" err="1">
                <a:latin typeface="Courier New" pitchFamily="49" charset="0"/>
              </a:rPr>
              <a:t>i,j</a:t>
            </a:r>
            <a:r>
              <a:rPr lang="en-US" altLang="en-US" sz="1350" dirty="0">
                <a:latin typeface="Courier New" pitchFamily="49" charset="0"/>
              </a:rPr>
              <a:t>] &lt; </a:t>
            </a:r>
            <a:r>
              <a:rPr lang="en-GB" altLang="en-US" sz="1350" dirty="0">
                <a:latin typeface="Symbol" pitchFamily="18" charset="2"/>
              </a:rPr>
              <a:t>¥</a:t>
            </a:r>
            <a:r>
              <a:rPr lang="en-GB" altLang="en-US" sz="1350" dirty="0">
                <a:latin typeface="Courier New" pitchFamily="49" charset="0"/>
              </a:rPr>
              <a:t> </a:t>
            </a:r>
            <a:r>
              <a:rPr lang="en-US" altLang="en-US" sz="1350" b="1" dirty="0">
                <a:latin typeface="Courier New" pitchFamily="49" charset="0"/>
              </a:rPr>
              <a:t>then </a:t>
            </a:r>
            <a:r>
              <a:rPr lang="en-US" altLang="en-US" sz="1350" dirty="0">
                <a:latin typeface="Courier New" pitchFamily="49" charset="0"/>
              </a:rPr>
              <a:t>return M[</a:t>
            </a:r>
            <a:r>
              <a:rPr lang="en-US" altLang="en-US" sz="1350" dirty="0" err="1">
                <a:latin typeface="Courier New" pitchFamily="49" charset="0"/>
              </a:rPr>
              <a:t>i,j</a:t>
            </a:r>
            <a:r>
              <a:rPr lang="en-US" altLang="en-US" sz="1350" dirty="0">
                <a:latin typeface="Courier New" pitchFamily="49" charset="0"/>
              </a:rPr>
              <a:t>] </a:t>
            </a:r>
            <a:endParaRPr lang="en-GB" altLang="en-US" sz="1350" dirty="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GB" altLang="en-US" sz="1350" dirty="0">
                <a:latin typeface="Courier New" pitchFamily="49" charset="0"/>
              </a:rPr>
              <a:t> </a:t>
            </a:r>
            <a:r>
              <a:rPr lang="en-GB" altLang="en-US" sz="1350" b="1" dirty="0">
                <a:latin typeface="Courier New" pitchFamily="49" charset="0"/>
              </a:rPr>
              <a:t>else for</a:t>
            </a:r>
            <a:r>
              <a:rPr lang="en-GB" altLang="en-US" sz="1350" dirty="0">
                <a:latin typeface="Courier New" pitchFamily="49" charset="0"/>
              </a:rPr>
              <a:t> k := </a:t>
            </a:r>
            <a:r>
              <a:rPr lang="en-US" altLang="en-US" sz="1350" dirty="0">
                <a:latin typeface="Courier New" pitchFamily="49" charset="0"/>
              </a:rPr>
              <a:t>i </a:t>
            </a:r>
            <a:r>
              <a:rPr lang="en-US" altLang="en-US" sz="1350" b="1" dirty="0">
                <a:latin typeface="Courier New" pitchFamily="49" charset="0"/>
              </a:rPr>
              <a:t>to</a:t>
            </a:r>
            <a:r>
              <a:rPr lang="en-US" altLang="en-US" sz="1350" dirty="0">
                <a:latin typeface="Courier New" pitchFamily="49" charset="0"/>
              </a:rPr>
              <a:t> j-1 </a:t>
            </a:r>
            <a:r>
              <a:rPr lang="en-US" altLang="en-US" sz="1350" b="1" dirty="0">
                <a:latin typeface="Courier New" pitchFamily="49" charset="0"/>
              </a:rPr>
              <a:t>do</a:t>
            </a:r>
            <a:endParaRPr lang="en-GB" altLang="en-US" sz="1350" dirty="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 dirty="0">
                <a:latin typeface="Courier New" pitchFamily="49" charset="0"/>
              </a:rPr>
              <a:t>        q := </a:t>
            </a:r>
            <a:r>
              <a:rPr lang="en-GB" altLang="en-US" sz="1350" dirty="0">
                <a:latin typeface="Courier New" pitchFamily="49" charset="0"/>
              </a:rPr>
              <a:t> </a:t>
            </a:r>
            <a:r>
              <a:rPr lang="en-US" altLang="en-US" sz="1350" b="1" dirty="0" err="1">
                <a:latin typeface="Courier New" pitchFamily="49" charset="0"/>
              </a:rPr>
              <a:t>MemoMCM</a:t>
            </a:r>
            <a:r>
              <a:rPr lang="en-US" altLang="en-US" sz="1350" dirty="0">
                <a:latin typeface="Courier New" pitchFamily="49" charset="0"/>
              </a:rPr>
              <a:t>(</a:t>
            </a:r>
            <a:r>
              <a:rPr lang="en-US" altLang="en-US" sz="1350" dirty="0" err="1">
                <a:latin typeface="Courier New" pitchFamily="49" charset="0"/>
              </a:rPr>
              <a:t>i,k</a:t>
            </a:r>
            <a:r>
              <a:rPr lang="en-US" altLang="en-US" sz="1350" dirty="0">
                <a:latin typeface="Courier New" pitchFamily="49" charset="0"/>
              </a:rPr>
              <a:t>)+ 				             </a:t>
            </a:r>
            <a:r>
              <a:rPr lang="en-US" altLang="en-US" sz="1350" b="1" dirty="0" err="1">
                <a:latin typeface="Courier New" pitchFamily="49" charset="0"/>
              </a:rPr>
              <a:t>MemoMCM</a:t>
            </a:r>
            <a:r>
              <a:rPr lang="en-US" altLang="en-US" sz="1350" dirty="0">
                <a:latin typeface="Courier New" pitchFamily="49" charset="0"/>
              </a:rPr>
              <a:t>(k+1,j) + d</a:t>
            </a:r>
            <a:r>
              <a:rPr lang="en-US" altLang="en-US" sz="1350" baseline="-25000" dirty="0">
                <a:latin typeface="Courier New" pitchFamily="49" charset="0"/>
              </a:rPr>
              <a:t>i-1</a:t>
            </a:r>
            <a:r>
              <a:rPr lang="en-US" altLang="en-US" sz="1350" dirty="0">
                <a:latin typeface="Courier New" pitchFamily="49" charset="0"/>
              </a:rPr>
              <a:t>d</a:t>
            </a:r>
            <a:r>
              <a:rPr lang="en-US" altLang="en-US" sz="1350" baseline="-25000" dirty="0">
                <a:latin typeface="Courier New" pitchFamily="49" charset="0"/>
              </a:rPr>
              <a:t>k</a:t>
            </a:r>
            <a:r>
              <a:rPr lang="en-US" altLang="en-US" sz="1350" dirty="0">
                <a:latin typeface="Courier New" pitchFamily="49" charset="0"/>
              </a:rPr>
              <a:t>d</a:t>
            </a:r>
            <a:r>
              <a:rPr lang="en-US" altLang="en-US" sz="1350" baseline="-25000" dirty="0">
                <a:latin typeface="Courier New" pitchFamily="49" charset="0"/>
              </a:rPr>
              <a:t>j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 dirty="0">
                <a:latin typeface="Courier New" pitchFamily="49" charset="0"/>
              </a:rPr>
              <a:t>	        </a:t>
            </a:r>
            <a:r>
              <a:rPr lang="en-US" altLang="en-US" sz="1350" b="1" dirty="0">
                <a:latin typeface="Courier New" pitchFamily="49" charset="0"/>
              </a:rPr>
              <a:t>if</a:t>
            </a:r>
            <a:r>
              <a:rPr lang="en-US" altLang="en-US" sz="1350" dirty="0">
                <a:latin typeface="Courier New" pitchFamily="49" charset="0"/>
              </a:rPr>
              <a:t> q &lt; M[</a:t>
            </a:r>
            <a:r>
              <a:rPr lang="en-US" altLang="en-US" sz="1350" dirty="0" err="1">
                <a:latin typeface="Courier New" pitchFamily="49" charset="0"/>
              </a:rPr>
              <a:t>i,j</a:t>
            </a:r>
            <a:r>
              <a:rPr lang="en-US" altLang="en-US" sz="1350" dirty="0">
                <a:latin typeface="Courier New" pitchFamily="49" charset="0"/>
              </a:rPr>
              <a:t>] </a:t>
            </a:r>
            <a:r>
              <a:rPr lang="en-US" altLang="en-US" sz="1350" b="1" dirty="0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 dirty="0">
                <a:latin typeface="Courier New" pitchFamily="49" charset="0"/>
              </a:rPr>
              <a:t>	           M[</a:t>
            </a:r>
            <a:r>
              <a:rPr lang="en-US" altLang="en-US" sz="1350" dirty="0" err="1">
                <a:latin typeface="Courier New" pitchFamily="49" charset="0"/>
              </a:rPr>
              <a:t>i,j</a:t>
            </a:r>
            <a:r>
              <a:rPr lang="en-US" altLang="en-US" sz="1350" dirty="0">
                <a:latin typeface="Courier New" pitchFamily="49" charset="0"/>
              </a:rPr>
              <a:t>] :=</a:t>
            </a:r>
            <a:r>
              <a:rPr lang="en-GB" altLang="en-US" sz="1350" dirty="0">
                <a:latin typeface="Courier New" pitchFamily="49" charset="0"/>
              </a:rPr>
              <a:t> </a:t>
            </a:r>
            <a:r>
              <a:rPr lang="en-US" altLang="en-US" sz="1350" dirty="0">
                <a:latin typeface="Courier New" pitchFamily="49" charset="0"/>
              </a:rPr>
              <a:t>q</a:t>
            </a:r>
          </a:p>
          <a:p>
            <a:pPr marL="342991" indent="-342991">
              <a:buFontTx/>
              <a:buAutoNum type="arabicPeriod"/>
            </a:pPr>
            <a:r>
              <a:rPr lang="en-GB" altLang="en-US" sz="1350" dirty="0">
                <a:latin typeface="Courier New" pitchFamily="49" charset="0"/>
              </a:rPr>
              <a:t>	</a:t>
            </a:r>
            <a:r>
              <a:rPr lang="en-GB" altLang="en-US" sz="1350" b="1" dirty="0">
                <a:latin typeface="Courier New" pitchFamily="49" charset="0"/>
              </a:rPr>
              <a:t>return </a:t>
            </a:r>
            <a:r>
              <a:rPr lang="en-GB" altLang="en-US" sz="1350" dirty="0">
                <a:latin typeface="Courier New" pitchFamily="49" charset="0"/>
              </a:rPr>
              <a:t>M[</a:t>
            </a:r>
            <a:r>
              <a:rPr lang="en-GB" altLang="en-US" sz="1350" dirty="0" err="1">
                <a:latin typeface="Courier New" pitchFamily="49" charset="0"/>
              </a:rPr>
              <a:t>i,j</a:t>
            </a:r>
            <a:r>
              <a:rPr lang="en-GB" altLang="en-US" sz="1350" dirty="0">
                <a:latin typeface="Courier New" pitchFamily="49" charset="0"/>
              </a:rPr>
              <a:t>]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02" y="1749774"/>
            <a:ext cx="8574088" cy="399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Memoization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dirty="0"/>
              <a:t>Solve the problem in a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top-down</a:t>
            </a:r>
            <a:r>
              <a:rPr lang="en-US" dirty="0"/>
              <a:t> fashion, but record the solutions to subproblems in a table.</a:t>
            </a:r>
          </a:p>
          <a:p>
            <a:pPr eaLnBrk="1" hangingPunct="1">
              <a:defRPr/>
            </a:pPr>
            <a:r>
              <a:rPr lang="en-US" dirty="0"/>
              <a:t>Pros and cons: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L</a:t>
            </a:r>
            <a:r>
              <a:rPr lang="en-US" dirty="0"/>
              <a:t> Recursion is usually slower than loops and uses stack space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Easier to understand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If not all subproblems need to be solved, you are sure that only the necessary ones are solved </a:t>
            </a:r>
            <a:r>
              <a:rPr lang="en-US" dirty="0">
                <a:latin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33435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The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061" y="1392072"/>
            <a:ext cx="8339504" cy="52992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Given two sequences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Z = &lt;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subsequence</a:t>
            </a:r>
            <a:r>
              <a:rPr lang="en-US" sz="1800" dirty="0"/>
              <a:t>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if 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i( j )</a:t>
            </a:r>
            <a:r>
              <a:rPr lang="en-US" sz="1500" dirty="0"/>
              <a:t> for all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 = 1, … , k</a:t>
            </a:r>
            <a:r>
              <a:rPr lang="en-US" sz="1500" b="1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where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(2),…,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(k)&gt;</a:t>
            </a:r>
            <a:r>
              <a:rPr lang="en-US" sz="1500" dirty="0"/>
              <a:t> is </a:t>
            </a:r>
            <a:r>
              <a:rPr lang="en-US" sz="1500" b="1" i="1" dirty="0"/>
              <a:t>strictly increasing</a:t>
            </a:r>
            <a:r>
              <a:rPr lang="en-US" sz="1500" dirty="0"/>
              <a:t> (but not required to be consecutive)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Examples: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A, B, C, B, D, A, B &gt;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A &gt;, &lt; B &gt;, &lt; C &gt;,</a:t>
            </a:r>
            <a:r>
              <a:rPr lang="en-US" sz="1500" dirty="0"/>
              <a:t>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D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C, A &gt;, &lt; C, B &gt;, &lt; C, B, A, B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How many possible subsequences for a 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dirty="0"/>
              <a:t>-element sequence?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6006" y="298933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8613"/>
            <a:ext cx="8911988" cy="5092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common</a:t>
            </a:r>
            <a:r>
              <a:rPr lang="en-US" sz="1800" dirty="0"/>
              <a:t> subsequence of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 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subsequence of both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dirty="0"/>
              <a:t>Let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 = &lt; A, B, C, B, D, A, B &gt;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 = &lt; B, D, C, A, B, A &gt;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 &gt;, &lt;B&gt;, &lt;C&gt;,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&lt;D&gt;</a:t>
            </a:r>
            <a:r>
              <a:rPr lang="en-US" sz="1350" dirty="0"/>
              <a:t> are common subsequences.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C, A &gt;</a:t>
            </a:r>
            <a:r>
              <a:rPr lang="en-US" sz="1350" dirty="0"/>
              <a:t> is, but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A, C &gt;</a:t>
            </a:r>
            <a:r>
              <a:rPr lang="en-US" sz="1350" dirty="0"/>
              <a:t> is not.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A&gt;</a:t>
            </a:r>
            <a:r>
              <a:rPr lang="en-US" sz="1350" dirty="0"/>
              <a:t> is a common subsequence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B, A &gt;</a:t>
            </a:r>
            <a:r>
              <a:rPr lang="en-US" sz="1350" dirty="0"/>
              <a:t> is the longest common subsequence.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ar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y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sa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76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9" y="1815548"/>
            <a:ext cx="7911479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1800" b="1" dirty="0"/>
              <a:t>LCS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Input</a:t>
            </a:r>
            <a:r>
              <a:rPr lang="en-US" sz="1800" dirty="0"/>
              <a:t>: two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Output</a:t>
            </a:r>
            <a:r>
              <a:rPr lang="en-US" sz="1800" dirty="0"/>
              <a:t>: longest common subsequence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/>
              <a:t> </a:t>
            </a:r>
            <a:r>
              <a:rPr lang="en-US" sz="1800" dirty="0"/>
              <a:t>(denoted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dirty="0"/>
              <a:t>Brute-force algorithm: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dirty="0"/>
              <a:t>For every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, check if it is a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dirty="0"/>
              <a:t> subsequences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 to check against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i="1" dirty="0"/>
              <a:t> </a:t>
            </a:r>
            <a:r>
              <a:rPr lang="en-US" sz="1500" dirty="0"/>
              <a:t>elements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dirty="0"/>
              <a:t> :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O(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 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3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Sub-structure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789158" cy="39925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101" dirty="0"/>
              <a:t>The 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baseline="30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101" b="1" dirty="0"/>
              <a:t> </a:t>
            </a:r>
            <a:r>
              <a:rPr lang="en-US" sz="2101" b="1" i="1" dirty="0"/>
              <a:t>prefix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101" dirty="0"/>
              <a:t> is denoted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lvl="1" eaLnBrk="1" hangingPunct="1"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empty</a:t>
            </a:r>
            <a:r>
              <a:rPr lang="en-US" sz="1800" dirty="0"/>
              <a:t> sequence</a:t>
            </a:r>
          </a:p>
          <a:p>
            <a:pPr lvl="1" eaLnBrk="1" hangingPunct="1">
              <a:defRPr/>
            </a:pP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en-US" sz="1800" dirty="0"/>
              <a:t> sequence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101" dirty="0"/>
              <a:t>Theorem 15.1 (Optimal Sub-structure of LCS)</a:t>
            </a:r>
          </a:p>
          <a:p>
            <a:pPr eaLnBrk="1" hangingPunct="1">
              <a:defRPr/>
            </a:pPr>
            <a:r>
              <a:rPr lang="en-US" sz="2101" dirty="0"/>
              <a:t>Let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X=&lt;x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 Y=&lt;y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</a:t>
            </a:r>
            <a:r>
              <a:rPr lang="en-US" sz="2101" dirty="0"/>
              <a:t> and       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Z=&lt;z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101" dirty="0"/>
              <a:t> be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LCS(X,Y)</a:t>
            </a:r>
            <a:r>
              <a:rPr lang="en-US" sz="2101" b="1" dirty="0"/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(1)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and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k-1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(2)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,Y)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(3)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02117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9" y="1608731"/>
            <a:ext cx="8640418" cy="46282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We make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 </a:t>
            </a:r>
            <a:r>
              <a:rPr lang="en-US" dirty="0"/>
              <a:t>to be empty and proceed from the ends of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append this symbol to the beginning of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, </a:t>
            </a:r>
            <a:r>
              <a:rPr lang="en-US" dirty="0"/>
              <a:t>and find optimally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Skip either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/>
              <a:t> 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or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Decide which decision to do by comparing </a:t>
            </a: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   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Starting from beginning is equivalent.</a:t>
            </a:r>
          </a:p>
          <a:p>
            <a:pPr eaLnBrk="1" hangingPunct="1">
              <a:buFontTx/>
              <a:buNone/>
              <a:defRPr/>
            </a:pPr>
            <a:endParaRPr lang="en-US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194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LCS </a:t>
            </a:r>
            <a:r>
              <a:rPr lang="en-US" sz="2101" dirty="0"/>
              <a:t>has an optimal sub-structure defined by </a:t>
            </a:r>
            <a:r>
              <a:rPr lang="en-US" sz="2101" b="1" i="1" dirty="0"/>
              <a:t>prefixes</a:t>
            </a:r>
            <a:r>
              <a:rPr lang="en-US" sz="2101" i="1" dirty="0"/>
              <a:t> </a:t>
            </a:r>
            <a:r>
              <a:rPr lang="en-US" sz="2101" dirty="0"/>
              <a:t>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dirty="0"/>
              <a:t>The sub-problems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share a common sub-sub-problem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. They are overlapping.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Simplify:</a:t>
            </a:r>
            <a:r>
              <a:rPr lang="en-US" sz="2101" dirty="0"/>
              <a:t> just worry about </a:t>
            </a:r>
            <a:r>
              <a:rPr lang="en-US" sz="2101" b="1" dirty="0"/>
              <a:t>LCS</a:t>
            </a:r>
            <a:r>
              <a:rPr lang="en-US" sz="2101" dirty="0"/>
              <a:t> length for now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Define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So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c[m, n]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43050"/>
            <a:ext cx="6718300" cy="41544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Define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= length of </a:t>
            </a:r>
            <a:r>
              <a:rPr lang="en-US" sz="2101" b="1" dirty="0"/>
              <a:t>LCS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x[1..i], y[1..j]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Note that the conditions in the problem restrict sub-problems (if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dirty="0"/>
              <a:t> we consider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, etc)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Use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to remember where to extract an element of an </a:t>
            </a:r>
            <a:r>
              <a:rPr lang="en-US" sz="2101" b="1" dirty="0"/>
              <a:t>LCS</a:t>
            </a:r>
            <a:r>
              <a:rPr lang="en-US" sz="2101" dirty="0"/>
              <a:t>. </a:t>
            </a:r>
          </a:p>
        </p:txBody>
      </p:sp>
      <p:graphicFrame>
        <p:nvGraphicFramePr>
          <p:cNvPr id="103431" name="Object 0"/>
          <p:cNvGraphicFramePr>
            <a:graphicFrameLocks noChangeAspect="1"/>
          </p:cNvGraphicFramePr>
          <p:nvPr/>
        </p:nvGraphicFramePr>
        <p:xfrm>
          <a:off x="1313602" y="2252356"/>
          <a:ext cx="6459632" cy="157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4" imgW="3416300" imgH="736600" progId="">
                  <p:embed/>
                </p:oleObj>
              </mc:Choice>
              <mc:Fallback>
                <p:oleObj name="Equation" r:id="rId4" imgW="3416300" imgH="736600" progId="">
                  <p:embed/>
                  <p:pic>
                    <p:nvPicPr>
                      <p:cNvPr id="10343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602" y="2252356"/>
                        <a:ext cx="6459632" cy="1576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0400"/>
            <a:ext cx="8804275" cy="395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Two matrices,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A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B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matrix, can be multiplied to get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 with dimensions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,</a:t>
            </a:r>
            <a:r>
              <a:rPr lang="en-US" dirty="0"/>
              <a:t> using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 </a:t>
            </a:r>
            <a:r>
              <a:rPr lang="en-US" dirty="0"/>
              <a:t>scalar multiplications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b="1" u="sng" dirty="0">
              <a:effectLst/>
            </a:endParaRPr>
          </a:p>
          <a:p>
            <a:pPr eaLnBrk="1" hangingPunct="1">
              <a:defRPr/>
            </a:pPr>
            <a:r>
              <a:rPr lang="en-US" b="1" u="sng" dirty="0">
                <a:effectLst/>
              </a:rPr>
              <a:t>Problem</a:t>
            </a:r>
            <a:r>
              <a:rPr lang="en-US" dirty="0"/>
              <a:t>: </a:t>
            </a:r>
            <a:r>
              <a:rPr lang="en-US" b="1" dirty="0"/>
              <a:t>Compute</a:t>
            </a:r>
            <a:r>
              <a:rPr lang="en-US" dirty="0"/>
              <a:t> a product of many matrices </a:t>
            </a:r>
            <a:r>
              <a:rPr lang="en-US" b="1" dirty="0"/>
              <a:t>efficiently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8924925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Multiplying Matrices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086485" y="3429000"/>
          <a:ext cx="2091282" cy="102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4" imgW="990170" imgH="431613" progId="">
                  <p:embed/>
                </p:oleObj>
              </mc:Choice>
              <mc:Fallback>
                <p:oleObj name="Equation" r:id="rId4" imgW="990170" imgH="431613" progId="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485" y="3429000"/>
                        <a:ext cx="2091282" cy="1028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1713756" y="3371835"/>
            <a:ext cx="3015448" cy="1082560"/>
            <a:chOff x="480" y="2112"/>
            <a:chExt cx="2532" cy="909"/>
          </a:xfrm>
        </p:grpSpPr>
        <p:grpSp>
          <p:nvGrpSpPr>
            <p:cNvPr id="44041" name="Group 9"/>
            <p:cNvGrpSpPr>
              <a:grpSpLocks/>
            </p:cNvGrpSpPr>
            <p:nvPr/>
          </p:nvGrpSpPr>
          <p:grpSpPr bwMode="auto">
            <a:xfrm>
              <a:off x="576" y="2352"/>
              <a:ext cx="2194" cy="526"/>
              <a:chOff x="1079" y="2450"/>
              <a:chExt cx="2194" cy="526"/>
            </a:xfrm>
          </p:grpSpPr>
          <p:sp>
            <p:nvSpPr>
              <p:cNvPr id="44043" name="Rectangle 3"/>
              <p:cNvSpPr>
                <a:spLocks noChangeArrowheads="1"/>
              </p:cNvSpPr>
              <p:nvPr/>
            </p:nvSpPr>
            <p:spPr bwMode="auto">
              <a:xfrm rot="-5400000">
                <a:off x="2990" y="2598"/>
                <a:ext cx="293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4" name="Rectangle 4"/>
              <p:cNvSpPr>
                <a:spLocks noChangeArrowheads="1"/>
              </p:cNvSpPr>
              <p:nvPr/>
            </p:nvSpPr>
            <p:spPr bwMode="auto">
              <a:xfrm rot="-5400000">
                <a:off x="1858" y="2577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5" name="Rectangle 5"/>
              <p:cNvSpPr>
                <a:spLocks noChangeArrowheads="1"/>
              </p:cNvSpPr>
              <p:nvPr/>
            </p:nvSpPr>
            <p:spPr bwMode="auto">
              <a:xfrm>
                <a:off x="1079" y="2560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aphicFrame>
          <p:nvGraphicFramePr>
            <p:cNvPr id="44042" name="Object 8"/>
            <p:cNvGraphicFramePr>
              <a:graphicFrameLocks noChangeAspect="1"/>
            </p:cNvGraphicFramePr>
            <p:nvPr/>
          </p:nvGraphicFramePr>
          <p:xfrm>
            <a:off x="480" y="2112"/>
            <a:ext cx="2532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7" name="Equation" r:id="rId6" imgW="1981200" imgH="711200" progId="">
                    <p:embed/>
                  </p:oleObj>
                </mc:Choice>
                <mc:Fallback>
                  <p:oleObj name="Equation" r:id="rId6" imgW="1981200" imgH="711200" progId="">
                    <p:embed/>
                    <p:pic>
                      <p:nvPicPr>
                        <p:cNvPr id="440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12"/>
                          <a:ext cx="2532" cy="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199272" y="685085"/>
            <a:ext cx="6818104" cy="4954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LCS: Recurrence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313602" y="1485394"/>
            <a:ext cx="6459632" cy="2000771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(i==0 || j==0) return 0;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lcsRec(i-1,j-1) + 1;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max(lcsRec(i-1,j),lcsRec(i,j-1));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199272" y="3657660"/>
            <a:ext cx="4001542" cy="141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Tahoma" pitchFamily="34" charset="0"/>
              </a:rPr>
              <a:t>Recurrence for time complexity: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 sz="600">
              <a:latin typeface="Tahoma" pitchFamily="34" charset="0"/>
            </a:endParaRP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T(2n)=T(2n-2)+1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T(2n)=2T(2n-1)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x[n]!=y[n]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T(2n)=1       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n=0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>
              <a:latin typeface="Tahoma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288944" y="3657660"/>
            <a:ext cx="2554555" cy="210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T(2n)=2T(2n-1)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=2(2T(2n-2))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=4T(2n-2)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=4(2T(2n-3))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=8T(2n-3)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T(2n-i)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 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2n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= 4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9830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6437" y="1428229"/>
            <a:ext cx="6573962" cy="2858244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lcsMemo(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(c[i][j] != -1)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 = lcsMemo(i-1,j-1) + 1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c[i][j]=max(lcsMemo(i-1,j),lcsMemo(i,j-1))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86061" y="4549670"/>
            <a:ext cx="2186557" cy="5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 sz="2101">
                <a:latin typeface="Courier New" pitchFamily="49" charset="0"/>
                <a:cs typeface="Courier New" pitchFamily="49" charset="0"/>
              </a:rPr>
              <a:t>T(n) = O(n</a:t>
            </a:r>
            <a:r>
              <a:rPr lang="da-DK" altLang="en-US" sz="2101" baseline="30000">
                <a:latin typeface="Courier New" pitchFamily="49" charset="0"/>
                <a:cs typeface="Courier New" pitchFamily="49" charset="0"/>
              </a:rPr>
              <a:t>2</a:t>
            </a:r>
            <a:r>
              <a:rPr lang="da-DK" altLang="en-US" sz="2101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07528" name="Group 6"/>
          <p:cNvGrpSpPr>
            <a:grpSpLocks/>
          </p:cNvGrpSpPr>
          <p:nvPr/>
        </p:nvGrpSpPr>
        <p:grpSpPr bwMode="auto">
          <a:xfrm>
            <a:off x="2338997" y="4635418"/>
            <a:ext cx="905111" cy="737188"/>
            <a:chOff x="3077" y="2884"/>
            <a:chExt cx="760" cy="619"/>
          </a:xfrm>
        </p:grpSpPr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3686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533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381" y="3350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3228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3077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3686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3533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3381" y="3197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3228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3077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3686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3533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381" y="3044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228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3077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3686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533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381" y="2884"/>
              <a:ext cx="15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3228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3077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1" name="Line 27"/>
            <p:cNvSpPr>
              <a:spLocks noChangeShapeType="1"/>
            </p:cNvSpPr>
            <p:nvPr/>
          </p:nvSpPr>
          <p:spPr bwMode="auto">
            <a:xfrm>
              <a:off x="3077" y="2884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2" name="Line 28"/>
            <p:cNvSpPr>
              <a:spLocks noChangeShapeType="1"/>
            </p:cNvSpPr>
            <p:nvPr/>
          </p:nvSpPr>
          <p:spPr bwMode="auto">
            <a:xfrm>
              <a:off x="3077" y="304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3" name="Line 29"/>
            <p:cNvSpPr>
              <a:spLocks noChangeShapeType="1"/>
            </p:cNvSpPr>
            <p:nvPr/>
          </p:nvSpPr>
          <p:spPr bwMode="auto">
            <a:xfrm>
              <a:off x="3077" y="3197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4" name="Line 30"/>
            <p:cNvSpPr>
              <a:spLocks noChangeShapeType="1"/>
            </p:cNvSpPr>
            <p:nvPr/>
          </p:nvSpPr>
          <p:spPr bwMode="auto">
            <a:xfrm>
              <a:off x="3077" y="335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5" name="Line 31"/>
            <p:cNvSpPr>
              <a:spLocks noChangeShapeType="1"/>
            </p:cNvSpPr>
            <p:nvPr/>
          </p:nvSpPr>
          <p:spPr bwMode="auto">
            <a:xfrm>
              <a:off x="3077" y="3503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6" name="Line 32"/>
            <p:cNvSpPr>
              <a:spLocks noChangeShapeType="1"/>
            </p:cNvSpPr>
            <p:nvPr/>
          </p:nvSpPr>
          <p:spPr bwMode="auto">
            <a:xfrm>
              <a:off x="307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7" name="Line 33"/>
            <p:cNvSpPr>
              <a:spLocks noChangeShapeType="1"/>
            </p:cNvSpPr>
            <p:nvPr/>
          </p:nvSpPr>
          <p:spPr bwMode="auto">
            <a:xfrm>
              <a:off x="3228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8" name="Line 34"/>
            <p:cNvSpPr>
              <a:spLocks noChangeShapeType="1"/>
            </p:cNvSpPr>
            <p:nvPr/>
          </p:nvSpPr>
          <p:spPr bwMode="auto">
            <a:xfrm>
              <a:off x="3381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9" name="Line 35"/>
            <p:cNvSpPr>
              <a:spLocks noChangeShapeType="1"/>
            </p:cNvSpPr>
            <p:nvPr/>
          </p:nvSpPr>
          <p:spPr bwMode="auto">
            <a:xfrm>
              <a:off x="3533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0" name="Line 36"/>
            <p:cNvSpPr>
              <a:spLocks noChangeShapeType="1"/>
            </p:cNvSpPr>
            <p:nvPr/>
          </p:nvSpPr>
          <p:spPr bwMode="auto">
            <a:xfrm>
              <a:off x="3686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1" name="Line 37"/>
            <p:cNvSpPr>
              <a:spLocks noChangeShapeType="1"/>
            </p:cNvSpPr>
            <p:nvPr/>
          </p:nvSpPr>
          <p:spPr bwMode="auto">
            <a:xfrm>
              <a:off x="383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107529" name="Text Box 38"/>
          <p:cNvSpPr txBox="1">
            <a:spLocks noChangeArrowheads="1"/>
          </p:cNvSpPr>
          <p:nvPr/>
        </p:nvSpPr>
        <p:spPr bwMode="auto">
          <a:xfrm>
            <a:off x="2048409" y="4391275"/>
            <a:ext cx="107753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c            String x</a:t>
            </a:r>
          </a:p>
        </p:txBody>
      </p:sp>
      <p:sp>
        <p:nvSpPr>
          <p:cNvPr id="107530" name="Text Box 39"/>
          <p:cNvSpPr txBox="1">
            <a:spLocks noChangeArrowheads="1"/>
          </p:cNvSpPr>
          <p:nvPr/>
        </p:nvSpPr>
        <p:spPr bwMode="auto">
          <a:xfrm rot="10800000">
            <a:off x="2042016" y="4672778"/>
            <a:ext cx="346249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String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4223"/>
            <a:ext cx="8998226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Computing Length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r>
              <a:rPr lang="en-US"/>
              <a:t> </a:t>
            </a:r>
          </a:p>
        </p:txBody>
      </p:sp>
      <p:sp>
        <p:nvSpPr>
          <p:cNvPr id="109575" name="Text Box 4"/>
          <p:cNvSpPr txBox="1">
            <a:spLocks noChangeArrowheads="1"/>
          </p:cNvSpPr>
          <p:nvPr/>
        </p:nvSpPr>
        <p:spPr bwMode="auto">
          <a:xfrm>
            <a:off x="2056746" y="1619970"/>
            <a:ext cx="4859015" cy="4247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500" b="1">
                <a:latin typeface="Courier New" pitchFamily="49" charset="0"/>
              </a:rPr>
              <a:t>LCS-Length</a:t>
            </a:r>
            <a:r>
              <a:rPr lang="en-US" altLang="en-US" sz="1500">
                <a:latin typeface="Courier New" pitchFamily="49" charset="0"/>
              </a:rPr>
              <a:t>(X, Y, m, n)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2     c[i,0]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3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0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4     c[0,j]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5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6     </a:t>
            </a:r>
            <a:r>
              <a:rPr lang="en-US" altLang="en-US" sz="1500" b="1">
                <a:latin typeface="Courier New" pitchFamily="49" charset="0"/>
              </a:rPr>
              <a:t>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7	      </a:t>
            </a:r>
            <a:r>
              <a:rPr lang="en-GB" altLang="en-US" sz="1500" b="1">
                <a:latin typeface="Courier New" pitchFamily="49" charset="0"/>
              </a:rPr>
              <a:t>if</a:t>
            </a:r>
            <a:r>
              <a:rPr lang="en-GB" altLang="en-US" sz="1500">
                <a:latin typeface="Courier New" pitchFamily="49" charset="0"/>
              </a:rPr>
              <a:t> x</a:t>
            </a:r>
            <a:r>
              <a:rPr lang="en-GB" altLang="en-US" sz="1500" baseline="-25000">
                <a:latin typeface="Courier New" pitchFamily="49" charset="0"/>
              </a:rPr>
              <a:t>i </a:t>
            </a:r>
            <a:r>
              <a:rPr lang="en-GB" altLang="en-US" sz="1500">
                <a:latin typeface="Courier New" pitchFamily="49" charset="0"/>
              </a:rPr>
              <a:t>= y</a:t>
            </a:r>
            <a:r>
              <a:rPr lang="en-GB" altLang="en-US" sz="1500" baseline="-25000">
                <a:latin typeface="Courier New" pitchFamily="49" charset="0"/>
              </a:rPr>
              <a:t>j</a:t>
            </a:r>
            <a:r>
              <a:rPr lang="en-GB" altLang="en-US" sz="1500">
                <a:latin typeface="Courier New" pitchFamily="49" charset="0"/>
              </a:rPr>
              <a:t> </a:t>
            </a:r>
            <a:r>
              <a:rPr lang="en-GB" altLang="en-US" sz="1500" b="1">
                <a:latin typeface="Courier New" pitchFamily="49" charset="0"/>
              </a:rPr>
              <a:t>then</a:t>
            </a:r>
            <a:endParaRPr lang="en-GB" altLang="en-US" sz="1500">
              <a:latin typeface="Courier New" pitchFamily="49" charset="0"/>
            </a:endParaRPr>
          </a:p>
          <a:p>
            <a:pPr marL="342991" indent="-342991">
              <a:buFontTx/>
              <a:buAutoNum type="arabicPlain" startAt="8"/>
            </a:pPr>
            <a:r>
              <a:rPr lang="en-GB" altLang="en-US" sz="1500">
                <a:latin typeface="Courier New" pitchFamily="49" charset="0"/>
              </a:rPr>
              <a:t>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c[i-1,j-1]+1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9	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”copy”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10	</a:t>
            </a:r>
            <a:r>
              <a:rPr lang="en-GB" altLang="en-US" sz="1500">
                <a:latin typeface="Symbol" pitchFamily="18" charset="2"/>
              </a:rPr>
              <a:t>              </a:t>
            </a:r>
            <a:r>
              <a:rPr lang="en-GB" altLang="en-US" sz="1500" b="1">
                <a:latin typeface="Courier New" pitchFamily="49" charset="0"/>
              </a:rPr>
              <a:t>else if </a:t>
            </a:r>
            <a:r>
              <a:rPr lang="en-GB" altLang="en-US" sz="1500">
                <a:latin typeface="Courier New" pitchFamily="49" charset="0"/>
              </a:rPr>
              <a:t>c[i-1,j] </a:t>
            </a:r>
            <a:r>
              <a:rPr lang="en-US" altLang="en-US" sz="1500">
                <a:latin typeface="Symbol" pitchFamily="18" charset="2"/>
              </a:rPr>
              <a:t>³ </a:t>
            </a:r>
            <a:r>
              <a:rPr lang="en-GB" altLang="en-US" sz="1500">
                <a:latin typeface="Courier New" pitchFamily="49" charset="0"/>
              </a:rPr>
              <a:t> c[i,j-1] </a:t>
            </a:r>
            <a:r>
              <a:rPr lang="en-US" altLang="en-US" sz="150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c[i-1,j]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”skipX”</a:t>
            </a:r>
            <a:endParaRPr lang="en-US" altLang="en-US" sz="1500" baseline="-250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13	</a:t>
            </a:r>
            <a:r>
              <a:rPr lang="en-US" altLang="en-US" sz="1500" b="1">
                <a:latin typeface="Courier New" pitchFamily="49" charset="0"/>
              </a:rPr>
              <a:t>         	 else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c[i,j-1]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”skipY”</a:t>
            </a:r>
            <a:endParaRPr lang="en-US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16	</a:t>
            </a:r>
            <a:r>
              <a:rPr lang="en-GB" altLang="en-US" sz="1500" b="1">
                <a:latin typeface="Courier New" pitchFamily="49" charset="0"/>
              </a:rPr>
              <a:t>return </a:t>
            </a:r>
            <a:r>
              <a:rPr lang="en-GB" altLang="en-US" sz="1500">
                <a:latin typeface="Courier New" pitchFamily="49" charset="0"/>
              </a:rPr>
              <a:t>c, b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28" name="Rectangle 9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610243"/>
            <a:ext cx="9037983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4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5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1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99" name="Rectangle 82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0" name="Rectangle 83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1" name="Rectangle 84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2" name="Rectangle 85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3" name="Line 86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4" name="Line 87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5" name="Line 88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6" name="Freeform 89"/>
          <p:cNvSpPr>
            <a:spLocks/>
          </p:cNvSpPr>
          <p:nvPr/>
        </p:nvSpPr>
        <p:spPr bwMode="auto">
          <a:xfrm>
            <a:off x="3828857" y="3305143"/>
            <a:ext cx="2228239" cy="2093664"/>
          </a:xfrm>
          <a:custGeom>
            <a:avLst/>
            <a:gdLst>
              <a:gd name="T0" fmla="*/ 0 w 1871"/>
              <a:gd name="T1" fmla="*/ 0 h 1758"/>
              <a:gd name="T2" fmla="*/ 2147483646 w 1871"/>
              <a:gd name="T3" fmla="*/ 0 h 1758"/>
              <a:gd name="T4" fmla="*/ 0 w 1871"/>
              <a:gd name="T5" fmla="*/ 2147483646 h 1758"/>
              <a:gd name="T6" fmla="*/ 2147483646 w 1871"/>
              <a:gd name="T7" fmla="*/ 2147483646 h 1758"/>
              <a:gd name="T8" fmla="*/ 2147483646 w 1871"/>
              <a:gd name="T9" fmla="*/ 2147483646 h 1758"/>
              <a:gd name="T10" fmla="*/ 2147483646 w 1871"/>
              <a:gd name="T11" fmla="*/ 2147483646 h 1758"/>
              <a:gd name="T12" fmla="*/ 2147483646 w 1871"/>
              <a:gd name="T13" fmla="*/ 2147483646 h 1758"/>
              <a:gd name="T14" fmla="*/ 2147483646 w 1871"/>
              <a:gd name="T15" fmla="*/ 2147483646 h 1758"/>
              <a:gd name="T16" fmla="*/ 2147483646 w 1871"/>
              <a:gd name="T17" fmla="*/ 2147483646 h 1758"/>
              <a:gd name="T18" fmla="*/ 2147483646 w 1871"/>
              <a:gd name="T19" fmla="*/ 2147483646 h 1758"/>
              <a:gd name="T20" fmla="*/ 2147483646 w 1871"/>
              <a:gd name="T21" fmla="*/ 2147483646 h 1758"/>
              <a:gd name="T22" fmla="*/ 2147483646 w 1871"/>
              <a:gd name="T23" fmla="*/ 2147483646 h 1758"/>
              <a:gd name="T24" fmla="*/ 0 w 1871"/>
              <a:gd name="T25" fmla="*/ 2147483646 h 1758"/>
              <a:gd name="T26" fmla="*/ 2147483646 w 1871"/>
              <a:gd name="T27" fmla="*/ 2147483646 h 175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71"/>
              <a:gd name="T43" fmla="*/ 0 h 1758"/>
              <a:gd name="T44" fmla="*/ 1871 w 1871"/>
              <a:gd name="T45" fmla="*/ 1758 h 175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71" h="1758">
                <a:moveTo>
                  <a:pt x="0" y="0"/>
                </a:moveTo>
                <a:lnTo>
                  <a:pt x="1815" y="0"/>
                </a:lnTo>
                <a:lnTo>
                  <a:pt x="0" y="284"/>
                </a:lnTo>
                <a:lnTo>
                  <a:pt x="1758" y="284"/>
                </a:lnTo>
                <a:lnTo>
                  <a:pt x="57" y="567"/>
                </a:lnTo>
                <a:lnTo>
                  <a:pt x="1871" y="567"/>
                </a:lnTo>
                <a:lnTo>
                  <a:pt x="57" y="851"/>
                </a:lnTo>
                <a:lnTo>
                  <a:pt x="1758" y="851"/>
                </a:lnTo>
                <a:lnTo>
                  <a:pt x="57" y="1191"/>
                </a:lnTo>
                <a:lnTo>
                  <a:pt x="1758" y="1191"/>
                </a:lnTo>
                <a:lnTo>
                  <a:pt x="57" y="1474"/>
                </a:lnTo>
                <a:lnTo>
                  <a:pt x="1758" y="1474"/>
                </a:lnTo>
                <a:lnTo>
                  <a:pt x="0" y="1758"/>
                </a:lnTo>
                <a:lnTo>
                  <a:pt x="1815" y="1758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2426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42427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  <p:sp>
        <p:nvSpPr>
          <p:cNvPr id="142429" name="Text Box 93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1711" name="AutoShape 94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33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8736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2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6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7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8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9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0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1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2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3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4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5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6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7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8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9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0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1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2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3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96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7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8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9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0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1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04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5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6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7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8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9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0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1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2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3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4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5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6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7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8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9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0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1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2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3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4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5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7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9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9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47" name="Freeform 89"/>
          <p:cNvSpPr>
            <a:spLocks/>
          </p:cNvSpPr>
          <p:nvPr/>
        </p:nvSpPr>
        <p:spPr bwMode="auto">
          <a:xfrm>
            <a:off x="3828858" y="3237260"/>
            <a:ext cx="2093664" cy="2229431"/>
          </a:xfrm>
          <a:custGeom>
            <a:avLst/>
            <a:gdLst>
              <a:gd name="T0" fmla="*/ 0 w 1758"/>
              <a:gd name="T1" fmla="*/ 0 h 1872"/>
              <a:gd name="T2" fmla="*/ 0 w 1758"/>
              <a:gd name="T3" fmla="*/ 2147483646 h 1872"/>
              <a:gd name="T4" fmla="*/ 2147483646 w 1758"/>
              <a:gd name="T5" fmla="*/ 0 h 1872"/>
              <a:gd name="T6" fmla="*/ 2147483646 w 1758"/>
              <a:gd name="T7" fmla="*/ 2147483646 h 1872"/>
              <a:gd name="T8" fmla="*/ 2147483646 w 1758"/>
              <a:gd name="T9" fmla="*/ 0 h 1872"/>
              <a:gd name="T10" fmla="*/ 2147483646 w 1758"/>
              <a:gd name="T11" fmla="*/ 2147483646 h 1872"/>
              <a:gd name="T12" fmla="*/ 2147483646 w 1758"/>
              <a:gd name="T13" fmla="*/ 0 h 1872"/>
              <a:gd name="T14" fmla="*/ 2147483646 w 1758"/>
              <a:gd name="T15" fmla="*/ 2147483646 h 1872"/>
              <a:gd name="T16" fmla="*/ 2147483646 w 1758"/>
              <a:gd name="T17" fmla="*/ 0 h 1872"/>
              <a:gd name="T18" fmla="*/ 2147483646 w 1758"/>
              <a:gd name="T19" fmla="*/ 2147483646 h 1872"/>
              <a:gd name="T20" fmla="*/ 2147483646 w 1758"/>
              <a:gd name="T21" fmla="*/ 0 h 1872"/>
              <a:gd name="T22" fmla="*/ 2147483646 w 1758"/>
              <a:gd name="T23" fmla="*/ 2147483646 h 1872"/>
              <a:gd name="T24" fmla="*/ 2147483646 w 1758"/>
              <a:gd name="T25" fmla="*/ 0 h 1872"/>
              <a:gd name="T26" fmla="*/ 2147483646 w 1758"/>
              <a:gd name="T27" fmla="*/ 2147483646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58"/>
              <a:gd name="T43" fmla="*/ 0 h 1872"/>
              <a:gd name="T44" fmla="*/ 1758 w 1758"/>
              <a:gd name="T45" fmla="*/ 1872 h 187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58" h="1872">
                <a:moveTo>
                  <a:pt x="0" y="0"/>
                </a:moveTo>
                <a:lnTo>
                  <a:pt x="0" y="1872"/>
                </a:lnTo>
                <a:lnTo>
                  <a:pt x="284" y="0"/>
                </a:lnTo>
                <a:lnTo>
                  <a:pt x="284" y="1815"/>
                </a:lnTo>
                <a:lnTo>
                  <a:pt x="624" y="0"/>
                </a:lnTo>
                <a:lnTo>
                  <a:pt x="624" y="1815"/>
                </a:lnTo>
                <a:lnTo>
                  <a:pt x="908" y="0"/>
                </a:lnTo>
                <a:lnTo>
                  <a:pt x="908" y="1815"/>
                </a:lnTo>
                <a:lnTo>
                  <a:pt x="1191" y="0"/>
                </a:lnTo>
                <a:lnTo>
                  <a:pt x="1191" y="1815"/>
                </a:lnTo>
                <a:lnTo>
                  <a:pt x="1475" y="0"/>
                </a:lnTo>
                <a:lnTo>
                  <a:pt x="1418" y="1815"/>
                </a:lnTo>
                <a:lnTo>
                  <a:pt x="1758" y="0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48" name="Rectangle 11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49" name="Rectangle 11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0" name="Rectangle 11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1" name="Rectangle 11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2" name="Line 11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3" name="Line 11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4" name="Line 11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7334" name="Text Box 11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3757" name="AutoShape 11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7" name="Rectangle 107"/>
          <p:cNvSpPr>
            <a:spLocks noGrp="1" noChangeArrowheads="1"/>
          </p:cNvSpPr>
          <p:nvPr>
            <p:ph type="title" idx="4294967295"/>
          </p:nvPr>
        </p:nvSpPr>
        <p:spPr>
          <a:xfrm>
            <a:off x="7053" y="573138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0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24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5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6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7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8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9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0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1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2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3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4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5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6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7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8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9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0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1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44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5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6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7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8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9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52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3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4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5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6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7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8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9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0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1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2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3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4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5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6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7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8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9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0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1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2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3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301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2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3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4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5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6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2868964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868964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2868964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2868964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2868964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2868964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4" name="Rectangle 74"/>
          <p:cNvSpPr>
            <a:spLocks noChangeArrowheads="1"/>
          </p:cNvSpPr>
          <p:nvPr/>
        </p:nvSpPr>
        <p:spPr bwMode="auto">
          <a:xfrm>
            <a:off x="2868964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15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6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7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8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9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95" name="Freeform 89"/>
          <p:cNvSpPr>
            <a:spLocks/>
          </p:cNvSpPr>
          <p:nvPr/>
        </p:nvSpPr>
        <p:spPr bwMode="auto">
          <a:xfrm>
            <a:off x="3828857" y="3237260"/>
            <a:ext cx="2161547" cy="2229431"/>
          </a:xfrm>
          <a:custGeom>
            <a:avLst/>
            <a:gdLst>
              <a:gd name="T0" fmla="*/ 0 w 1815"/>
              <a:gd name="T1" fmla="*/ 0 h 1872"/>
              <a:gd name="T2" fmla="*/ 2147483646 w 1815"/>
              <a:gd name="T3" fmla="*/ 0 h 1872"/>
              <a:gd name="T4" fmla="*/ 0 w 1815"/>
              <a:gd name="T5" fmla="*/ 2147483646 h 1872"/>
              <a:gd name="T6" fmla="*/ 0 w 1815"/>
              <a:gd name="T7" fmla="*/ 2147483646 h 1872"/>
              <a:gd name="T8" fmla="*/ 2147483646 w 1815"/>
              <a:gd name="T9" fmla="*/ 2147483646 h 1872"/>
              <a:gd name="T10" fmla="*/ 2147483646 w 1815"/>
              <a:gd name="T11" fmla="*/ 0 h 1872"/>
              <a:gd name="T12" fmla="*/ 2147483646 w 1815"/>
              <a:gd name="T13" fmla="*/ 0 h 1872"/>
              <a:gd name="T14" fmla="*/ 2147483646 w 1815"/>
              <a:gd name="T15" fmla="*/ 2147483646 h 1872"/>
              <a:gd name="T16" fmla="*/ 0 w 1815"/>
              <a:gd name="T17" fmla="*/ 2147483646 h 1872"/>
              <a:gd name="T18" fmla="*/ 0 w 1815"/>
              <a:gd name="T19" fmla="*/ 2147483646 h 1872"/>
              <a:gd name="T20" fmla="*/ 2147483646 w 1815"/>
              <a:gd name="T21" fmla="*/ 2147483646 h 1872"/>
              <a:gd name="T22" fmla="*/ 2147483646 w 1815"/>
              <a:gd name="T23" fmla="*/ 2147483646 h 1872"/>
              <a:gd name="T24" fmla="*/ 0 w 1815"/>
              <a:gd name="T25" fmla="*/ 2147483646 h 1872"/>
              <a:gd name="T26" fmla="*/ 0 w 1815"/>
              <a:gd name="T27" fmla="*/ 2147483646 h 1872"/>
              <a:gd name="T28" fmla="*/ 2147483646 w 1815"/>
              <a:gd name="T29" fmla="*/ 2147483646 h 1872"/>
              <a:gd name="T30" fmla="*/ 2147483646 w 1815"/>
              <a:gd name="T31" fmla="*/ 2147483646 h 1872"/>
              <a:gd name="T32" fmla="*/ 2147483646 w 1815"/>
              <a:gd name="T33" fmla="*/ 2147483646 h 1872"/>
              <a:gd name="T34" fmla="*/ 2147483646 w 1815"/>
              <a:gd name="T35" fmla="*/ 2147483646 h 1872"/>
              <a:gd name="T36" fmla="*/ 2147483646 w 1815"/>
              <a:gd name="T37" fmla="*/ 2147483646 h 1872"/>
              <a:gd name="T38" fmla="*/ 2147483646 w 1815"/>
              <a:gd name="T39" fmla="*/ 2147483646 h 1872"/>
              <a:gd name="T40" fmla="*/ 2147483646 w 1815"/>
              <a:gd name="T41" fmla="*/ 2147483646 h 1872"/>
              <a:gd name="T42" fmla="*/ 2147483646 w 1815"/>
              <a:gd name="T43" fmla="*/ 2147483646 h 1872"/>
              <a:gd name="T44" fmla="*/ 2147483646 w 1815"/>
              <a:gd name="T45" fmla="*/ 2147483646 h 1872"/>
              <a:gd name="T46" fmla="*/ 2147483646 w 1815"/>
              <a:gd name="T47" fmla="*/ 2147483646 h 1872"/>
              <a:gd name="T48" fmla="*/ 2147483646 w 1815"/>
              <a:gd name="T49" fmla="*/ 2147483646 h 1872"/>
              <a:gd name="T50" fmla="*/ 2147483646 w 1815"/>
              <a:gd name="T51" fmla="*/ 2147483646 h 18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15"/>
              <a:gd name="T79" fmla="*/ 0 h 1872"/>
              <a:gd name="T80" fmla="*/ 1815 w 1815"/>
              <a:gd name="T81" fmla="*/ 1872 h 18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15" h="1872">
                <a:moveTo>
                  <a:pt x="0" y="0"/>
                </a:moveTo>
                <a:lnTo>
                  <a:pt x="284" y="0"/>
                </a:lnTo>
                <a:lnTo>
                  <a:pt x="0" y="341"/>
                </a:lnTo>
                <a:lnTo>
                  <a:pt x="0" y="624"/>
                </a:lnTo>
                <a:lnTo>
                  <a:pt x="284" y="341"/>
                </a:lnTo>
                <a:lnTo>
                  <a:pt x="624" y="0"/>
                </a:lnTo>
                <a:lnTo>
                  <a:pt x="908" y="0"/>
                </a:lnTo>
                <a:lnTo>
                  <a:pt x="624" y="341"/>
                </a:lnTo>
                <a:lnTo>
                  <a:pt x="0" y="964"/>
                </a:lnTo>
                <a:lnTo>
                  <a:pt x="0" y="1305"/>
                </a:lnTo>
                <a:lnTo>
                  <a:pt x="1191" y="57"/>
                </a:lnTo>
                <a:lnTo>
                  <a:pt x="1531" y="57"/>
                </a:lnTo>
                <a:lnTo>
                  <a:pt x="0" y="1588"/>
                </a:lnTo>
                <a:lnTo>
                  <a:pt x="0" y="1872"/>
                </a:lnTo>
                <a:lnTo>
                  <a:pt x="1815" y="57"/>
                </a:lnTo>
                <a:lnTo>
                  <a:pt x="1815" y="341"/>
                </a:lnTo>
                <a:lnTo>
                  <a:pt x="284" y="1815"/>
                </a:lnTo>
                <a:lnTo>
                  <a:pt x="624" y="1815"/>
                </a:lnTo>
                <a:lnTo>
                  <a:pt x="1758" y="681"/>
                </a:lnTo>
                <a:lnTo>
                  <a:pt x="1758" y="964"/>
                </a:lnTo>
                <a:lnTo>
                  <a:pt x="851" y="1815"/>
                </a:lnTo>
                <a:lnTo>
                  <a:pt x="1191" y="1815"/>
                </a:lnTo>
                <a:lnTo>
                  <a:pt x="1815" y="1248"/>
                </a:lnTo>
                <a:lnTo>
                  <a:pt x="1815" y="1588"/>
                </a:lnTo>
                <a:lnTo>
                  <a:pt x="1475" y="1815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796" name="Rectangle 10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7" name="Rectangle 10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8" name="Rectangle 10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9" name="Rectangle 10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800" name="Line 10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1" name="Line 10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2" name="Line 10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8348" name="Text Box 10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5805" name="AutoShape 10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466" name="Rectangle 15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5590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3683564" y="4192546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3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401" name="Line 89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2" name="Line 90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3" name="Line 91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4" name="Line 92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5" name="Line 93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6" name="Line 94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7" name="Line 95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1" name="Line 99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2" name="Line 100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3" name="Line 101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4" name="Line 102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5" name="Line 103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6" name="Line 104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7" name="Line 105"/>
          <p:cNvSpPr>
            <a:spLocks noChangeShapeType="1"/>
          </p:cNvSpPr>
          <p:nvPr/>
        </p:nvSpPr>
        <p:spPr bwMode="auto">
          <a:xfrm flipH="1" flipV="1">
            <a:off x="4629165" y="3733879"/>
            <a:ext cx="228660" cy="2429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8" name="Line 106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9" name="Line 107"/>
          <p:cNvSpPr>
            <a:spLocks noChangeShapeType="1"/>
          </p:cNvSpPr>
          <p:nvPr/>
        </p:nvSpPr>
        <p:spPr bwMode="auto">
          <a:xfrm flipH="1">
            <a:off x="3905077" y="3988739"/>
            <a:ext cx="209605" cy="15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0" name="Line 108"/>
          <p:cNvSpPr>
            <a:spLocks noChangeShapeType="1"/>
          </p:cNvSpPr>
          <p:nvPr/>
        </p:nvSpPr>
        <p:spPr bwMode="auto">
          <a:xfrm flipV="1">
            <a:off x="3852676" y="3743407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1" name="Line 109"/>
          <p:cNvSpPr>
            <a:spLocks noChangeShapeType="1"/>
          </p:cNvSpPr>
          <p:nvPr/>
        </p:nvSpPr>
        <p:spPr bwMode="auto">
          <a:xfrm flipV="1">
            <a:off x="3850294" y="4105452"/>
            <a:ext cx="0" cy="170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2" name="Line 110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3" name="Line 111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4" name="Line 112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5" name="Line 113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6" name="Line 114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7" name="Line 115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8" name="Line 116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9" name="Line 117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0" name="Line 118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1" name="Line 119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2" name="Line 120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3" name="Line 121"/>
          <p:cNvSpPr>
            <a:spLocks noChangeShapeType="1"/>
          </p:cNvSpPr>
          <p:nvPr/>
        </p:nvSpPr>
        <p:spPr bwMode="auto">
          <a:xfrm flipV="1">
            <a:off x="3852676" y="4444868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4" name="Line 122"/>
          <p:cNvSpPr>
            <a:spLocks noChangeShapeType="1"/>
          </p:cNvSpPr>
          <p:nvPr/>
        </p:nvSpPr>
        <p:spPr bwMode="auto">
          <a:xfrm flipV="1">
            <a:off x="4229011" y="4444869"/>
            <a:ext cx="4764" cy="244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5" name="Line 123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6" name="Line 124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7" name="Line 125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8" name="Line 126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9" name="Line 127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0" name="Line 128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1" name="Line 129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2" name="Line 130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3" name="Line 131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4" name="Line 132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5" name="Line 133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6" name="Line 134"/>
          <p:cNvSpPr>
            <a:spLocks noChangeShapeType="1"/>
          </p:cNvSpPr>
          <p:nvPr/>
        </p:nvSpPr>
        <p:spPr bwMode="auto">
          <a:xfrm flipH="1">
            <a:off x="4269504" y="5434535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7" name="Line 135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8" name="Line 136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2" name="AutoShape 138"/>
          <p:cNvSpPr>
            <a:spLocks/>
          </p:cNvSpPr>
          <p:nvPr/>
        </p:nvSpPr>
        <p:spPr bwMode="auto">
          <a:xfrm>
            <a:off x="2410453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3" name="Rectangle 147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4" name="Rectangle 148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5" name="Rectangle 149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6" name="Rectangle 150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7" name="Line 151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8" name="Line 152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9" name="Line 153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67" name="Line 155"/>
          <p:cNvSpPr>
            <a:spLocks noChangeShapeType="1"/>
          </p:cNvSpPr>
          <p:nvPr/>
        </p:nvSpPr>
        <p:spPr bwMode="auto">
          <a:xfrm flipH="1" flipV="1">
            <a:off x="3600198" y="3005027"/>
            <a:ext cx="134575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4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1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1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01" grpId="0" animBg="1"/>
      <p:bldP spid="141402" grpId="0" animBg="1"/>
      <p:bldP spid="141403" grpId="0" animBg="1"/>
      <p:bldP spid="141404" grpId="0" animBg="1"/>
      <p:bldP spid="141405" grpId="0" animBg="1"/>
      <p:bldP spid="141406" grpId="0" animBg="1"/>
      <p:bldP spid="141407" grpId="0" animBg="1"/>
      <p:bldP spid="141408" grpId="0" animBg="1"/>
      <p:bldP spid="141409" grpId="0" animBg="1"/>
      <p:bldP spid="141410" grpId="0" animBg="1"/>
      <p:bldP spid="141411" grpId="0" animBg="1"/>
      <p:bldP spid="141412" grpId="0" animBg="1"/>
      <p:bldP spid="141413" grpId="0" animBg="1"/>
      <p:bldP spid="141414" grpId="0" animBg="1"/>
      <p:bldP spid="141415" grpId="0" animBg="1"/>
      <p:bldP spid="141416" grpId="0" animBg="1"/>
      <p:bldP spid="141417" grpId="0" animBg="1"/>
      <p:bldP spid="141418" grpId="0" animBg="1"/>
      <p:bldP spid="141419" grpId="0" animBg="1"/>
      <p:bldP spid="141420" grpId="0" animBg="1"/>
      <p:bldP spid="141421" grpId="0" animBg="1"/>
      <p:bldP spid="141422" grpId="0" animBg="1"/>
      <p:bldP spid="141423" grpId="0" animBg="1"/>
      <p:bldP spid="141424" grpId="0" animBg="1"/>
      <p:bldP spid="141425" grpId="0" animBg="1"/>
      <p:bldP spid="141426" grpId="0" animBg="1"/>
      <p:bldP spid="141427" grpId="0" animBg="1"/>
      <p:bldP spid="141428" grpId="0" animBg="1"/>
      <p:bldP spid="141429" grpId="0" animBg="1"/>
      <p:bldP spid="141430" grpId="0" animBg="1"/>
      <p:bldP spid="141431" grpId="0" animBg="1"/>
      <p:bldP spid="141432" grpId="0" animBg="1"/>
      <p:bldP spid="141433" grpId="0" animBg="1"/>
      <p:bldP spid="141434" grpId="0" animBg="1"/>
      <p:bldP spid="141435" grpId="0" animBg="1"/>
      <p:bldP spid="141436" grpId="0" animBg="1"/>
      <p:bldP spid="141437" grpId="0" animBg="1"/>
      <p:bldP spid="141438" grpId="0" animBg="1"/>
      <p:bldP spid="141439" grpId="0" animBg="1"/>
      <p:bldP spid="141440" grpId="0" animBg="1"/>
      <p:bldP spid="141441" grpId="0" animBg="1"/>
      <p:bldP spid="141442" grpId="0" animBg="1"/>
      <p:bldP spid="141443" grpId="0" animBg="1"/>
      <p:bldP spid="141444" grpId="0" animBg="1"/>
      <p:bldP spid="141445" grpId="0" animBg="1"/>
      <p:bldP spid="141446" grpId="0" animBg="1"/>
      <p:bldP spid="141447" grpId="0" animBg="1"/>
      <p:bldP spid="141448" grpId="0" animBg="1"/>
      <p:bldP spid="14146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" y="666750"/>
            <a:ext cx="9144000" cy="4699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 Constructing an LCS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4176" y="1428750"/>
            <a:ext cx="4379913" cy="494554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 X, i, 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1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i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j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2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 = “copy"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4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(b,X,i-1,j-1)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5            print x[i] 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b[i,j]=“skipX"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7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8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		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(b,X,i,j-1)</a:t>
            </a:r>
          </a:p>
        </p:txBody>
      </p:sp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4764089" y="3192464"/>
            <a:ext cx="4379914" cy="12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length[X] = m, length[Y] = n</a:t>
            </a:r>
            <a:r>
              <a:rPr lang="en-US" altLang="en-US" dirty="0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</a:rPr>
              <a:t>Call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Print-LCS(b, X, n, m)</a:t>
            </a:r>
            <a:r>
              <a:rPr lang="en-US" altLang="en-US" dirty="0">
                <a:latin typeface="Times New Roman" pitchFamily="18" charset="0"/>
              </a:rPr>
              <a:t> to construct LCS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Time complexity: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O(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>
                <a:latin typeface="Times New Roman" pitchFamily="18" charset="0"/>
              </a:rPr>
              <a:t>.</a:t>
            </a:r>
            <a:endParaRPr lang="en-US" alt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8" name="Rectangle 1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8334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7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7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6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7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8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4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5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1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8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19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0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1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2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3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4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5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6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7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8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9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0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1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32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3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4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5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6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7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8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9" name="Line 82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0" name="Line 83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1" name="Line 84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2" name="Line 85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3" name="Line 86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4" name="Line 87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5" name="Line 88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6" name="Line 89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7" name="Line 90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8" name="Line 91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9" name="Line 92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0" name="Line 93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1" name="Line 94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2" name="Line 95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3" name="Line 96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4" name="Line 97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5" name="Line 98"/>
          <p:cNvSpPr>
            <a:spLocks noChangeShapeType="1"/>
          </p:cNvSpPr>
          <p:nvPr/>
        </p:nvSpPr>
        <p:spPr bwMode="auto">
          <a:xfrm flipH="1" flipV="1">
            <a:off x="4572001" y="3643369"/>
            <a:ext cx="270342" cy="337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6" name="Line 99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7" name="Line 100"/>
          <p:cNvSpPr>
            <a:spLocks noChangeShapeType="1"/>
          </p:cNvSpPr>
          <p:nvPr/>
        </p:nvSpPr>
        <p:spPr bwMode="auto">
          <a:xfrm flipH="1">
            <a:off x="3964624" y="3980403"/>
            <a:ext cx="13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8" name="Line 101"/>
          <p:cNvSpPr>
            <a:spLocks noChangeShapeType="1"/>
          </p:cNvSpPr>
          <p:nvPr/>
        </p:nvSpPr>
        <p:spPr bwMode="auto">
          <a:xfrm flipV="1">
            <a:off x="3896740" y="3643369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9" name="Line 102"/>
          <p:cNvSpPr>
            <a:spLocks noChangeShapeType="1"/>
          </p:cNvSpPr>
          <p:nvPr/>
        </p:nvSpPr>
        <p:spPr bwMode="auto">
          <a:xfrm flipV="1">
            <a:off x="3828857" y="4116170"/>
            <a:ext cx="0" cy="13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0" name="Line 103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1" name="Line 104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2" name="Line 105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3" name="Line 106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4" name="Line 107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5" name="Line 108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6" name="Line 109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7" name="Line 110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8" name="Line 111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9" name="Line 112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0" name="Line 113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1" name="Line 114"/>
          <p:cNvSpPr>
            <a:spLocks noChangeShapeType="1"/>
          </p:cNvSpPr>
          <p:nvPr/>
        </p:nvSpPr>
        <p:spPr bwMode="auto">
          <a:xfrm flipV="1">
            <a:off x="3828857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2" name="Line 115"/>
          <p:cNvSpPr>
            <a:spLocks noChangeShapeType="1"/>
          </p:cNvSpPr>
          <p:nvPr/>
        </p:nvSpPr>
        <p:spPr bwMode="auto">
          <a:xfrm flipV="1">
            <a:off x="4233775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3" name="Line 116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4" name="Line 117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5" name="Line 118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6" name="Line 119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7" name="Line 120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8" name="Line 121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9" name="Line 122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0" name="Line 123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1" name="Line 124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2" name="Line 125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3" name="Line 126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4" name="Line 127"/>
          <p:cNvSpPr>
            <a:spLocks noChangeShapeType="1"/>
          </p:cNvSpPr>
          <p:nvPr/>
        </p:nvSpPr>
        <p:spPr bwMode="auto">
          <a:xfrm flipH="1">
            <a:off x="4233776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5" name="Line 128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6" name="Line 129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7" name="Rectangle 141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8" name="Rectangle 142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9" name="Rectangle 143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0" name="Rectangle 144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1" name="Line 145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2" name="Line 146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3" name="Line 147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3509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996" name="AutoShape 150"/>
          <p:cNvSpPr>
            <a:spLocks/>
          </p:cNvSpPr>
          <p:nvPr/>
        </p:nvSpPr>
        <p:spPr bwMode="auto">
          <a:xfrm>
            <a:off x="2446181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375"/>
            <a:ext cx="914400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3182" y="2133600"/>
            <a:ext cx="7460905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is a need to quantify how similar they are: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Comparing DNA sequences in studies of evolution of different species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Spell checkers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Editing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6112"/>
            <a:ext cx="9144000" cy="6985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Matrix Chain Multiplication [MCM]: The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910112"/>
            <a:ext cx="8861425" cy="467117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Input</a:t>
            </a:r>
            <a:r>
              <a:rPr lang="en-US" sz="1800" dirty="0"/>
              <a:t>: Matrices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,…,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each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/>
              <a:t> of size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Output</a:t>
            </a:r>
            <a:r>
              <a:rPr lang="en-US" sz="1800" dirty="0"/>
              <a:t>: Fully </a:t>
            </a:r>
            <a:r>
              <a:rPr lang="en-US" sz="1800" b="1" i="1" dirty="0"/>
              <a:t>parenthesized</a:t>
            </a:r>
            <a:r>
              <a:rPr lang="en-US" sz="1800" dirty="0"/>
              <a:t> product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that minimizes the number of scalar multiplications.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A product of matrices is fully parenthesized if it is either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a) a single matrix, or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b) the product of 2 fully parenthesized matrix products surrounded by parentheses.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Example: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can be fully parenthesized as: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1.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4.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2.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5.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3.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456784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8530210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59108EA-22CA-4624-A019-FE6E87F5512F}"/>
              </a:ext>
            </a:extLst>
          </p:cNvPr>
          <p:cNvSpPr txBox="1">
            <a:spLocks noChangeArrowheads="1"/>
          </p:cNvSpPr>
          <p:nvPr/>
        </p:nvSpPr>
        <p:spPr>
          <a:xfrm>
            <a:off x="808384" y="1417983"/>
            <a:ext cx="7593494" cy="500394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hlinkClick r:id="rId2"/>
              </a:rPr>
              <a:t>https://www.radford.edu/~nokie/classes/360/dp-matrix-parens.html</a:t>
            </a:r>
            <a:endParaRPr lang="en-US" sz="2000" dirty="0">
              <a:hlinkClick r:id="rId3"/>
            </a:endParaRPr>
          </a:p>
          <a:p>
            <a:pPr>
              <a:defRPr/>
            </a:pPr>
            <a:r>
              <a:rPr lang="en-US" sz="2000" dirty="0">
                <a:hlinkClick r:id="rId3"/>
              </a:rPr>
              <a:t>http://www.personal.kent.edu/~rmuhamma/Algorithms/MyAlgorithms/Dynamic/chainMatrixMult.htm</a:t>
            </a:r>
            <a:endParaRPr lang="en-US" sz="2000" dirty="0"/>
          </a:p>
          <a:p>
            <a:pPr>
              <a:defRPr/>
            </a:pPr>
            <a:r>
              <a:rPr lang="en-US" sz="2000" dirty="0">
                <a:hlinkClick r:id="rId4"/>
              </a:rPr>
              <a:t>https://www.ics.uci.edu/~eppstein/161/960229.html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CLRS: 15.2, 15.4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2113911" y="2114208"/>
            <a:ext cx="5144840" cy="7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))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(((A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1485097" y="1799801"/>
            <a:ext cx="291631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Suppose size of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 is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en-US" sz="1350">
                <a:latin typeface="Verdana" pitchFamily="34" charset="0"/>
              </a:rPr>
              <a:t> by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.</a:t>
            </a: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3085714" y="3862500"/>
            <a:ext cx="628814" cy="14291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1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3943187" y="3862500"/>
            <a:ext cx="800308" cy="51448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2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4860207" y="3862500"/>
            <a:ext cx="285824" cy="9146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3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5257979" y="3862501"/>
            <a:ext cx="1429122" cy="25247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4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2710569" y="4400803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0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318813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1</a:t>
            </a:r>
          </a:p>
        </p:txBody>
      </p:sp>
      <p:sp>
        <p:nvSpPr>
          <p:cNvPr id="48141" name="Text Box 10"/>
          <p:cNvSpPr txBox="1">
            <a:spLocks noChangeArrowheads="1"/>
          </p:cNvSpPr>
          <p:nvPr/>
        </p:nvSpPr>
        <p:spPr bwMode="auto">
          <a:xfrm>
            <a:off x="4102772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2</a:t>
            </a:r>
          </a:p>
        </p:txBody>
      </p:sp>
      <p:sp>
        <p:nvSpPr>
          <p:cNvPr id="48142" name="Text Box 11"/>
          <p:cNvSpPr txBox="1">
            <a:spLocks noChangeArrowheads="1"/>
          </p:cNvSpPr>
          <p:nvPr/>
        </p:nvSpPr>
        <p:spPr bwMode="auto">
          <a:xfrm>
            <a:off x="4845916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3</a:t>
            </a:r>
          </a:p>
        </p:txBody>
      </p:sp>
      <p:sp>
        <p:nvSpPr>
          <p:cNvPr id="48143" name="Text Box 12"/>
          <p:cNvSpPr txBox="1">
            <a:spLocks noChangeArrowheads="1"/>
          </p:cNvSpPr>
          <p:nvPr/>
        </p:nvSpPr>
        <p:spPr bwMode="auto">
          <a:xfrm>
            <a:off x="553189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4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131424" y="595794"/>
            <a:ext cx="6539968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51789" y="1868875"/>
            <a:ext cx="2620057" cy="1120670"/>
            <a:chOff x="546100" y="1349375"/>
            <a:chExt cx="3492500" cy="1493838"/>
          </a:xfrm>
        </p:grpSpPr>
        <p:sp>
          <p:nvSpPr>
            <p:cNvPr id="50208" name="Rectangle 2"/>
            <p:cNvSpPr>
              <a:spLocks noChangeArrowheads="1"/>
            </p:cNvSpPr>
            <p:nvPr/>
          </p:nvSpPr>
          <p:spPr bwMode="auto">
            <a:xfrm>
              <a:off x="854075" y="1647825"/>
              <a:ext cx="5302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9" name="Rectangle 3"/>
            <p:cNvSpPr>
              <a:spLocks noChangeArrowheads="1"/>
            </p:cNvSpPr>
            <p:nvPr/>
          </p:nvSpPr>
          <p:spPr bwMode="auto">
            <a:xfrm>
              <a:off x="1576388" y="16478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0" name="Rectangle 4"/>
            <p:cNvSpPr>
              <a:spLocks noChangeArrowheads="1"/>
            </p:cNvSpPr>
            <p:nvPr/>
          </p:nvSpPr>
          <p:spPr bwMode="auto">
            <a:xfrm>
              <a:off x="2393950" y="1647825"/>
              <a:ext cx="3492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1" name="Rectangle 5"/>
            <p:cNvSpPr>
              <a:spLocks noChangeArrowheads="1"/>
            </p:cNvSpPr>
            <p:nvPr/>
          </p:nvSpPr>
          <p:spPr bwMode="auto">
            <a:xfrm>
              <a:off x="2835275" y="1647825"/>
              <a:ext cx="1203325" cy="3333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2" name="Text Box 6"/>
            <p:cNvSpPr txBox="1">
              <a:spLocks noChangeArrowheads="1"/>
            </p:cNvSpPr>
            <p:nvPr/>
          </p:nvSpPr>
          <p:spPr bwMode="auto">
            <a:xfrm>
              <a:off x="546100" y="2190749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13" name="Text Box 7"/>
            <p:cNvSpPr txBox="1">
              <a:spLocks noChangeArrowheads="1"/>
            </p:cNvSpPr>
            <p:nvPr/>
          </p:nvSpPr>
          <p:spPr bwMode="auto">
            <a:xfrm>
              <a:off x="939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14" name="Text Box 8"/>
            <p:cNvSpPr txBox="1">
              <a:spLocks noChangeArrowheads="1"/>
            </p:cNvSpPr>
            <p:nvPr/>
          </p:nvSpPr>
          <p:spPr bwMode="auto">
            <a:xfrm>
              <a:off x="1711325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15" name="Text Box 9"/>
            <p:cNvSpPr txBox="1">
              <a:spLocks noChangeArrowheads="1"/>
            </p:cNvSpPr>
            <p:nvPr/>
          </p:nvSpPr>
          <p:spPr bwMode="auto">
            <a:xfrm>
              <a:off x="2336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0216" name="Text Box 10"/>
            <p:cNvSpPr txBox="1">
              <a:spLocks noChangeArrowheads="1"/>
            </p:cNvSpPr>
            <p:nvPr/>
          </p:nvSpPr>
          <p:spPr bwMode="auto">
            <a:xfrm>
              <a:off x="291465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16" name="Text Box 17"/>
          <p:cNvSpPr txBox="1">
            <a:spLocks noChangeArrowheads="1"/>
          </p:cNvSpPr>
          <p:nvPr/>
        </p:nvSpPr>
        <p:spPr bwMode="auto">
          <a:xfrm>
            <a:off x="1403845" y="2993118"/>
            <a:ext cx="217399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499739" y="1849820"/>
            <a:ext cx="2273496" cy="1143298"/>
            <a:chOff x="5807998" y="1323975"/>
            <a:chExt cx="3031202" cy="1524000"/>
          </a:xfrm>
        </p:grpSpPr>
        <p:sp>
          <p:nvSpPr>
            <p:cNvPr id="50201" name="Rectangle 11"/>
            <p:cNvSpPr>
              <a:spLocks noChangeArrowheads="1"/>
            </p:cNvSpPr>
            <p:nvPr/>
          </p:nvSpPr>
          <p:spPr bwMode="auto">
            <a:xfrm>
              <a:off x="6105525" y="165417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2" name="Rectangle 12"/>
            <p:cNvSpPr>
              <a:spLocks noChangeArrowheads="1"/>
            </p:cNvSpPr>
            <p:nvPr/>
          </p:nvSpPr>
          <p:spPr bwMode="auto">
            <a:xfrm>
              <a:off x="6827838" y="1654175"/>
              <a:ext cx="673100" cy="428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3" name="Text Box 13"/>
            <p:cNvSpPr txBox="1">
              <a:spLocks noChangeArrowheads="1"/>
            </p:cNvSpPr>
            <p:nvPr/>
          </p:nvSpPr>
          <p:spPr bwMode="auto">
            <a:xfrm>
              <a:off x="5807998" y="2195513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04" name="Text Box 14"/>
            <p:cNvSpPr txBox="1">
              <a:spLocks noChangeArrowheads="1"/>
            </p:cNvSpPr>
            <p:nvPr/>
          </p:nvSpPr>
          <p:spPr bwMode="auto">
            <a:xfrm>
              <a:off x="6191250" y="133032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6965950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06" name="Rectangle 16"/>
            <p:cNvSpPr>
              <a:spLocks noChangeArrowheads="1"/>
            </p:cNvSpPr>
            <p:nvPr/>
          </p:nvSpPr>
          <p:spPr bwMode="auto">
            <a:xfrm>
              <a:off x="7635875" y="1673225"/>
              <a:ext cx="1203325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 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7880351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600969" y="3945866"/>
            <a:ext cx="1669691" cy="1138534"/>
            <a:chOff x="5943600" y="4117975"/>
            <a:chExt cx="2225675" cy="1517650"/>
          </a:xfrm>
        </p:grpSpPr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6242050" y="444182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6950075" y="4492625"/>
              <a:ext cx="1219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943600" y="49831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6327775" y="41179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7102476" y="418782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5635645" y="2993118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606572" y="3964921"/>
            <a:ext cx="1248100" cy="1181408"/>
            <a:chOff x="619125" y="4143375"/>
            <a:chExt cx="1663700" cy="1574800"/>
          </a:xfrm>
        </p:grpSpPr>
        <p:sp>
          <p:nvSpPr>
            <p:cNvPr id="50193" name="Rectangle 28"/>
            <p:cNvSpPr>
              <a:spLocks noChangeArrowheads="1"/>
            </p:cNvSpPr>
            <p:nvPr/>
          </p:nvSpPr>
          <p:spPr bwMode="auto">
            <a:xfrm>
              <a:off x="990600" y="4524375"/>
              <a:ext cx="1292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0194" name="Text Box 29"/>
            <p:cNvSpPr txBox="1">
              <a:spLocks noChangeArrowheads="1"/>
            </p:cNvSpPr>
            <p:nvPr/>
          </p:nvSpPr>
          <p:spPr bwMode="auto">
            <a:xfrm>
              <a:off x="619125" y="48291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5" name="Text Box 30"/>
            <p:cNvSpPr txBox="1">
              <a:spLocks noChangeArrowheads="1"/>
            </p:cNvSpPr>
            <p:nvPr/>
          </p:nvSpPr>
          <p:spPr bwMode="auto">
            <a:xfrm>
              <a:off x="1609726" y="41433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9" name="Text Box 31"/>
          <p:cNvSpPr txBox="1">
            <a:spLocks noChangeArrowheads="1"/>
          </p:cNvSpPr>
          <p:nvPr/>
        </p:nvSpPr>
        <p:spPr bwMode="auto">
          <a:xfrm>
            <a:off x="5762568" y="5108219"/>
            <a:ext cx="202651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sp>
        <p:nvSpPr>
          <p:cNvPr id="29730" name="Text Box 32"/>
          <p:cNvSpPr txBox="1">
            <a:spLocks noChangeArrowheads="1"/>
          </p:cNvSpPr>
          <p:nvPr/>
        </p:nvSpPr>
        <p:spPr bwMode="auto">
          <a:xfrm>
            <a:off x="3200043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58356" y="539195"/>
            <a:ext cx="8398042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Matrix Chain Multiplication [MCM]: (A1(A2(A3 A4))) 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8" name="Down Arrow 37"/>
          <p:cNvSpPr/>
          <p:nvPr/>
        </p:nvSpPr>
        <p:spPr>
          <a:xfrm>
            <a:off x="6629937" y="3600495"/>
            <a:ext cx="363235" cy="39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9" name="Left Arrow 38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/>
      <p:bldP spid="29724" grpId="0"/>
      <p:bldP spid="29729" grpId="0"/>
      <p:bldP spid="29730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666119" y="1887930"/>
            <a:ext cx="2448563" cy="1129007"/>
            <a:chOff x="698500" y="1374775"/>
            <a:chExt cx="3263900" cy="1504950"/>
          </a:xfrm>
        </p:grpSpPr>
        <p:sp>
          <p:nvSpPr>
            <p:cNvPr id="52256" name="Rectangle 2"/>
            <p:cNvSpPr>
              <a:spLocks noChangeArrowheads="1"/>
            </p:cNvSpPr>
            <p:nvPr/>
          </p:nvSpPr>
          <p:spPr bwMode="auto">
            <a:xfrm>
              <a:off x="1019175" y="1684338"/>
              <a:ext cx="530225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7" name="Rectangle 3"/>
            <p:cNvSpPr>
              <a:spLocks noChangeArrowheads="1"/>
            </p:cNvSpPr>
            <p:nvPr/>
          </p:nvSpPr>
          <p:spPr bwMode="auto">
            <a:xfrm>
              <a:off x="1576388" y="16732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8" name="Rectangle 4"/>
            <p:cNvSpPr>
              <a:spLocks noChangeArrowheads="1"/>
            </p:cNvSpPr>
            <p:nvPr/>
          </p:nvSpPr>
          <p:spPr bwMode="auto">
            <a:xfrm>
              <a:off x="2393950" y="1673225"/>
              <a:ext cx="2730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9" name="Rectangle 5"/>
            <p:cNvSpPr>
              <a:spLocks noChangeArrowheads="1"/>
            </p:cNvSpPr>
            <p:nvPr/>
          </p:nvSpPr>
          <p:spPr bwMode="auto">
            <a:xfrm>
              <a:off x="2759075" y="1673225"/>
              <a:ext cx="1203325" cy="30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60" name="Text Box 6"/>
            <p:cNvSpPr txBox="1">
              <a:spLocks noChangeArrowheads="1"/>
            </p:cNvSpPr>
            <p:nvPr/>
          </p:nvSpPr>
          <p:spPr bwMode="auto">
            <a:xfrm>
              <a:off x="698500" y="22272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61" name="Text Box 7"/>
            <p:cNvSpPr txBox="1">
              <a:spLocks noChangeArrowheads="1"/>
            </p:cNvSpPr>
            <p:nvPr/>
          </p:nvSpPr>
          <p:spPr bwMode="auto">
            <a:xfrm>
              <a:off x="1104899" y="1385888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2262" name="Text Box 8"/>
            <p:cNvSpPr txBox="1">
              <a:spLocks noChangeArrowheads="1"/>
            </p:cNvSpPr>
            <p:nvPr/>
          </p:nvSpPr>
          <p:spPr bwMode="auto">
            <a:xfrm>
              <a:off x="1711325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63" name="Text Box 9"/>
            <p:cNvSpPr txBox="1">
              <a:spLocks noChangeArrowheads="1"/>
            </p:cNvSpPr>
            <p:nvPr/>
          </p:nvSpPr>
          <p:spPr bwMode="auto">
            <a:xfrm>
              <a:off x="233680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64" name="Text Box 10"/>
            <p:cNvSpPr txBox="1">
              <a:spLocks noChangeArrowheads="1"/>
            </p:cNvSpPr>
            <p:nvPr/>
          </p:nvSpPr>
          <p:spPr bwMode="auto">
            <a:xfrm>
              <a:off x="291465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67661" y="1885548"/>
            <a:ext cx="2048408" cy="1159971"/>
            <a:chOff x="6032500" y="1371600"/>
            <a:chExt cx="2730500" cy="1546225"/>
          </a:xfrm>
        </p:grpSpPr>
        <p:sp>
          <p:nvSpPr>
            <p:cNvPr id="52249" name="Rectangle 11"/>
            <p:cNvSpPr>
              <a:spLocks noChangeArrowheads="1"/>
            </p:cNvSpPr>
            <p:nvPr/>
          </p:nvSpPr>
          <p:spPr bwMode="auto">
            <a:xfrm>
              <a:off x="6315075" y="1722438"/>
              <a:ext cx="6858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2250" name="Rectangle 12"/>
            <p:cNvSpPr>
              <a:spLocks noChangeArrowheads="1"/>
            </p:cNvSpPr>
            <p:nvPr/>
          </p:nvSpPr>
          <p:spPr bwMode="auto">
            <a:xfrm>
              <a:off x="7131050" y="1670050"/>
              <a:ext cx="2603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1" name="Rectangle 13"/>
            <p:cNvSpPr>
              <a:spLocks noChangeArrowheads="1"/>
            </p:cNvSpPr>
            <p:nvPr/>
          </p:nvSpPr>
          <p:spPr bwMode="auto">
            <a:xfrm>
              <a:off x="7559675" y="16700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2" name="Text Box 14"/>
            <p:cNvSpPr txBox="1">
              <a:spLocks noChangeArrowheads="1"/>
            </p:cNvSpPr>
            <p:nvPr/>
          </p:nvSpPr>
          <p:spPr bwMode="auto">
            <a:xfrm>
              <a:off x="6032500" y="2212975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53" name="Text Box 15"/>
            <p:cNvSpPr txBox="1">
              <a:spLocks noChangeArrowheads="1"/>
            </p:cNvSpPr>
            <p:nvPr/>
          </p:nvSpPr>
          <p:spPr bwMode="auto">
            <a:xfrm>
              <a:off x="6448425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7073900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55" name="Text Box 17"/>
            <p:cNvSpPr txBox="1">
              <a:spLocks noChangeArrowheads="1"/>
            </p:cNvSpPr>
            <p:nvPr/>
          </p:nvSpPr>
          <p:spPr bwMode="auto">
            <a:xfrm>
              <a:off x="7651751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1814327" y="3096730"/>
            <a:ext cx="213071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124980" y="3943484"/>
            <a:ext cx="1533924" cy="1125434"/>
            <a:chOff x="6642100" y="4114800"/>
            <a:chExt cx="2044700" cy="1500188"/>
          </a:xfrm>
        </p:grpSpPr>
        <p:sp>
          <p:nvSpPr>
            <p:cNvPr id="52244" name="Rectangle 21"/>
            <p:cNvSpPr>
              <a:spLocks noChangeArrowheads="1"/>
            </p:cNvSpPr>
            <p:nvPr/>
          </p:nvSpPr>
          <p:spPr bwMode="auto">
            <a:xfrm>
              <a:off x="7013574" y="4419600"/>
              <a:ext cx="3016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5" name="Rectangle 22"/>
            <p:cNvSpPr>
              <a:spLocks noChangeArrowheads="1"/>
            </p:cNvSpPr>
            <p:nvPr/>
          </p:nvSpPr>
          <p:spPr bwMode="auto">
            <a:xfrm>
              <a:off x="7483475" y="44132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6" name="Text Box 23"/>
            <p:cNvSpPr txBox="1">
              <a:spLocks noChangeArrowheads="1"/>
            </p:cNvSpPr>
            <p:nvPr/>
          </p:nvSpPr>
          <p:spPr bwMode="auto">
            <a:xfrm>
              <a:off x="6642100" y="49530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7" name="Text Box 24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48" name="Text Box 25"/>
            <p:cNvSpPr txBox="1">
              <a:spLocks noChangeArrowheads="1"/>
            </p:cNvSpPr>
            <p:nvPr/>
          </p:nvSpPr>
          <p:spPr bwMode="auto">
            <a:xfrm>
              <a:off x="7772401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9" name="Text Box 26"/>
          <p:cNvSpPr txBox="1">
            <a:spLocks noChangeArrowheads="1"/>
          </p:cNvSpPr>
          <p:nvPr/>
        </p:nvSpPr>
        <p:spPr bwMode="auto">
          <a:xfrm>
            <a:off x="5879787" y="3001455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542262" y="3800572"/>
            <a:ext cx="1257628" cy="1200463"/>
            <a:chOff x="533400" y="3924300"/>
            <a:chExt cx="1676400" cy="1600200"/>
          </a:xfrm>
        </p:grpSpPr>
        <p:sp>
          <p:nvSpPr>
            <p:cNvPr id="52241" name="Rectangle 28"/>
            <p:cNvSpPr>
              <a:spLocks noChangeArrowheads="1"/>
            </p:cNvSpPr>
            <p:nvPr/>
          </p:nvSpPr>
          <p:spPr bwMode="auto">
            <a:xfrm>
              <a:off x="914400" y="4329113"/>
              <a:ext cx="12954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2" name="Text Box 29"/>
            <p:cNvSpPr txBox="1">
              <a:spLocks noChangeArrowheads="1"/>
            </p:cNvSpPr>
            <p:nvPr/>
          </p:nvSpPr>
          <p:spPr bwMode="auto">
            <a:xfrm>
              <a:off x="533400" y="49180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3" name="Text Box 30"/>
            <p:cNvSpPr txBox="1">
              <a:spLocks noChangeArrowheads="1"/>
            </p:cNvSpPr>
            <p:nvPr/>
          </p:nvSpPr>
          <p:spPr bwMode="auto">
            <a:xfrm>
              <a:off x="1162051" y="3924300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5692100" y="5143947"/>
            <a:ext cx="20697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257208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5201" name="Rectangle 33"/>
          <p:cNvSpPr>
            <a:spLocks noChangeArrowheads="1"/>
          </p:cNvSpPr>
          <p:nvPr/>
        </p:nvSpPr>
        <p:spPr bwMode="auto">
          <a:xfrm>
            <a:off x="-571648" y="690342"/>
            <a:ext cx="9144000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(((A1 A2)A3)A4) 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0" name="Down Arrow 39"/>
          <p:cNvSpPr/>
          <p:nvPr/>
        </p:nvSpPr>
        <p:spPr>
          <a:xfrm>
            <a:off x="6629937" y="3543330"/>
            <a:ext cx="363235" cy="447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1" name="Left Arrow 40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/>
      <p:bldP spid="30749" grpId="0"/>
      <p:bldP spid="30754" grpId="0"/>
      <p:bldP spid="30755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964" y="1428229"/>
            <a:ext cx="3930086" cy="423020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  <a:endParaRPr lang="en-US" sz="16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3" name="Line 27"/>
          <p:cNvSpPr>
            <a:spLocks noChangeShapeType="1"/>
          </p:cNvSpPr>
          <p:nvPr/>
        </p:nvSpPr>
        <p:spPr bwMode="auto">
          <a:xfrm rot="-647782">
            <a:off x="5859402" y="3816054"/>
            <a:ext cx="655014" cy="9956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4" name="Line 28"/>
          <p:cNvSpPr>
            <a:spLocks noChangeShapeType="1"/>
          </p:cNvSpPr>
          <p:nvPr/>
        </p:nvSpPr>
        <p:spPr bwMode="auto">
          <a:xfrm rot="20952218" flipH="1">
            <a:off x="6910997" y="3899420"/>
            <a:ext cx="827700" cy="7741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 rot="-647782">
            <a:off x="5228206" y="2693002"/>
            <a:ext cx="441837" cy="9432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6" name="Line 30"/>
          <p:cNvSpPr>
            <a:spLocks noChangeShapeType="1"/>
          </p:cNvSpPr>
          <p:nvPr/>
        </p:nvSpPr>
        <p:spPr bwMode="auto">
          <a:xfrm rot="20952218" flipH="1">
            <a:off x="6129744" y="2754931"/>
            <a:ext cx="805072" cy="73718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5029320" y="1714053"/>
            <a:ext cx="788399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1771" name="Text Box 33"/>
          <p:cNvSpPr txBox="1">
            <a:spLocks noChangeArrowheads="1"/>
          </p:cNvSpPr>
          <p:nvPr/>
        </p:nvSpPr>
        <p:spPr bwMode="auto">
          <a:xfrm>
            <a:off x="4826861" y="2438143"/>
            <a:ext cx="1260009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1758" name="Line 34"/>
          <p:cNvSpPr>
            <a:spLocks noChangeShapeType="1"/>
          </p:cNvSpPr>
          <p:nvPr/>
        </p:nvSpPr>
        <p:spPr bwMode="auto">
          <a:xfrm rot="-647782">
            <a:off x="4757787" y="1683089"/>
            <a:ext cx="410872" cy="8003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9" name="Line 35"/>
          <p:cNvSpPr>
            <a:spLocks noChangeShapeType="1"/>
          </p:cNvSpPr>
          <p:nvPr/>
        </p:nvSpPr>
        <p:spPr bwMode="auto">
          <a:xfrm rot="20952218" flipH="1">
            <a:off x="5512839" y="1775982"/>
            <a:ext cx="719325" cy="57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68" name="Oval 37"/>
          <p:cNvSpPr>
            <a:spLocks noChangeArrowheads="1"/>
          </p:cNvSpPr>
          <p:nvPr/>
        </p:nvSpPr>
        <p:spPr bwMode="auto">
          <a:xfrm>
            <a:off x="5429475" y="2743021"/>
            <a:ext cx="1040877" cy="509720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30x40x10</a:t>
            </a:r>
          </a:p>
        </p:txBody>
      </p:sp>
      <p:sp>
        <p:nvSpPr>
          <p:cNvPr id="31769" name="Text Box 38"/>
          <p:cNvSpPr txBox="1">
            <a:spLocks noChangeArrowheads="1"/>
          </p:cNvSpPr>
          <p:nvPr/>
        </p:nvSpPr>
        <p:spPr bwMode="auto">
          <a:xfrm>
            <a:off x="5330626" y="3618360"/>
            <a:ext cx="148628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((AB)C)=30x10</a:t>
            </a:r>
          </a:p>
        </p:txBody>
      </p:sp>
      <p:sp>
        <p:nvSpPr>
          <p:cNvPr id="31766" name="Oval 40"/>
          <p:cNvSpPr>
            <a:spLocks noChangeArrowheads="1"/>
          </p:cNvSpPr>
          <p:nvPr/>
        </p:nvSpPr>
        <p:spPr bwMode="auto">
          <a:xfrm>
            <a:off x="6172618" y="3886319"/>
            <a:ext cx="1086133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30x10x25</a:t>
            </a:r>
          </a:p>
        </p:txBody>
      </p:sp>
      <p:sp>
        <p:nvSpPr>
          <p:cNvPr id="31767" name="Text Box 41"/>
          <p:cNvSpPr txBox="1">
            <a:spLocks noChangeArrowheads="1"/>
          </p:cNvSpPr>
          <p:nvPr/>
        </p:nvSpPr>
        <p:spPr bwMode="auto">
          <a:xfrm>
            <a:off x="5959440" y="4748557"/>
            <a:ext cx="177211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(((AB)C)D)=30x25</a:t>
            </a:r>
          </a:p>
        </p:txBody>
      </p:sp>
      <p:sp>
        <p:nvSpPr>
          <p:cNvPr id="31762" name="Text Box 42"/>
          <p:cNvSpPr txBox="1">
            <a:spLocks noChangeArrowheads="1"/>
          </p:cNvSpPr>
          <p:nvPr/>
        </p:nvSpPr>
        <p:spPr bwMode="auto">
          <a:xfrm>
            <a:off x="4329050" y="1450858"/>
            <a:ext cx="101229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1763" name="Text Box 43"/>
          <p:cNvSpPr txBox="1">
            <a:spLocks noChangeArrowheads="1"/>
          </p:cNvSpPr>
          <p:nvPr/>
        </p:nvSpPr>
        <p:spPr bwMode="auto">
          <a:xfrm>
            <a:off x="5570005" y="1428230"/>
            <a:ext cx="1058833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31764" name="Text Box 44"/>
          <p:cNvSpPr txBox="1">
            <a:spLocks noChangeArrowheads="1"/>
          </p:cNvSpPr>
          <p:nvPr/>
        </p:nvSpPr>
        <p:spPr bwMode="auto">
          <a:xfrm>
            <a:off x="6141653" y="2438143"/>
            <a:ext cx="97437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1765" name="Text Box 45"/>
          <p:cNvSpPr txBox="1">
            <a:spLocks noChangeArrowheads="1"/>
          </p:cNvSpPr>
          <p:nvPr/>
        </p:nvSpPr>
        <p:spPr bwMode="auto">
          <a:xfrm>
            <a:off x="6972926" y="3600495"/>
            <a:ext cx="1120872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632773" y="3935148"/>
            <a:ext cx="76934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173457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300887" y="3932766"/>
            <a:ext cx="75862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12000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978529" y="3933957"/>
            <a:ext cx="57164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414412" y="3932766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20700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30853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/>
      <p:bldP spid="31754" grpId="0" animBg="1"/>
      <p:bldP spid="31755" grpId="0" animBg="1"/>
      <p:bldP spid="31756" grpId="0" animBg="1"/>
      <p:bldP spid="31770" grpId="0" animBg="1"/>
      <p:bldP spid="31771" grpId="0" animBg="1"/>
      <p:bldP spid="31758" grpId="0" animBg="1"/>
      <p:bldP spid="31759" grpId="0" animBg="1"/>
      <p:bldP spid="31768" grpId="0" animBg="1"/>
      <p:bldP spid="31769" grpId="0" animBg="1"/>
      <p:bldP spid="31766" grpId="0" animBg="1"/>
      <p:bldP spid="31767" grpId="0" animBg="1"/>
      <p:bldP spid="31762" grpId="0" animBg="1"/>
      <p:bldP spid="31763" grpId="0" animBg="1"/>
      <p:bldP spid="31764" grpId="0" animBg="1"/>
      <p:bldP spid="31765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A9F8A77B32B646AE67919F42523070" ma:contentTypeVersion="2" ma:contentTypeDescription="Create a new document." ma:contentTypeScope="" ma:versionID="05957078d2439dcce09e2a771f2e1d11">
  <xsd:schema xmlns:xsd="http://www.w3.org/2001/XMLSchema" xmlns:xs="http://www.w3.org/2001/XMLSchema" xmlns:p="http://schemas.microsoft.com/office/2006/metadata/properties" xmlns:ns2="d5c8aadb-cef1-4bdc-a6de-c242242e91ee" targetNamespace="http://schemas.microsoft.com/office/2006/metadata/properties" ma:root="true" ma:fieldsID="6ee8dca05af37fde9684baf4ce4cd000" ns2:_="">
    <xsd:import namespace="d5c8aadb-cef1-4bdc-a6de-c242242e91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8aadb-cef1-4bdc-a6de-c242242e9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A33EF2-95A3-48B7-8CEC-841F1E001E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B536D9-80F2-428B-BF7A-718C1B027F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F940B25-52D1-48CD-BCA1-629092F3618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843</TotalTime>
  <Words>4641</Words>
  <Application>Microsoft Office PowerPoint</Application>
  <PresentationFormat>On-screen Show (4:3)</PresentationFormat>
  <Paragraphs>1447</Paragraphs>
  <Slides>51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Spectrum</vt:lpstr>
      <vt:lpstr>Default Design</vt:lpstr>
      <vt:lpstr>Equation</vt:lpstr>
      <vt:lpstr>Dynamic Programming</vt:lpstr>
      <vt:lpstr>Lecture Outline</vt:lpstr>
      <vt:lpstr>Review: Matrix Multiplication</vt:lpstr>
      <vt:lpstr>Multiplying Matrices</vt:lpstr>
      <vt:lpstr>Matrix Chain Multiplication [MCM]: The Problem</vt:lpstr>
      <vt:lpstr>PowerPoint Presentation</vt:lpstr>
      <vt:lpstr>PowerPoint Presentation</vt:lpstr>
      <vt:lpstr>PowerPoint Presentation</vt:lpstr>
      <vt:lpstr>MCM: Parenthesization</vt:lpstr>
      <vt:lpstr>MCM: Parenthesization</vt:lpstr>
      <vt:lpstr>MCM: Parenthesization</vt:lpstr>
      <vt:lpstr>MCM: Parenthesization</vt:lpstr>
      <vt:lpstr>MCM: Parenthesization</vt:lpstr>
      <vt:lpstr>MCM :: Step 1: Characterize Optimal Sub-structure</vt:lpstr>
      <vt:lpstr>MCM :: Step 2: Recursive (Recurrence) Formulation</vt:lpstr>
      <vt:lpstr>MCM::Step 2: Recursive (Recurrence) Formulation</vt:lpstr>
      <vt:lpstr>MCM :: Step 2: Recursive (Recurrence) Formulation</vt:lpstr>
      <vt:lpstr>MCM :: Step 3: Computing Optimal Costs</vt:lpstr>
      <vt:lpstr>MCM :: Step 3: Computing the Optimal Costs</vt:lpstr>
      <vt:lpstr>MCM :: Step 3: Computing the Optimal Costs</vt:lpstr>
      <vt:lpstr>MCM :: Step 3: Computing the Optimal Costs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MCM :: Step 4: Constructing Optimal Solution</vt:lpstr>
      <vt:lpstr>Matrix Chain Multiplication Problem</vt:lpstr>
      <vt:lpstr>Memoization</vt:lpstr>
      <vt:lpstr>Memoization</vt:lpstr>
      <vt:lpstr>Longest Common Subsequence The Problem</vt:lpstr>
      <vt:lpstr>Longest Common Subsequence Problem</vt:lpstr>
      <vt:lpstr>Longest Common Subsequence Problem</vt:lpstr>
      <vt:lpstr>LCS: Optimal Sub-structure</vt:lpstr>
      <vt:lpstr>LCS: Optimal Substructure</vt:lpstr>
      <vt:lpstr>LCS: Optimal Substructure</vt:lpstr>
      <vt:lpstr>LCS: Recurrence</vt:lpstr>
      <vt:lpstr>PowerPoint Presentation</vt:lpstr>
      <vt:lpstr>LCS: Recurrence</vt:lpstr>
      <vt:lpstr>LCS: Computing Length</vt:lpstr>
      <vt:lpstr>LCS: Example</vt:lpstr>
      <vt:lpstr>LCS: Example</vt:lpstr>
      <vt:lpstr>LCS: Example</vt:lpstr>
      <vt:lpstr>LCS: Example</vt:lpstr>
      <vt:lpstr> Constructing an LCS</vt:lpstr>
      <vt:lpstr>LCS: Example</vt:lpstr>
      <vt:lpstr>Longest Common Subsequence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Lenovo</cp:lastModifiedBy>
  <cp:revision>105</cp:revision>
  <dcterms:created xsi:type="dcterms:W3CDTF">2018-12-10T17:20:29Z</dcterms:created>
  <dcterms:modified xsi:type="dcterms:W3CDTF">2021-11-10T03:25:30Z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0x01010034A9F8A77B32B646AE67919F42523070</vt:lpwstr>
  </property>
</Properties>
</file>