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58540" y="1314551"/>
            <a:ext cx="6415405" cy="50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14646" y="5540133"/>
            <a:ext cx="10248900" cy="1756828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 marR="5080" indent="40640" algn="just">
              <a:lnSpc>
                <a:spcPts val="6080"/>
              </a:lnSpc>
              <a:spcBef>
                <a:spcPts val="1310"/>
              </a:spcBef>
            </a:pPr>
            <a:r>
              <a:rPr sz="6050" b="1" spc="-295" dirty="0">
                <a:latin typeface="Verdana"/>
                <a:cs typeface="Verdana"/>
              </a:rPr>
              <a:t>Artiﬁcia</a:t>
            </a:r>
            <a:r>
              <a:rPr lang="en-US" sz="6050" b="1" spc="-295" dirty="0">
                <a:latin typeface="Verdana"/>
                <a:cs typeface="Verdana"/>
              </a:rPr>
              <a:t>l </a:t>
            </a:r>
            <a:r>
              <a:rPr sz="6050" b="1" spc="-390" dirty="0">
                <a:latin typeface="Verdana"/>
                <a:cs typeface="Verdana"/>
              </a:rPr>
              <a:t>Intelligence</a:t>
            </a:r>
            <a:endParaRPr lang="en-US" sz="6050" b="1" spc="-390" dirty="0">
              <a:latin typeface="Verdana"/>
              <a:cs typeface="Verdana"/>
            </a:endParaRPr>
          </a:p>
          <a:p>
            <a:pPr marL="12700" marR="5080" indent="40640" algn="just">
              <a:lnSpc>
                <a:spcPts val="6080"/>
              </a:lnSpc>
              <a:spcBef>
                <a:spcPts val="1310"/>
              </a:spcBef>
            </a:pPr>
            <a:endParaRPr lang="en-US" sz="2000" b="1" spc="-85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11"/>
            <a:ext cx="14192249" cy="383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E5ACE0-9A44-5E67-3C16-CF27C10E7B5A}"/>
              </a:ext>
            </a:extLst>
          </p:cNvPr>
          <p:cNvSpPr txBox="1"/>
          <p:nvPr/>
        </p:nvSpPr>
        <p:spPr>
          <a:xfrm>
            <a:off x="6254750" y="6143416"/>
            <a:ext cx="9151374" cy="726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indent="40640" algn="just">
              <a:lnSpc>
                <a:spcPts val="6080"/>
              </a:lnSpc>
              <a:spcBef>
                <a:spcPts val="1310"/>
              </a:spcBef>
            </a:pPr>
            <a:r>
              <a:rPr lang="en-IN" sz="1800" b="1" spc="-50" dirty="0">
                <a:latin typeface="Verdana"/>
                <a:cs typeface="Verdana"/>
              </a:rPr>
              <a:t>A </a:t>
            </a:r>
            <a:r>
              <a:rPr lang="en-IN" sz="1800" b="1" spc="-265" dirty="0">
                <a:latin typeface="Verdana"/>
                <a:cs typeface="Verdana"/>
              </a:rPr>
              <a:t>Comprehensive</a:t>
            </a:r>
            <a:r>
              <a:rPr lang="en-IN" sz="1800" b="1" spc="-390" dirty="0">
                <a:latin typeface="Verdana"/>
                <a:cs typeface="Verdana"/>
              </a:rPr>
              <a:t> </a:t>
            </a:r>
            <a:r>
              <a:rPr lang="en-IN" sz="1800" b="1" spc="-335" dirty="0">
                <a:latin typeface="Verdana"/>
                <a:cs typeface="Verdana"/>
              </a:rPr>
              <a:t>Overview</a:t>
            </a:r>
            <a:endParaRPr lang="en-IN" sz="1800" dirty="0">
              <a:latin typeface="Verdana"/>
              <a:cs typeface="Verdan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35A16-A01F-01D2-5764-247015EF2591}"/>
              </a:ext>
            </a:extLst>
          </p:cNvPr>
          <p:cNvSpPr txBox="1"/>
          <p:nvPr/>
        </p:nvSpPr>
        <p:spPr>
          <a:xfrm>
            <a:off x="13874750" y="8790053"/>
            <a:ext cx="9151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ARAFATH 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2"/>
            <a:ext cx="18281650" cy="10285095"/>
            <a:chOff x="0" y="2162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2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27" y="3702570"/>
            <a:ext cx="6473825" cy="32567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255395">
              <a:lnSpc>
                <a:spcPct val="101000"/>
              </a:lnSpc>
              <a:spcBef>
                <a:spcPts val="60"/>
              </a:spcBef>
            </a:pPr>
            <a:r>
              <a:rPr sz="3000" b="1" spc="-150" dirty="0">
                <a:solidFill>
                  <a:srgbClr val="FFFFFF"/>
                </a:solidFill>
                <a:latin typeface="Verdana"/>
                <a:cs typeface="Verdana"/>
              </a:rPr>
              <a:t>Artiﬁcial</a:t>
            </a:r>
            <a:r>
              <a:rPr sz="3000" b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10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endParaRPr sz="3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Understanding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40" dirty="0">
                <a:solidFill>
                  <a:srgbClr val="FFFFFF"/>
                </a:solidFill>
                <a:latin typeface="Verdana"/>
                <a:cs typeface="Verdana"/>
              </a:rPr>
              <a:t>AI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crucial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7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3000" dirty="0">
              <a:latin typeface="Verdana"/>
              <a:cs typeface="Verdana"/>
            </a:endParaRPr>
          </a:p>
          <a:p>
            <a:pPr marL="12700" marR="5080">
              <a:lnSpc>
                <a:spcPct val="100499"/>
              </a:lnSpc>
              <a:spcBef>
                <a:spcPts val="60"/>
              </a:spcBef>
            </a:pPr>
            <a:r>
              <a:rPr sz="3000" spc="-55" dirty="0">
                <a:solidFill>
                  <a:srgbClr val="FFFFFF"/>
                </a:solidFill>
                <a:latin typeface="Verdana"/>
                <a:cs typeface="Verdana"/>
              </a:rPr>
              <a:t>plays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pivotal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role</a:t>
            </a:r>
            <a:r>
              <a:rPr sz="30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various 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industries.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will</a:t>
            </a:r>
            <a:r>
              <a:rPr sz="3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cover</a:t>
            </a:r>
            <a:r>
              <a:rPr sz="300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key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concepts,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applications,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future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trends</a:t>
            </a:r>
            <a:r>
              <a:rPr sz="3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3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shape</a:t>
            </a:r>
            <a:r>
              <a:rPr sz="3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30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landscape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3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sz="30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today.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1" y="2126195"/>
            <a:ext cx="482917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210" dirty="0">
                <a:solidFill>
                  <a:srgbClr val="FFFFFF"/>
                </a:solidFill>
              </a:rPr>
              <a:t>Introduction</a:t>
            </a:r>
            <a:r>
              <a:rPr sz="4100" spc="-245" dirty="0">
                <a:solidFill>
                  <a:srgbClr val="FFFFFF"/>
                </a:solidFill>
              </a:rPr>
              <a:t> </a:t>
            </a:r>
            <a:r>
              <a:rPr sz="4100" spc="-185" dirty="0">
                <a:solidFill>
                  <a:srgbClr val="FFFFFF"/>
                </a:solidFill>
              </a:rPr>
              <a:t>to</a:t>
            </a:r>
            <a:r>
              <a:rPr sz="4100" spc="-240" dirty="0">
                <a:solidFill>
                  <a:srgbClr val="FFFFFF"/>
                </a:solidFill>
              </a:rPr>
              <a:t> </a:t>
            </a:r>
            <a:r>
              <a:rPr sz="4100" spc="-550" dirty="0">
                <a:solidFill>
                  <a:srgbClr val="FFFFFF"/>
                </a:solidFill>
              </a:rPr>
              <a:t>AI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090" y="814400"/>
            <a:ext cx="8244205" cy="2997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dirty="0">
                <a:latin typeface="Verdana"/>
                <a:cs typeface="Verdana"/>
              </a:rPr>
              <a:t>The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spc="-35" dirty="0">
                <a:latin typeface="Verdana"/>
                <a:cs typeface="Verdana"/>
              </a:rPr>
              <a:t>journey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of</a:t>
            </a:r>
            <a:r>
              <a:rPr sz="3000" spc="-245" dirty="0">
                <a:latin typeface="Verdana"/>
                <a:cs typeface="Verdana"/>
              </a:rPr>
              <a:t> </a:t>
            </a:r>
            <a:r>
              <a:rPr sz="3000" b="1" spc="-150" dirty="0">
                <a:latin typeface="Verdana"/>
                <a:cs typeface="Verdana"/>
              </a:rPr>
              <a:t>Artiﬁcial</a:t>
            </a:r>
            <a:r>
              <a:rPr sz="3000" b="1" spc="-175" dirty="0">
                <a:latin typeface="Verdana"/>
                <a:cs typeface="Verdana"/>
              </a:rPr>
              <a:t> Intelligence</a:t>
            </a:r>
            <a:r>
              <a:rPr sz="3000" b="1" spc="-215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began </a:t>
            </a:r>
            <a:r>
              <a:rPr sz="3000" spc="50" dirty="0">
                <a:latin typeface="Verdana"/>
                <a:cs typeface="Verdana"/>
              </a:rPr>
              <a:t>in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mid-20th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century.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Pioneers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like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b="1" spc="-20" dirty="0">
                <a:latin typeface="Verdana"/>
                <a:cs typeface="Verdana"/>
              </a:rPr>
              <a:t>Alan </a:t>
            </a:r>
            <a:r>
              <a:rPr sz="3000" b="1" spc="-155" dirty="0">
                <a:latin typeface="Verdana"/>
                <a:cs typeface="Verdana"/>
              </a:rPr>
              <a:t>Turing</a:t>
            </a:r>
            <a:r>
              <a:rPr sz="3000" b="1" spc="-215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b="1" spc="-100" dirty="0">
                <a:latin typeface="Verdana"/>
                <a:cs typeface="Verdana"/>
              </a:rPr>
              <a:t>John</a:t>
            </a:r>
            <a:r>
              <a:rPr sz="3000" b="1" spc="-170" dirty="0">
                <a:latin typeface="Verdana"/>
                <a:cs typeface="Verdana"/>
              </a:rPr>
              <a:t> </a:t>
            </a:r>
            <a:r>
              <a:rPr sz="3000" b="1" spc="-110" dirty="0">
                <a:latin typeface="Verdana"/>
                <a:cs typeface="Verdana"/>
              </a:rPr>
              <a:t>McCarthy</a:t>
            </a:r>
            <a:r>
              <a:rPr sz="3000" b="1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laid</a:t>
            </a:r>
            <a:r>
              <a:rPr sz="3000" spc="-24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 </a:t>
            </a:r>
            <a:r>
              <a:rPr sz="3000" spc="55" dirty="0">
                <a:latin typeface="Verdana"/>
                <a:cs typeface="Verdana"/>
              </a:rPr>
              <a:t>groundwork</a:t>
            </a:r>
            <a:r>
              <a:rPr sz="3000" spc="-254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modern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-254" dirty="0">
                <a:latin typeface="Verdana"/>
                <a:cs typeface="Verdana"/>
              </a:rPr>
              <a:t>AI.</a:t>
            </a:r>
            <a:r>
              <a:rPr sz="3000" spc="-250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Understanding </a:t>
            </a:r>
            <a:r>
              <a:rPr sz="3000" dirty="0">
                <a:latin typeface="Verdana"/>
                <a:cs typeface="Verdana"/>
              </a:rPr>
              <a:t>this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b="1" spc="-170" dirty="0">
                <a:latin typeface="Verdana"/>
                <a:cs typeface="Verdana"/>
              </a:rPr>
              <a:t>history</a:t>
            </a:r>
            <a:r>
              <a:rPr sz="3000" b="1" spc="-1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helps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us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appreciate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the </a:t>
            </a:r>
            <a:r>
              <a:rPr sz="3000" b="1" spc="-160" dirty="0">
                <a:latin typeface="Verdana"/>
                <a:cs typeface="Verdana"/>
              </a:rPr>
              <a:t>evolution</a:t>
            </a:r>
            <a:r>
              <a:rPr sz="3000" b="1" spc="-95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1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breakthroughs</a:t>
            </a:r>
            <a:r>
              <a:rPr sz="3000" spc="-13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that</a:t>
            </a:r>
            <a:r>
              <a:rPr sz="3000" spc="-125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have </a:t>
            </a:r>
            <a:r>
              <a:rPr sz="3000" dirty="0">
                <a:latin typeface="Verdana"/>
                <a:cs typeface="Verdana"/>
              </a:rPr>
              <a:t>occurred</a:t>
            </a:r>
            <a:r>
              <a:rPr sz="3000" spc="-110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over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10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decades.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-190" dirty="0"/>
              <a:t>History </a:t>
            </a:r>
            <a:r>
              <a:rPr sz="3150" spc="-160" dirty="0"/>
              <a:t>of</a:t>
            </a:r>
            <a:r>
              <a:rPr sz="3150" spc="-185" dirty="0"/>
              <a:t> </a:t>
            </a:r>
            <a:r>
              <a:rPr sz="3150" spc="-155" dirty="0"/>
              <a:t>Artiﬁcial</a:t>
            </a:r>
            <a:r>
              <a:rPr sz="3150" spc="-185" dirty="0"/>
              <a:t> </a:t>
            </a:r>
            <a:r>
              <a:rPr sz="3150" spc="-145" dirty="0"/>
              <a:t>Intelligence</a:t>
            </a:r>
            <a:endParaRPr sz="3150"/>
          </a:p>
        </p:txBody>
      </p:sp>
      <p:sp>
        <p:nvSpPr>
          <p:cNvPr id="5" name="object 5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02918"/>
            <a:ext cx="626364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spc="-125" dirty="0"/>
              <a:t>Machine</a:t>
            </a:r>
            <a:r>
              <a:rPr sz="3800" spc="-180" dirty="0"/>
              <a:t> Learning</a:t>
            </a:r>
            <a:r>
              <a:rPr sz="3800" spc="-175" dirty="0"/>
              <a:t> </a:t>
            </a:r>
            <a:r>
              <a:rPr sz="3800" spc="-110" dirty="0"/>
              <a:t>Basics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8770396" y="826866"/>
            <a:ext cx="8324215" cy="2997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-635">
              <a:lnSpc>
                <a:spcPts val="3300"/>
              </a:lnSpc>
              <a:spcBef>
                <a:spcPts val="459"/>
              </a:spcBef>
            </a:pPr>
            <a:r>
              <a:rPr sz="3000" dirty="0">
                <a:latin typeface="Verdana"/>
                <a:cs typeface="Verdana"/>
              </a:rPr>
              <a:t>At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heart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of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AI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lies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b="1" spc="-114" dirty="0">
                <a:latin typeface="Verdana"/>
                <a:cs typeface="Verdana"/>
              </a:rPr>
              <a:t>Machine</a:t>
            </a:r>
            <a:r>
              <a:rPr sz="3000" b="1" spc="-140" dirty="0">
                <a:latin typeface="Verdana"/>
                <a:cs typeface="Verdana"/>
              </a:rPr>
              <a:t> </a:t>
            </a:r>
            <a:r>
              <a:rPr sz="3000" b="1" spc="-30" dirty="0">
                <a:latin typeface="Verdana"/>
                <a:cs typeface="Verdana"/>
              </a:rPr>
              <a:t>Learning</a:t>
            </a:r>
            <a:r>
              <a:rPr sz="3000" spc="-30" dirty="0">
                <a:latin typeface="Verdana"/>
                <a:cs typeface="Verdana"/>
              </a:rPr>
              <a:t>. </a:t>
            </a:r>
            <a:r>
              <a:rPr sz="3000" spc="-40" dirty="0">
                <a:latin typeface="Verdana"/>
                <a:cs typeface="Verdana"/>
              </a:rPr>
              <a:t>This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ﬁeld</a:t>
            </a:r>
            <a:r>
              <a:rPr sz="3000" spc="-17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focuses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on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developing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algorithms </a:t>
            </a:r>
            <a:r>
              <a:rPr sz="3000" dirty="0">
                <a:latin typeface="Verdana"/>
                <a:cs typeface="Verdana"/>
              </a:rPr>
              <a:t>that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allow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spc="45" dirty="0">
                <a:latin typeface="Verdana"/>
                <a:cs typeface="Verdana"/>
              </a:rPr>
              <a:t>computers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learn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from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b="1" spc="-204" dirty="0">
                <a:latin typeface="Verdana"/>
                <a:cs typeface="Verdana"/>
              </a:rPr>
              <a:t>data</a:t>
            </a:r>
            <a:r>
              <a:rPr sz="3000" spc="-204" dirty="0">
                <a:latin typeface="Verdana"/>
                <a:cs typeface="Verdana"/>
              </a:rPr>
              <a:t>.</a:t>
            </a:r>
            <a:r>
              <a:rPr sz="3000" spc="-20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By </a:t>
            </a:r>
            <a:r>
              <a:rPr sz="3000" dirty="0">
                <a:latin typeface="Verdana"/>
                <a:cs typeface="Verdana"/>
              </a:rPr>
              <a:t>identifying</a:t>
            </a:r>
            <a:r>
              <a:rPr sz="3000" spc="-17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patterns,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machines</a:t>
            </a:r>
            <a:r>
              <a:rPr sz="3000" spc="-17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can</a:t>
            </a:r>
            <a:r>
              <a:rPr sz="3000" spc="-165" dirty="0">
                <a:latin typeface="Verdana"/>
                <a:cs typeface="Verdana"/>
              </a:rPr>
              <a:t> </a:t>
            </a:r>
            <a:r>
              <a:rPr sz="3000" spc="30" dirty="0">
                <a:latin typeface="Verdana"/>
                <a:cs typeface="Verdana"/>
              </a:rPr>
              <a:t>make </a:t>
            </a:r>
            <a:r>
              <a:rPr sz="3000" dirty="0">
                <a:latin typeface="Verdana"/>
                <a:cs typeface="Verdana"/>
              </a:rPr>
              <a:t>predictions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improve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-70" dirty="0">
                <a:latin typeface="Verdana"/>
                <a:cs typeface="Verdana"/>
              </a:rPr>
              <a:t>over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time, </a:t>
            </a:r>
            <a:r>
              <a:rPr sz="3000" dirty="0">
                <a:latin typeface="Verdana"/>
                <a:cs typeface="Verdana"/>
              </a:rPr>
              <a:t>transforming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industries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such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75" dirty="0">
                <a:latin typeface="Verdana"/>
                <a:cs typeface="Verdana"/>
              </a:rPr>
              <a:t>as</a:t>
            </a:r>
            <a:r>
              <a:rPr sz="3000" spc="-16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healthcare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26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ﬁnance.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3"/>
            <a:ext cx="18281650" cy="10285095"/>
            <a:chOff x="0" y="2163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3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27" y="3702570"/>
            <a:ext cx="6457950" cy="4168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b="1" spc="-175" dirty="0">
                <a:solidFill>
                  <a:srgbClr val="FFFFFF"/>
                </a:solidFill>
                <a:latin typeface="Verdana"/>
                <a:cs typeface="Verdana"/>
              </a:rPr>
              <a:t>Natural</a:t>
            </a:r>
            <a:r>
              <a:rPr sz="30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114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30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b="1" spc="-30" dirty="0">
                <a:solidFill>
                  <a:srgbClr val="FFFFFF"/>
                </a:solidFill>
                <a:latin typeface="Verdana"/>
                <a:cs typeface="Verdana"/>
              </a:rPr>
              <a:t>Processing </a:t>
            </a:r>
            <a:r>
              <a:rPr sz="3000" b="1" spc="-305" dirty="0">
                <a:solidFill>
                  <a:srgbClr val="FFFFFF"/>
                </a:solidFill>
                <a:latin typeface="Verdana"/>
                <a:cs typeface="Verdana"/>
              </a:rPr>
              <a:t>(NLP)</a:t>
            </a:r>
            <a:r>
              <a:rPr sz="3000" b="1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enables</a:t>
            </a:r>
            <a:r>
              <a:rPr sz="30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machines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understand</a:t>
            </a:r>
            <a:r>
              <a:rPr sz="3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3000" spc="100" dirty="0">
                <a:solidFill>
                  <a:srgbClr val="FFFFFF"/>
                </a:solidFill>
                <a:latin typeface="Verdana"/>
                <a:cs typeface="Verdana"/>
              </a:rPr>
              <a:t>human</a:t>
            </a:r>
            <a:r>
              <a:rPr sz="3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language.</a:t>
            </a:r>
            <a:r>
              <a:rPr sz="30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sz="30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powers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 applications </a:t>
            </a:r>
            <a:r>
              <a:rPr sz="3000" spc="-3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3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chatbots</a:t>
            </a:r>
            <a:r>
              <a:rPr sz="3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Verdana"/>
                <a:cs typeface="Verdana"/>
              </a:rPr>
              <a:t>voice</a:t>
            </a:r>
            <a:r>
              <a:rPr sz="3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Verdana"/>
                <a:cs typeface="Verdana"/>
              </a:rPr>
              <a:t>assistants, </a:t>
            </a:r>
            <a:r>
              <a:rPr sz="3000" spc="90" dirty="0">
                <a:solidFill>
                  <a:srgbClr val="FFFFFF"/>
                </a:solidFill>
                <a:latin typeface="Verdana"/>
                <a:cs typeface="Verdana"/>
              </a:rPr>
              <a:t>making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Verdana"/>
                <a:cs typeface="Verdana"/>
              </a:rPr>
              <a:t>communication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sz="3000" spc="75" dirty="0">
                <a:solidFill>
                  <a:srgbClr val="FFFFFF"/>
                </a:solidFill>
                <a:latin typeface="Verdana"/>
                <a:cs typeface="Verdana"/>
              </a:rPr>
              <a:t>humans</a:t>
            </a:r>
            <a:r>
              <a:rPr sz="3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machines</a:t>
            </a:r>
            <a:r>
              <a:rPr sz="3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intuitive</a:t>
            </a:r>
            <a:r>
              <a:rPr sz="30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efﬁcient.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1" y="2145245"/>
            <a:ext cx="640905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204" dirty="0">
                <a:solidFill>
                  <a:srgbClr val="FFFFFF"/>
                </a:solidFill>
              </a:rPr>
              <a:t>Natural</a:t>
            </a:r>
            <a:r>
              <a:rPr sz="3300" spc="-155" dirty="0">
                <a:solidFill>
                  <a:srgbClr val="FFFFFF"/>
                </a:solidFill>
              </a:rPr>
              <a:t> </a:t>
            </a:r>
            <a:r>
              <a:rPr sz="3300" spc="-125" dirty="0">
                <a:solidFill>
                  <a:srgbClr val="FFFFFF"/>
                </a:solidFill>
              </a:rPr>
              <a:t>Language</a:t>
            </a:r>
            <a:r>
              <a:rPr sz="3300" spc="-155" dirty="0">
                <a:solidFill>
                  <a:srgbClr val="FFFFFF"/>
                </a:solidFill>
              </a:rPr>
              <a:t> </a:t>
            </a:r>
            <a:r>
              <a:rPr sz="3300" spc="-125" dirty="0">
                <a:solidFill>
                  <a:srgbClr val="FFFFFF"/>
                </a:solidFill>
              </a:rPr>
              <a:t>Processing</a:t>
            </a:r>
            <a:endParaRPr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02918"/>
            <a:ext cx="304228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-160" dirty="0"/>
              <a:t>Ethics</a:t>
            </a:r>
            <a:r>
              <a:rPr sz="4100" spc="-229" dirty="0"/>
              <a:t> </a:t>
            </a:r>
            <a:r>
              <a:rPr sz="4100" spc="-175" dirty="0"/>
              <a:t>in</a:t>
            </a:r>
            <a:r>
              <a:rPr sz="4100" spc="-225" dirty="0"/>
              <a:t> </a:t>
            </a:r>
            <a:r>
              <a:rPr sz="4100" spc="-550" dirty="0"/>
              <a:t>AI</a:t>
            </a:r>
            <a:endParaRPr sz="4100"/>
          </a:p>
        </p:txBody>
      </p:sp>
      <p:sp>
        <p:nvSpPr>
          <p:cNvPr id="4" name="object 4"/>
          <p:cNvSpPr txBox="1"/>
          <p:nvPr/>
        </p:nvSpPr>
        <p:spPr>
          <a:xfrm>
            <a:off x="8770391" y="826866"/>
            <a:ext cx="8131175" cy="34163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-30" dirty="0">
                <a:latin typeface="Verdana"/>
                <a:cs typeface="Verdana"/>
              </a:rPr>
              <a:t>As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AI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technology</a:t>
            </a:r>
            <a:r>
              <a:rPr sz="3000" spc="-130" dirty="0">
                <a:latin typeface="Verdana"/>
                <a:cs typeface="Verdana"/>
              </a:rPr>
              <a:t> </a:t>
            </a:r>
            <a:r>
              <a:rPr sz="3000" spc="-60" dirty="0">
                <a:latin typeface="Verdana"/>
                <a:cs typeface="Verdana"/>
              </a:rPr>
              <a:t>advances,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ethical </a:t>
            </a:r>
            <a:r>
              <a:rPr sz="3000" dirty="0">
                <a:latin typeface="Verdana"/>
                <a:cs typeface="Verdana"/>
              </a:rPr>
              <a:t>considerations</a:t>
            </a:r>
            <a:r>
              <a:rPr sz="3000" spc="-229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become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increasingly </a:t>
            </a:r>
            <a:r>
              <a:rPr sz="3000" dirty="0">
                <a:latin typeface="Verdana"/>
                <a:cs typeface="Verdana"/>
              </a:rPr>
              <a:t>important.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105" dirty="0">
                <a:latin typeface="Verdana"/>
                <a:cs typeface="Verdana"/>
              </a:rPr>
              <a:t>Issues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30" dirty="0">
                <a:latin typeface="Verdana"/>
                <a:cs typeface="Verdana"/>
              </a:rPr>
              <a:t>like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b="1" spc="-225" dirty="0">
                <a:latin typeface="Verdana"/>
                <a:cs typeface="Verdana"/>
              </a:rPr>
              <a:t>bias</a:t>
            </a:r>
            <a:r>
              <a:rPr sz="3000" spc="-225" dirty="0">
                <a:latin typeface="Verdana"/>
                <a:cs typeface="Verdana"/>
              </a:rPr>
              <a:t>,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b="1" spc="-215" dirty="0">
                <a:latin typeface="Verdana"/>
                <a:cs typeface="Verdana"/>
              </a:rPr>
              <a:t>privacy</a:t>
            </a:r>
            <a:r>
              <a:rPr sz="3000" spc="-215" dirty="0">
                <a:latin typeface="Verdana"/>
                <a:cs typeface="Verdana"/>
              </a:rPr>
              <a:t>, </a:t>
            </a:r>
            <a:r>
              <a:rPr sz="3000" spc="45" dirty="0">
                <a:latin typeface="Verdana"/>
                <a:cs typeface="Verdana"/>
              </a:rPr>
              <a:t>and </a:t>
            </a:r>
            <a:r>
              <a:rPr sz="3000" dirty="0">
                <a:latin typeface="Verdana"/>
                <a:cs typeface="Verdana"/>
              </a:rPr>
              <a:t>accountability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spc="75" dirty="0">
                <a:latin typeface="Verdana"/>
                <a:cs typeface="Verdana"/>
              </a:rPr>
              <a:t>must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90" dirty="0">
                <a:latin typeface="Verdana"/>
                <a:cs typeface="Verdana"/>
              </a:rPr>
              <a:t>be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addressed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to </a:t>
            </a:r>
            <a:r>
              <a:rPr sz="3000" dirty="0">
                <a:latin typeface="Verdana"/>
                <a:cs typeface="Verdana"/>
              </a:rPr>
              <a:t>ensure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that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AI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45" dirty="0">
                <a:latin typeface="Verdana"/>
                <a:cs typeface="Verdana"/>
              </a:rPr>
              <a:t>systems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are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developed </a:t>
            </a:r>
            <a:r>
              <a:rPr sz="3000" spc="-55" dirty="0">
                <a:latin typeface="Verdana"/>
                <a:cs typeface="Verdana"/>
              </a:rPr>
              <a:t>responsibly.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Understanding</a:t>
            </a:r>
            <a:r>
              <a:rPr sz="3000" spc="-204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these </a:t>
            </a:r>
            <a:r>
              <a:rPr sz="3000" dirty="0">
                <a:latin typeface="Verdana"/>
                <a:cs typeface="Verdana"/>
              </a:rPr>
              <a:t>challenges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65" dirty="0">
                <a:latin typeface="Verdana"/>
                <a:cs typeface="Verdana"/>
              </a:rPr>
              <a:t>is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spc="-20" dirty="0">
                <a:latin typeface="Verdana"/>
                <a:cs typeface="Verdana"/>
              </a:rPr>
              <a:t>essential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fostering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trust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spc="25" dirty="0">
                <a:latin typeface="Verdana"/>
                <a:cs typeface="Verdana"/>
              </a:rPr>
              <a:t>in </a:t>
            </a:r>
            <a:r>
              <a:rPr sz="3000" spc="-25" dirty="0">
                <a:latin typeface="Verdana"/>
                <a:cs typeface="Verdana"/>
              </a:rPr>
              <a:t>AI.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7" y="2692768"/>
            <a:ext cx="6363335" cy="41687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spc="-135" dirty="0">
                <a:latin typeface="Verdana"/>
                <a:cs typeface="Verdana"/>
              </a:rPr>
              <a:t>In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conclusion,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22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exploration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of </a:t>
            </a:r>
            <a:r>
              <a:rPr sz="3000" b="1" spc="-150" dirty="0">
                <a:latin typeface="Verdana"/>
                <a:cs typeface="Verdana"/>
              </a:rPr>
              <a:t>Artiﬁcial</a:t>
            </a:r>
            <a:r>
              <a:rPr sz="3000" b="1" spc="-155" dirty="0">
                <a:latin typeface="Verdana"/>
                <a:cs typeface="Verdana"/>
              </a:rPr>
              <a:t> </a:t>
            </a:r>
            <a:r>
              <a:rPr sz="3000" b="1" spc="-175" dirty="0">
                <a:latin typeface="Verdana"/>
                <a:cs typeface="Verdana"/>
              </a:rPr>
              <a:t>Intelligence</a:t>
            </a:r>
            <a:r>
              <a:rPr sz="3000" b="1" spc="-195" dirty="0">
                <a:latin typeface="Verdana"/>
                <a:cs typeface="Verdana"/>
              </a:rPr>
              <a:t> </a:t>
            </a:r>
            <a:r>
              <a:rPr sz="3000" spc="-85" dirty="0">
                <a:latin typeface="Verdana"/>
                <a:cs typeface="Verdana"/>
              </a:rPr>
              <a:t>reveals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its </a:t>
            </a:r>
            <a:r>
              <a:rPr sz="3000" spc="-95" dirty="0">
                <a:latin typeface="Verdana"/>
                <a:cs typeface="Verdana"/>
              </a:rPr>
              <a:t>vast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potential</a:t>
            </a:r>
            <a:r>
              <a:rPr sz="3000" spc="-175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18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challenges.</a:t>
            </a:r>
            <a:r>
              <a:rPr sz="3000" spc="-17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As </a:t>
            </a:r>
            <a:r>
              <a:rPr sz="3000" spc="70" dirty="0">
                <a:latin typeface="Verdana"/>
                <a:cs typeface="Verdana"/>
              </a:rPr>
              <a:t>we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look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future, </a:t>
            </a:r>
            <a:r>
              <a:rPr sz="3000" dirty="0">
                <a:latin typeface="Verdana"/>
                <a:cs typeface="Verdana"/>
              </a:rPr>
              <a:t>advancements</a:t>
            </a:r>
            <a:r>
              <a:rPr sz="3000" spc="-140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in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-140" dirty="0">
                <a:latin typeface="Verdana"/>
                <a:cs typeface="Verdana"/>
              </a:rPr>
              <a:t>AI </a:t>
            </a:r>
            <a:r>
              <a:rPr sz="3000" dirty="0">
                <a:latin typeface="Verdana"/>
                <a:cs typeface="Verdana"/>
              </a:rPr>
              <a:t>will</a:t>
            </a:r>
            <a:r>
              <a:rPr sz="3000" spc="-135" dirty="0">
                <a:latin typeface="Verdana"/>
                <a:cs typeface="Verdana"/>
              </a:rPr>
              <a:t> </a:t>
            </a:r>
            <a:r>
              <a:rPr sz="3000" spc="55" dirty="0">
                <a:latin typeface="Verdana"/>
                <a:cs typeface="Verdana"/>
              </a:rPr>
              <a:t>continue </a:t>
            </a:r>
            <a:r>
              <a:rPr sz="3000" dirty="0">
                <a:latin typeface="Verdana"/>
                <a:cs typeface="Verdana"/>
              </a:rPr>
              <a:t>to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reshape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our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world.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Staying </a:t>
            </a:r>
            <a:r>
              <a:rPr sz="3000" dirty="0">
                <a:latin typeface="Verdana"/>
                <a:cs typeface="Verdana"/>
              </a:rPr>
              <a:t>informed</a:t>
            </a:r>
            <a:r>
              <a:rPr sz="3000" spc="-155" dirty="0">
                <a:latin typeface="Verdana"/>
                <a:cs typeface="Verdana"/>
              </a:rPr>
              <a:t> </a:t>
            </a:r>
            <a:r>
              <a:rPr sz="3000" spc="50" dirty="0">
                <a:latin typeface="Verdana"/>
                <a:cs typeface="Verdana"/>
              </a:rPr>
              <a:t>about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these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spc="60" dirty="0">
                <a:latin typeface="Verdana"/>
                <a:cs typeface="Verdana"/>
              </a:rPr>
              <a:t>changes</a:t>
            </a:r>
            <a:r>
              <a:rPr sz="3000" spc="-15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is </a:t>
            </a:r>
            <a:r>
              <a:rPr sz="3000" dirty="0">
                <a:latin typeface="Verdana"/>
                <a:cs typeface="Verdana"/>
              </a:rPr>
              <a:t>crucial</a:t>
            </a:r>
            <a:r>
              <a:rPr sz="3000" spc="-190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for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leveraging</a:t>
            </a:r>
            <a:r>
              <a:rPr sz="3000" spc="-185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AI </a:t>
            </a:r>
            <a:r>
              <a:rPr sz="3000" spc="-20" dirty="0">
                <a:latin typeface="Verdana"/>
                <a:cs typeface="Verdana"/>
              </a:rPr>
              <a:t>responsibly</a:t>
            </a:r>
            <a:r>
              <a:rPr sz="3000" spc="-215" dirty="0">
                <a:latin typeface="Verdana"/>
                <a:cs typeface="Verdana"/>
              </a:rPr>
              <a:t> </a:t>
            </a:r>
            <a:r>
              <a:rPr sz="3000" spc="70" dirty="0">
                <a:latin typeface="Verdana"/>
                <a:cs typeface="Verdana"/>
              </a:rPr>
              <a:t>and</a:t>
            </a:r>
            <a:r>
              <a:rPr sz="3000" spc="-21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effectively.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30"/>
              </a:spcBef>
            </a:pPr>
            <a:r>
              <a:rPr spc="-130" dirty="0"/>
              <a:t>Conclusion</a:t>
            </a:r>
            <a:r>
              <a:rPr spc="-150" dirty="0"/>
              <a:t> </a:t>
            </a:r>
            <a:r>
              <a:rPr spc="-105" dirty="0"/>
              <a:t>and</a:t>
            </a:r>
            <a:r>
              <a:rPr spc="-145" dirty="0"/>
              <a:t> </a:t>
            </a:r>
            <a:r>
              <a:rPr spc="-140" dirty="0"/>
              <a:t>Future</a:t>
            </a:r>
            <a:r>
              <a:rPr spc="-150" dirty="0"/>
              <a:t> </a:t>
            </a:r>
            <a:r>
              <a:rPr spc="-114" dirty="0"/>
              <a:t>Trends</a:t>
            </a:r>
          </a:p>
        </p:txBody>
      </p:sp>
      <p:sp>
        <p:nvSpPr>
          <p:cNvPr id="5" name="object 5"/>
          <p:cNvSpPr/>
          <p:nvPr/>
        </p:nvSpPr>
        <p:spPr>
          <a:xfrm>
            <a:off x="10696067" y="964006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6550" y="3625850"/>
            <a:ext cx="6105525" cy="1697258"/>
          </a:xfrm>
          <a:prstGeom prst="rect">
            <a:avLst/>
          </a:prstGeom>
        </p:spPr>
        <p:txBody>
          <a:bodyPr vert="horz" wrap="square" lIns="0" tIns="76644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034"/>
              </a:spcBef>
            </a:pPr>
            <a:r>
              <a:rPr sz="6000" spc="-620" dirty="0"/>
              <a:t>Thank</a:t>
            </a:r>
            <a:r>
              <a:rPr lang="en-US" sz="6000" spc="-620" dirty="0"/>
              <a:t> you</a:t>
            </a: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276</Words>
  <Application>Microsoft Office PowerPoint</Application>
  <PresentationFormat>Custom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Verdana</vt:lpstr>
      <vt:lpstr>Office Theme</vt:lpstr>
      <vt:lpstr>PowerPoint Presentation</vt:lpstr>
      <vt:lpstr>Introduction to AI</vt:lpstr>
      <vt:lpstr>History of Artiﬁcial Intelligence</vt:lpstr>
      <vt:lpstr>Machine Learning Basics</vt:lpstr>
      <vt:lpstr>Natural Language Processing</vt:lpstr>
      <vt:lpstr>Ethics in AI</vt:lpstr>
      <vt:lpstr>Conclusion and Future Trends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Likhitha Lam</dc:creator>
  <cp:lastModifiedBy>Likhitha Lam</cp:lastModifiedBy>
  <cp:revision>1</cp:revision>
  <dcterms:created xsi:type="dcterms:W3CDTF">2024-08-24T08:53:30Z</dcterms:created>
  <dcterms:modified xsi:type="dcterms:W3CDTF">2024-08-24T09:32:15Z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2024-08-24T00:00:00Z</vt:filetime>
  </property>
  <property fmtid="{D5CDD505-2E9C-101B-9397-08002B2CF9AE}" pid="5" name="Producer">
    <vt:lpwstr>3-Heights(TM) PDF Security Shell 4.8.25.2 (http://www.pdf-tools.com)</vt:lpwstr>
  </property>
</Properties>
</file>