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9" r:id="rId9"/>
    <p:sldId id="267" r:id="rId10"/>
    <p:sldId id="270" r:id="rId11"/>
    <p:sldId id="271" r:id="rId12"/>
    <p:sldId id="272" r:id="rId13"/>
    <p:sldId id="275" r:id="rId14"/>
    <p:sldId id="276" r:id="rId15"/>
    <p:sldId id="273" r:id="rId16"/>
    <p:sldId id="274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4692"/>
  </p:normalViewPr>
  <p:slideViewPr>
    <p:cSldViewPr snapToGrid="0" snapToObjects="1">
      <p:cViewPr>
        <p:scale>
          <a:sx n="123" d="100"/>
          <a:sy n="123" d="100"/>
        </p:scale>
        <p:origin x="1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51107-3A44-2C40-8275-BD153ABF18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1C477-96BC-5048-B1F5-53B0FDB828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EB0F5-EB57-C04E-8F4D-4B01575F51D6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40701-5D4B-C743-8D65-064F777C1D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5C398-0864-0540-BF4F-35EDC4B017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0AAA-1957-9A4A-97B7-291621F3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6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29B8-9979-B842-8B71-C8FF798DE0B7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BB23A-C95F-1B45-8455-A40FD9CB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8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7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9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3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6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7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3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1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4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6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7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0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9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BB23A-C95F-1B45-8455-A40FD9CBC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0958-CFCD-4B4B-AEBD-39C71680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26014-2A52-DF47-8846-D49CFE3B0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8E57-F46D-A245-9A64-41A28F7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21C5-23C4-7C43-8B13-276477E4656F}" type="datetime1">
              <a:rPr lang="en-CA" smtClean="0"/>
              <a:t>2020-11-21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A5A8-C6E3-E840-914B-615CEB79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5DD7-8BDD-1740-821A-C83AA695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2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ACD2-56AC-BF4C-A156-0AAF4BEE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E1A05-9546-534B-83E2-808B631DA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C431-A842-6443-83F6-6CF08689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E56A-D770-E341-9168-1FFF4B3A0751}" type="datetime1">
              <a:rPr lang="en-CA" smtClean="0"/>
              <a:t>2020-11-21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96E2-17D1-084B-87D6-D680D4F7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881D-2A00-674A-AD7D-A8B6B07D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77E23-2D42-9A4F-84BB-B4D2CAAB5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D64EA-AD02-BD4E-A57A-2234D0F3C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9539-6312-8947-8CCF-DE0A668B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B9A0-4C9A-5244-9737-F0C341E8888C}" type="datetime1">
              <a:rPr lang="en-CA" smtClean="0"/>
              <a:t>2020-11-21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2107F-32C0-8547-84F3-82EA6B5C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AC24F-1896-CB49-9576-DF71BD55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F57-3BAB-7240-8A85-5DB6B454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6760-37BA-6B4F-824D-871F48D3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5545-0738-2B4D-9A32-E6C6F30D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3C05-6068-0C4F-BBE8-410528A9B680}" type="datetime1">
              <a:rPr lang="en-CA" smtClean="0"/>
              <a:t>2020-11-21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30D9-24F6-3C46-A4FD-6A79DC93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1E54-C7EC-A74F-9456-5CAF6672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5F9F-5A59-6C47-BADC-613ED43E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BC329-E93C-2449-8EC0-808912EDC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43BB-C610-C341-BD28-1F3B2C88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3E78-713D-2347-B37E-267BF6465C0B}" type="datetime1">
              <a:rPr lang="en-CA" smtClean="0"/>
              <a:t>2020-11-21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6648-96FF-244A-A487-BB5A19CB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C069-AA25-0944-A6DA-82185F63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CC51-6E3C-7041-A57B-E5D60FE4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6EB-1678-8345-BCDA-B06E42260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EF0A-EF19-4345-997D-B8C4C761E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62148-BAE5-2F4B-AF27-20B782B8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DD34-6EE2-1D44-A342-11FB91793196}" type="datetime1">
              <a:rPr lang="en-CA" smtClean="0"/>
              <a:t>2020-11-21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5A7AB-4F08-0640-9B1F-B4C3782F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716D1-65E3-CC43-ADA0-47EB256F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6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931F-6CB9-104A-A25E-0EC9607F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096B-A86E-4745-9CEF-6B518A19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F115-12B6-4542-9163-8F5E3ABC4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5A31C-C731-AC4C-BB6D-F7DD63C3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5D274-9425-5A4B-8184-1414D447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34531-E0D9-6C41-B1AA-7E7DE15F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84-BFB3-3C4A-BD02-BBF1BF6FF688}" type="datetime1">
              <a:rPr lang="en-CA" smtClean="0"/>
              <a:t>2020-11-21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FFC08-E292-1745-8929-5A0A01E5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6C824-DFBB-F046-BE50-D4FFB5DE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AFD3-7BC2-2C4C-95D9-4DE1E5AA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8C4E9-E99B-B645-8B64-4F7D18F6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6A45-2D1D-D241-8DE4-8E2D43FB4D31}" type="datetime1">
              <a:rPr lang="en-CA" smtClean="0"/>
              <a:t>2020-11-21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B26A4-EF99-6A46-B62C-6536B274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F1C94-0445-3F48-A464-7E1985E1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85BE2-3506-3944-8013-120E9D73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C89F-C98B-684F-AC20-AF363CA6492C}" type="datetime1">
              <a:rPr lang="en-CA" smtClean="0"/>
              <a:t>2020-11-21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21051-F36A-784B-990F-C818A663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BCC7-8BAD-114C-89D8-CBCD8381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9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FE1-2C32-EB44-A915-F54B98F5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2D7A-54BD-774E-B525-B1FB881C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C076A-42F9-184E-9767-0B3D12B21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0F585-376A-2C4E-B1DB-01B90BBC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62FD-D819-E949-BA4F-98009BA85334}" type="datetime1">
              <a:rPr lang="en-CA" smtClean="0"/>
              <a:t>2020-11-21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75B6F-26EC-6243-892B-2E1CFD1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073D-4695-8A49-BF60-2C18FC3D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6F6C-B7C8-124F-B14C-13620A8E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8939B-6D0C-BF4B-8113-65E7A9608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265C-B465-0B44-8C91-F846204DA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33510-B7E6-FB4C-97E1-3D7D0F4A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5984-C68D-884E-99BC-43FEEE3929DF}" type="datetime1">
              <a:rPr lang="en-CA" smtClean="0"/>
              <a:t>2020-11-21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474F9-5F98-BC4D-91CD-C35E63E6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83BFD-F31C-6746-8A16-5A0DF159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BBC47-3927-7E4E-8CC7-F2880A8A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FB2AB-BE68-DC42-A981-D90E7456C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2DBE-5551-C546-8696-088AC261D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7CE0-87D7-5E49-AD49-949801EDF488}" type="datetime1">
              <a:rPr lang="en-CA" smtClean="0"/>
              <a:t>2020-11-21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5B28-E228-DE49-B213-A35C87E2D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Presenter: S.M. Shovan, Accurate Prediction of Formylation PTM Site using Multiple Feature Fusion with LightGBM Resolving Data Imbalance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A5E1-FDE7-7A4A-8DA9-C986F4DA6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54B0-1E6A-E343-878F-B30DF62E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8477-511C-9D44-8846-C357568A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684" y="1122363"/>
            <a:ext cx="10390632" cy="2387600"/>
          </a:xfrm>
        </p:spPr>
        <p:txBody>
          <a:bodyPr>
            <a:noAutofit/>
          </a:bodyPr>
          <a:lstStyle/>
          <a:p>
            <a:pPr algn="just"/>
            <a:r>
              <a:rPr lang="en-CA" sz="3200" dirty="0"/>
              <a:t>Accurate Prediction of Formylation PTM Site using Multiple Feature Fusion with </a:t>
            </a:r>
            <a:r>
              <a:rPr lang="en-CA" sz="3200" dirty="0" err="1"/>
              <a:t>LightGBM</a:t>
            </a:r>
            <a:r>
              <a:rPr lang="en-CA" sz="3200" dirty="0"/>
              <a:t> Resolving Data Imbalance Issue </a:t>
            </a:r>
            <a:br>
              <a:rPr lang="en-CA" sz="3200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2DDAF62-09A2-A844-9AEC-06716AEE0F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2268410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en-CA" dirty="0"/>
                  <a:t>Authors: S.M. Shovan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, Md. Al Mehedi Hasan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, Md. </a:t>
                </a:r>
                <a:r>
                  <a:rPr lang="en-CA" dirty="0" err="1"/>
                  <a:t>Rabiul</a:t>
                </a:r>
                <a:r>
                  <a:rPr lang="en-CA" dirty="0"/>
                  <a:t> Islam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err="1"/>
                  <a:t>Rajshahi</a:t>
                </a:r>
                <a:r>
                  <a:rPr lang="en-CA" dirty="0"/>
                  <a:t> University of Engineering &amp; Technology</a:t>
                </a:r>
              </a:p>
              <a:p>
                <a:pPr algn="l"/>
                <a:endParaRPr lang="en-CA" dirty="0"/>
              </a:p>
              <a:p>
                <a:pPr algn="l"/>
                <a:endParaRPr lang="en-CA" dirty="0"/>
              </a:p>
              <a:p>
                <a:pPr algn="l"/>
                <a:endParaRPr lang="en-CA" dirty="0"/>
              </a:p>
              <a:p>
                <a:pPr algn="l"/>
                <a:r>
                  <a:rPr lang="en-CA" dirty="0"/>
                  <a:t>Presented By</a:t>
                </a:r>
              </a:p>
              <a:p>
                <a:pPr algn="l"/>
                <a:r>
                  <a:rPr lang="en-CA" dirty="0"/>
                  <a:t>S.M. Shovan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2DDAF62-09A2-A844-9AEC-06716AEE0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2268410"/>
              </a:xfrm>
              <a:blipFill>
                <a:blip r:embed="rId2"/>
                <a:stretch>
                  <a:fillRect l="-416" t="-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B9A0EF-6573-2A4D-83F4-B9A70F98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8" y="417135"/>
            <a:ext cx="5544312" cy="1029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8C9A32-9442-5747-8443-2CFE05830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692" y="364402"/>
            <a:ext cx="5544312" cy="11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0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030005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8F410-8948-6A4B-A908-1F4730BA6937}"/>
              </a:ext>
            </a:extLst>
          </p:cNvPr>
          <p:cNvSpPr txBox="1"/>
          <p:nvPr/>
        </p:nvSpPr>
        <p:spPr>
          <a:xfrm>
            <a:off x="1143000" y="1237129"/>
            <a:ext cx="9941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CKSAAP: Composition of K-Spaced Amino Acid Pairs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by calculating frequency of the occurrence of amino acid pairs considering gaps in mind.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 5 generates 2400 length of feature vector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8D6B-A631-4C4A-899C-F568C67CC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180" y="2332282"/>
            <a:ext cx="3208020" cy="526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48965F-BD36-F349-91D9-71ECC8662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134" y="3038476"/>
            <a:ext cx="4206491" cy="13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6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030005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8F410-8948-6A4B-A908-1F4730BA6937}"/>
              </a:ext>
            </a:extLst>
          </p:cNvPr>
          <p:cNvSpPr txBox="1"/>
          <p:nvPr/>
        </p:nvSpPr>
        <p:spPr>
          <a:xfrm>
            <a:off x="1143000" y="1237129"/>
            <a:ext cx="9941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Features: Position specific scoring matrix using PSI-Blast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“mutation” evolutionary information.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426F8-CBE3-D745-A348-2668FB82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540" y="2316715"/>
            <a:ext cx="4168479" cy="1771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F01C59-FCF8-E54C-AEBA-7CDAC15BF90C}"/>
              </a:ext>
            </a:extLst>
          </p:cNvPr>
          <p:cNvSpPr txBox="1"/>
          <p:nvPr/>
        </p:nvSpPr>
        <p:spPr>
          <a:xfrm>
            <a:off x="4186407" y="4082500"/>
            <a:ext cx="354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5: Working principle of PSI-Blast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483741-F103-1B45-8498-41022EB91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83451"/>
            <a:ext cx="2573123" cy="9581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5583F8-8B40-5D46-B05A-2A09F8576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501" y="4878351"/>
            <a:ext cx="3084938" cy="10283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1FD116-5D5D-354C-8B94-DA5C1E3D0F78}"/>
              </a:ext>
            </a:extLst>
          </p:cNvPr>
          <p:cNvSpPr txBox="1"/>
          <p:nvPr/>
        </p:nvSpPr>
        <p:spPr>
          <a:xfrm>
            <a:off x="1056637" y="5899285"/>
            <a:ext cx="1117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PSSM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BF590-8233-2040-87A1-EE72480EBD87}"/>
              </a:ext>
            </a:extLst>
          </p:cNvPr>
          <p:cNvSpPr txBox="1"/>
          <p:nvPr/>
        </p:nvSpPr>
        <p:spPr>
          <a:xfrm>
            <a:off x="3705604" y="5915454"/>
            <a:ext cx="1993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PSSM Matrix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15021DF-5E49-824B-B860-A0AA2FE6D540}"/>
              </a:ext>
            </a:extLst>
          </p:cNvPr>
          <p:cNvSpPr/>
          <p:nvPr/>
        </p:nvSpPr>
        <p:spPr>
          <a:xfrm>
            <a:off x="2526465" y="5269398"/>
            <a:ext cx="473051" cy="2332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6272B05-6F40-434D-978D-2E4688C77B9B}"/>
              </a:ext>
            </a:extLst>
          </p:cNvPr>
          <p:cNvSpPr/>
          <p:nvPr/>
        </p:nvSpPr>
        <p:spPr>
          <a:xfrm>
            <a:off x="5927749" y="5292478"/>
            <a:ext cx="473051" cy="2332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29FC105-B712-9841-AD2C-8424325EC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752" y="4930448"/>
            <a:ext cx="2264254" cy="1014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4718-A88D-804C-A33B-3C21AA0EB0C6}"/>
                  </a:ext>
                </a:extLst>
              </p:cNvPr>
              <p:cNvSpPr txBox="1"/>
              <p:nvPr/>
            </p:nvSpPr>
            <p:spPr>
              <a:xfrm>
                <a:off x="7234081" y="5935860"/>
                <a:ext cx="6295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4718-A88D-804C-A33B-3C21AA0E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1" y="5935860"/>
                <a:ext cx="62959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>
            <a:extLst>
              <a:ext uri="{FF2B5EF4-FFF2-40B4-BE49-F238E27FC236}">
                <a16:creationId xmlns:a16="http://schemas.microsoft.com/office/drawing/2014/main" id="{EA32C3BE-55AD-8E4E-891D-8F417A8C92A3}"/>
              </a:ext>
            </a:extLst>
          </p:cNvPr>
          <p:cNvSpPr/>
          <p:nvPr/>
        </p:nvSpPr>
        <p:spPr>
          <a:xfrm>
            <a:off x="8596881" y="5321218"/>
            <a:ext cx="473051" cy="2332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3065F16-0C8D-B248-99EF-B0D81588A6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9303" y="5290546"/>
            <a:ext cx="2578311" cy="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3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  <p:bldP spid="26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8F410-8948-6A4B-A908-1F4730BA6937}"/>
              </a:ext>
            </a:extLst>
          </p:cNvPr>
          <p:cNvSpPr txBox="1"/>
          <p:nvPr/>
        </p:nvSpPr>
        <p:spPr>
          <a:xfrm>
            <a:off x="1186180" y="1966286"/>
            <a:ext cx="994156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Physicochemical Properties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Hydrophobicity, Heat capacity, absolute entropy, mean polarity etc.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contains 544 unique properties.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531 properties has no null value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vector for one amino acid:   531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feature vector:  23 ⨉ 531 = 12213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4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08F410-8948-6A4B-A908-1F4730BA6937}"/>
                  </a:ext>
                </a:extLst>
              </p:cNvPr>
              <p:cNvSpPr txBox="1"/>
              <p:nvPr/>
            </p:nvSpPr>
            <p:spPr>
              <a:xfrm>
                <a:off x="1186180" y="1966286"/>
                <a:ext cx="9941560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Minmax Scaler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Scaling rescales all the features into the range of 0 – 1 so that no dominant feature exist.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highest value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lowest value of a specific feature.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08F410-8948-6A4B-A908-1F4730BA6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80" y="1966286"/>
                <a:ext cx="9941560" cy="3447098"/>
              </a:xfrm>
              <a:prstGeom prst="rect">
                <a:avLst/>
              </a:prstGeom>
              <a:blipFill>
                <a:blip r:embed="rId5"/>
                <a:stretch>
                  <a:fillRect l="-510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4A2753-6FD1-4D4F-B880-CDD72EF03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447" y="3429000"/>
            <a:ext cx="3375567" cy="77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5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42423E-EFAB-964E-B126-6A9028439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080" y="1649608"/>
            <a:ext cx="5329044" cy="17628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7A96A2-E285-EF4F-B0A7-14F9EEA07AC9}"/>
              </a:ext>
            </a:extLst>
          </p:cNvPr>
          <p:cNvSpPr txBox="1"/>
          <p:nvPr/>
        </p:nvSpPr>
        <p:spPr>
          <a:xfrm>
            <a:off x="2654300" y="4047796"/>
            <a:ext cx="839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considered best 500 features determined by the chi-square statistics.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743B61-D9BC-FF40-9284-4149AE33F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489" y="4772075"/>
            <a:ext cx="3159822" cy="5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3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Issue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is an oversampling technique that create synthetic data based on the minority class. [12]</a:t>
            </a:r>
          </a:p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split for validation and independent test set with 60-40 ratio.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Positives: 167, Negatives = 1431, Total: 1598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of 1598 = 958 data points for validation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958 data points are balanced using SMOTE which gave us 1696 data points for model validation</a:t>
            </a:r>
          </a:p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Flow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F3742B-BC6D-1C4F-A417-A26CA97A9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931" y="1115730"/>
            <a:ext cx="5682137" cy="42709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22821F-71F0-004A-8401-18378818C3E5}"/>
              </a:ext>
            </a:extLst>
          </p:cNvPr>
          <p:cNvSpPr txBox="1"/>
          <p:nvPr/>
        </p:nvSpPr>
        <p:spPr>
          <a:xfrm>
            <a:off x="3800923" y="5613359"/>
            <a:ext cx="459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06: Summary diagram of the whole process.</a:t>
            </a:r>
          </a:p>
        </p:txBody>
      </p:sp>
    </p:spTree>
    <p:extLst>
      <p:ext uri="{BB962C8B-B14F-4D97-AF65-F5344CB8AC3E}">
        <p14:creationId xmlns:p14="http://schemas.microsoft.com/office/powerpoint/2010/main" val="2485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64348-FCE5-8D44-AC54-AF296B69B479}"/>
              </a:ext>
            </a:extLst>
          </p:cNvPr>
          <p:cNvSpPr txBox="1"/>
          <p:nvPr/>
        </p:nvSpPr>
        <p:spPr>
          <a:xfrm>
            <a:off x="1143000" y="1271239"/>
            <a:ext cx="994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Support vector machine: </a:t>
            </a:r>
            <a:r>
              <a:rPr lang="en-US" dirty="0"/>
              <a:t>Generates hyperplane to separate between classes. [13-14]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16234-F798-C341-906D-F5ADC9D25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514" y="1686609"/>
            <a:ext cx="3528896" cy="2008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2554AD-C54B-444A-8D38-67DD3C0185D6}"/>
              </a:ext>
            </a:extLst>
          </p:cNvPr>
          <p:cNvSpPr txBox="1"/>
          <p:nvPr/>
        </p:nvSpPr>
        <p:spPr>
          <a:xfrm>
            <a:off x="1021080" y="3844784"/>
            <a:ext cx="994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b="1" dirty="0"/>
              <a:t>Random Forest</a:t>
            </a:r>
            <a:r>
              <a:rPr lang="en-CA" dirty="0"/>
              <a:t>: It is a decision tree- based ensemble classifier which creates multiple decision trees from the dataset and predict for each sample and the decision is taken based on the highest voting [15].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02F27-07D8-0645-A1F4-AA79C0D69A09}"/>
              </a:ext>
            </a:extLst>
          </p:cNvPr>
          <p:cNvSpPr txBox="1"/>
          <p:nvPr/>
        </p:nvSpPr>
        <p:spPr>
          <a:xfrm>
            <a:off x="1021080" y="4687707"/>
            <a:ext cx="994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b="1" dirty="0" err="1"/>
              <a:t>LightGBM</a:t>
            </a:r>
            <a:r>
              <a:rPr lang="en-CA" i="1" dirty="0"/>
              <a:t>: </a:t>
            </a:r>
            <a:r>
              <a:rPr lang="en-CA" dirty="0"/>
              <a:t>It is a gradient boosting classifier based on a decision tree. Each time the prediction is made by the weak learners, the misclassified data points re-adjust the loss function so that it minimizes [16-17].</a:t>
            </a:r>
          </a:p>
        </p:txBody>
      </p:sp>
    </p:spTree>
    <p:extLst>
      <p:ext uri="{BB962C8B-B14F-4D97-AF65-F5344CB8AC3E}">
        <p14:creationId xmlns:p14="http://schemas.microsoft.com/office/powerpoint/2010/main" val="376108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12">
                <a:extLst>
                  <a:ext uri="{FF2B5EF4-FFF2-40B4-BE49-F238E27FC236}">
                    <a16:creationId xmlns:a16="http://schemas.microsoft.com/office/drawing/2014/main" id="{5C49A58D-8EA5-E041-9C0A-01BB08638D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009009"/>
                  </p:ext>
                </p:extLst>
              </p:nvPr>
            </p:nvGraphicFramePr>
            <p:xfrm>
              <a:off x="1849120" y="1646238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1797">
                      <a:extLst>
                        <a:ext uri="{9D8B030D-6E8A-4147-A177-3AD203B41FA5}">
                          <a16:colId xmlns:a16="http://schemas.microsoft.com/office/drawing/2014/main" val="3291033570"/>
                        </a:ext>
                      </a:extLst>
                    </a:gridCol>
                    <a:gridCol w="5706203">
                      <a:extLst>
                        <a:ext uri="{9D8B030D-6E8A-4147-A177-3AD203B41FA5}">
                          <a16:colId xmlns:a16="http://schemas.microsoft.com/office/drawing/2014/main" val="2509094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Tuning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674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 and Gamma parameter with range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−8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7938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Forest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n_estimator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93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LightGBM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n_estimator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2605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12">
                <a:extLst>
                  <a:ext uri="{FF2B5EF4-FFF2-40B4-BE49-F238E27FC236}">
                    <a16:creationId xmlns:a16="http://schemas.microsoft.com/office/drawing/2014/main" id="{5C49A58D-8EA5-E041-9C0A-01BB08638D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009009"/>
                  </p:ext>
                </p:extLst>
              </p:nvPr>
            </p:nvGraphicFramePr>
            <p:xfrm>
              <a:off x="1849120" y="1646238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21797">
                      <a:extLst>
                        <a:ext uri="{9D8B030D-6E8A-4147-A177-3AD203B41FA5}">
                          <a16:colId xmlns:a16="http://schemas.microsoft.com/office/drawing/2014/main" val="3291033570"/>
                        </a:ext>
                      </a:extLst>
                    </a:gridCol>
                    <a:gridCol w="5706203">
                      <a:extLst>
                        <a:ext uri="{9D8B030D-6E8A-4147-A177-3AD203B41FA5}">
                          <a16:colId xmlns:a16="http://schemas.microsoft.com/office/drawing/2014/main" val="2509094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Tuning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0674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667" t="-110345" r="-222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938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Forest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n_estimator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93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LightGBM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n_estimator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100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2605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E8766AA-8AF8-F043-B7B4-208A5CF41B91}"/>
              </a:ext>
            </a:extLst>
          </p:cNvPr>
          <p:cNvSpPr txBox="1"/>
          <p:nvPr/>
        </p:nvSpPr>
        <p:spPr>
          <a:xfrm>
            <a:off x="3900325" y="4570370"/>
            <a:ext cx="7270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validation:</a:t>
            </a:r>
          </a:p>
          <a:p>
            <a:endParaRPr lang="en-US" b="1" dirty="0"/>
          </a:p>
          <a:p>
            <a:r>
              <a:rPr lang="en-US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9601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Matrices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94539-F263-B043-876D-7EE53FD9B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149" y="2040357"/>
            <a:ext cx="3731941" cy="19848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53C582-4A38-4D4E-A70B-AF29AABBD327}"/>
              </a:ext>
            </a:extLst>
          </p:cNvPr>
          <p:cNvSpPr txBox="1"/>
          <p:nvPr/>
        </p:nvSpPr>
        <p:spPr>
          <a:xfrm>
            <a:off x="2217234" y="4616408"/>
            <a:ext cx="806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TP, FP, TN &amp; FN stands for True Positive, False Positive, True Negative &amp; False negative respectively having the conventional definition [18]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2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710" y="126082"/>
            <a:ext cx="2034540" cy="684848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EA279FC-9222-4948-AC03-6D16303DD0B5}"/>
              </a:ext>
            </a:extLst>
          </p:cNvPr>
          <p:cNvSpPr txBox="1">
            <a:spLocks/>
          </p:cNvSpPr>
          <p:nvPr/>
        </p:nvSpPr>
        <p:spPr>
          <a:xfrm>
            <a:off x="990600" y="9633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Post-translational modification (PTM)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PTM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identify PTMs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Issue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Matrices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603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E5A97-01A9-DD41-ACE4-CEFBC2CD5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785" y="1320379"/>
            <a:ext cx="5652429" cy="42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5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7E35F-10D4-BB46-AFF7-0E7128914564}"/>
              </a:ext>
            </a:extLst>
          </p:cNvPr>
          <p:cNvSpPr txBox="1"/>
          <p:nvPr/>
        </p:nvSpPr>
        <p:spPr>
          <a:xfrm>
            <a:off x="1393902" y="1572322"/>
            <a:ext cx="912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Multi-feature fusion preserved information of different aspects that helps to separate the classes.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Choosing the best classifier also helped further improvement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4254E-0D9B-064A-B895-6D8839A7CDB1}"/>
              </a:ext>
            </a:extLst>
          </p:cNvPr>
          <p:cNvSpPr txBox="1"/>
          <p:nvPr/>
        </p:nvSpPr>
        <p:spPr>
          <a:xfrm>
            <a:off x="1445446" y="4564849"/>
            <a:ext cx="8925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Improvement Scope: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Non-redundant dataset usage might give better quality feature vector while running PSI-Blast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Other domain of feature extraction technique may give further improvement.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Deep network may further improvement in the classification phase.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D6DC1-8422-304C-938E-6CA5B00CF645}"/>
              </a:ext>
            </a:extLst>
          </p:cNvPr>
          <p:cNvSpPr txBox="1"/>
          <p:nvPr/>
        </p:nvSpPr>
        <p:spPr>
          <a:xfrm>
            <a:off x="1393902" y="3039083"/>
            <a:ext cx="8976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Contribution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An effective high performance model that can predict the formylation PTM site accurately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7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40CB6D-DE64-FC4C-AC28-F1FB5D92F325}"/>
              </a:ext>
            </a:extLst>
          </p:cNvPr>
          <p:cNvSpPr/>
          <p:nvPr/>
        </p:nvSpPr>
        <p:spPr>
          <a:xfrm>
            <a:off x="533400" y="1305342"/>
            <a:ext cx="11125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dirty="0">
                <a:latin typeface="NimbusRomNo9L"/>
              </a:rPr>
              <a:t>[1] 	 Y. Du, Z. </a:t>
            </a:r>
            <a:r>
              <a:rPr lang="en-CA" dirty="0" err="1">
                <a:latin typeface="NimbusRomNo9L"/>
              </a:rPr>
              <a:t>Zhai</a:t>
            </a:r>
            <a:r>
              <a:rPr lang="en-CA" dirty="0">
                <a:latin typeface="NimbusRomNo9L"/>
              </a:rPr>
              <a:t>, Y. Li, M. Lu, T. Cai, B. Zhou, L. Huang, T. Wei, and T. Li, “Prediction of protein lysine acylation 	by Integrating primary sequence information with multiple functional features,” </a:t>
            </a:r>
            <a:r>
              <a:rPr lang="en-CA" i="1" dirty="0">
                <a:latin typeface="NimbusRomNo9L"/>
              </a:rPr>
              <a:t>Journal of proteome 	research</a:t>
            </a:r>
            <a:r>
              <a:rPr lang="en-CA" dirty="0">
                <a:latin typeface="NimbusRomNo9L"/>
              </a:rPr>
              <a:t>, vol. 15, no. 12, pp. 4234–4244, 2016. </a:t>
            </a:r>
            <a:endParaRPr lang="en-CA" dirty="0">
              <a:effectLst/>
            </a:endParaRPr>
          </a:p>
          <a:p>
            <a:pPr algn="just"/>
            <a:r>
              <a:rPr lang="en-CA" dirty="0">
                <a:latin typeface="NimbusRomNo9L"/>
              </a:rPr>
              <a:t>[2] 	 Y. Zhang, R. </a:t>
            </a:r>
            <a:r>
              <a:rPr lang="en-CA" dirty="0" err="1">
                <a:latin typeface="NimbusRomNo9L"/>
              </a:rPr>
              <a:t>Xie</a:t>
            </a:r>
            <a:r>
              <a:rPr lang="en-CA" dirty="0">
                <a:latin typeface="NimbusRomNo9L"/>
              </a:rPr>
              <a:t>, J. Wang, A. </a:t>
            </a:r>
            <a:r>
              <a:rPr lang="en-CA" dirty="0" err="1">
                <a:latin typeface="NimbusRomNo9L"/>
              </a:rPr>
              <a:t>Leier</a:t>
            </a:r>
            <a:r>
              <a:rPr lang="en-CA" dirty="0">
                <a:latin typeface="NimbusRomNo9L"/>
              </a:rPr>
              <a:t>, T. T. Marquez-Lago, T. </a:t>
            </a:r>
            <a:r>
              <a:rPr lang="en-CA" dirty="0" err="1">
                <a:latin typeface="NimbusRomNo9L"/>
              </a:rPr>
              <a:t>Akutsu</a:t>
            </a:r>
            <a:r>
              <a:rPr lang="en-CA" dirty="0">
                <a:latin typeface="NimbusRomNo9L"/>
              </a:rPr>
              <a:t>, G. I. Webb, K.-C. Chou, and J. Song, 	“Computational analysis and pre- diction of lysine </a:t>
            </a:r>
            <a:r>
              <a:rPr lang="en-CA" dirty="0" err="1">
                <a:latin typeface="NimbusRomNo9L"/>
              </a:rPr>
              <a:t>malonylation</a:t>
            </a:r>
            <a:r>
              <a:rPr lang="en-CA" dirty="0">
                <a:latin typeface="NimbusRomNo9L"/>
              </a:rPr>
              <a:t> sites by exploiting informative features in 	an integrative machine-learning framework,” </a:t>
            </a:r>
            <a:r>
              <a:rPr lang="en-CA" i="1" dirty="0">
                <a:latin typeface="NimbusRomNo9L"/>
              </a:rPr>
              <a:t>Briefings in bioinformatics</a:t>
            </a:r>
            <a:r>
              <a:rPr lang="en-CA" dirty="0">
                <a:latin typeface="NimbusRomNo9L"/>
              </a:rPr>
              <a:t>, vol. 20, no. 6, pp. 2185–2199, 	2019. </a:t>
            </a:r>
            <a:endParaRPr lang="en-CA" dirty="0">
              <a:effectLst/>
            </a:endParaRPr>
          </a:p>
          <a:p>
            <a:pPr algn="just"/>
            <a:r>
              <a:rPr lang="en-CA" dirty="0">
                <a:latin typeface="NimbusRomNo9L"/>
              </a:rPr>
              <a:t>[3] 	 Z. Ju and S.-Y. Wang, “Prediction of lysine formylation sites using the composition of k-spaced amino acid 	pairs via chou’s 5-steps rule and general pseudo components,” </a:t>
            </a:r>
            <a:r>
              <a:rPr lang="en-CA" i="1" dirty="0">
                <a:latin typeface="NimbusRomNo9L"/>
              </a:rPr>
              <a:t>Genomics</a:t>
            </a:r>
            <a:r>
              <a:rPr lang="en-CA" dirty="0">
                <a:latin typeface="NimbusRomNo9L"/>
              </a:rPr>
              <a:t>, vol. 112, no. 1, pp. 859–866, 	2020. </a:t>
            </a:r>
          </a:p>
          <a:p>
            <a:pPr algn="just"/>
            <a:r>
              <a:rPr lang="en-CA" dirty="0"/>
              <a:t>[4]  	S. Shovan and M. A. M. Hasan, “Prediction of lysine glycation </a:t>
            </a:r>
            <a:r>
              <a:rPr lang="en-CA" dirty="0" err="1"/>
              <a:t>ptm</a:t>
            </a:r>
            <a:r>
              <a:rPr lang="en-CA" dirty="0"/>
              <a:t> site in protein using peptide sequence 	evolution based features,” in </a:t>
            </a:r>
            <a:r>
              <a:rPr lang="en-CA" i="1" dirty="0"/>
              <a:t>2019 International Conference on Electrical, Computer and Communication 	Engineering (ECCE)</a:t>
            </a:r>
            <a:r>
              <a:rPr lang="en-CA" dirty="0"/>
              <a:t>. IEEE, 2019, pp. 1–5.</a:t>
            </a:r>
          </a:p>
          <a:p>
            <a:pPr algn="just"/>
            <a:r>
              <a:rPr lang="en-CA" dirty="0"/>
              <a:t>[5]  	T. Wang, Q. Zhou, F. Li, Y. Yu, X. Yin, and J. Wang, “Genetic </a:t>
            </a:r>
            <a:r>
              <a:rPr lang="en-CA" dirty="0" err="1"/>
              <a:t>incorpo</a:t>
            </a:r>
            <a:r>
              <a:rPr lang="en-CA" dirty="0"/>
              <a:t>- ration of n</a:t>
            </a:r>
            <a:r>
              <a:rPr lang="el-GR" dirty="0"/>
              <a:t>ε-</a:t>
            </a:r>
            <a:r>
              <a:rPr lang="en-CA" dirty="0" err="1"/>
              <a:t>formyllysine</a:t>
            </a:r>
            <a:r>
              <a:rPr lang="en-CA" dirty="0"/>
              <a:t>, a new histone 	post-translational modification,” </a:t>
            </a:r>
            <a:r>
              <a:rPr lang="en-CA" i="1" dirty="0" err="1"/>
              <a:t>ChemBioChem</a:t>
            </a:r>
            <a:r>
              <a:rPr lang="en-CA" dirty="0"/>
              <a:t>, vol. 16, no. 10, pp. 1440–1442, 2015. </a:t>
            </a:r>
            <a:endParaRPr lang="en-CA" dirty="0">
              <a:effectLst/>
            </a:endParaRPr>
          </a:p>
          <a:p>
            <a:pPr algn="just"/>
            <a:r>
              <a:rPr lang="en-CA" dirty="0"/>
              <a:t>[6]  	S. Lee, “Post-translational modification of proteins in toxicological research: focus on lysine acylation,” </a:t>
            </a:r>
            <a:r>
              <a:rPr lang="en-CA" i="1" dirty="0"/>
              <a:t>T	</a:t>
            </a:r>
            <a:r>
              <a:rPr lang="en-CA" i="1" dirty="0" err="1"/>
              <a:t>oxicological</a:t>
            </a:r>
            <a:r>
              <a:rPr lang="en-CA" i="1" dirty="0"/>
              <a:t> research</a:t>
            </a:r>
            <a:r>
              <a:rPr lang="en-CA" dirty="0"/>
              <a:t>, vol. 29, no. 2, pp. 81–86, 2013. </a:t>
            </a:r>
            <a:endParaRPr lang="en-CA" dirty="0">
              <a:effectLst/>
            </a:endParaRPr>
          </a:p>
          <a:p>
            <a:pPr algn="just"/>
            <a:r>
              <a:rPr lang="en-CA" dirty="0"/>
              <a:t> </a:t>
            </a:r>
            <a:endParaRPr lang="en-CA" dirty="0">
              <a:effectLst/>
            </a:endParaRPr>
          </a:p>
          <a:p>
            <a:pPr algn="just"/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466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40CB6D-DE64-FC4C-AC28-F1FB5D92F325}"/>
              </a:ext>
            </a:extLst>
          </p:cNvPr>
          <p:cNvSpPr/>
          <p:nvPr/>
        </p:nvSpPr>
        <p:spPr>
          <a:xfrm>
            <a:off x="533400" y="1145322"/>
            <a:ext cx="111252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dirty="0"/>
              <a:t>[7] 	T. Jiang, X. Zhou, K. </a:t>
            </a:r>
            <a:r>
              <a:rPr lang="en-CA" dirty="0" err="1"/>
              <a:t>Taghizadeh</a:t>
            </a:r>
            <a:r>
              <a:rPr lang="en-CA" dirty="0"/>
              <a:t>, M. Dong, and P. C. </a:t>
            </a:r>
            <a:r>
              <a:rPr lang="en-CA" dirty="0" err="1"/>
              <a:t>Dedon</a:t>
            </a:r>
            <a:r>
              <a:rPr lang="en-CA" dirty="0"/>
              <a:t>, “N- formylation of lysine in histone proteins as a 	secondary modification arising from oxidative </a:t>
            </a:r>
            <a:r>
              <a:rPr lang="en-CA" dirty="0" err="1"/>
              <a:t>dna</a:t>
            </a:r>
            <a:r>
              <a:rPr lang="en-CA" dirty="0"/>
              <a:t> damage,” </a:t>
            </a:r>
            <a:r>
              <a:rPr lang="en-CA" i="1" dirty="0"/>
              <a:t>Proceedings of the National Academy of 	Sciences</a:t>
            </a:r>
            <a:r>
              <a:rPr lang="en-CA" dirty="0"/>
              <a:t>, vol. 104, no. 1, pp. 60–65, 2007. </a:t>
            </a:r>
          </a:p>
          <a:p>
            <a:pPr algn="just"/>
            <a:r>
              <a:rPr lang="en-CA" dirty="0"/>
              <a:t>[8] 	J. R. Wis ́</a:t>
            </a:r>
            <a:r>
              <a:rPr lang="en-CA" dirty="0" err="1"/>
              <a:t>niewski</a:t>
            </a:r>
            <a:r>
              <a:rPr lang="en-CA" dirty="0"/>
              <a:t>, A. </a:t>
            </a:r>
            <a:r>
              <a:rPr lang="en-CA" dirty="0" err="1"/>
              <a:t>Zougman</a:t>
            </a:r>
            <a:r>
              <a:rPr lang="en-CA" dirty="0"/>
              <a:t>, and M. Mann, “N </a:t>
            </a:r>
            <a:r>
              <a:rPr lang="el-GR" dirty="0"/>
              <a:t>ε-</a:t>
            </a:r>
            <a:r>
              <a:rPr lang="en-CA" dirty="0"/>
              <a:t>formylation of lysine is a widespread post-translational 	modification of nuclear proteins occurring at residues involved in regulation of chromatin function,” </a:t>
            </a:r>
            <a:r>
              <a:rPr lang="en-CA" i="1" dirty="0"/>
              <a:t>Nucleic 	acids research</a:t>
            </a:r>
            <a:r>
              <a:rPr lang="en-CA" dirty="0"/>
              <a:t>, vol. 36, no. 2, pp. 570–577, 2008. </a:t>
            </a:r>
          </a:p>
          <a:p>
            <a:pPr algn="just"/>
            <a:r>
              <a:rPr lang="en-CA" dirty="0"/>
              <a:t>[9] 	R. </a:t>
            </a:r>
            <a:r>
              <a:rPr lang="en-CA" dirty="0" err="1"/>
              <a:t>Aebersold</a:t>
            </a:r>
            <a:r>
              <a:rPr lang="en-CA" dirty="0"/>
              <a:t> and M. Mann, “Mass spectrometry-based proteomics,” </a:t>
            </a:r>
            <a:r>
              <a:rPr lang="en-CA" i="1" dirty="0"/>
              <a:t>Nature</a:t>
            </a:r>
            <a:r>
              <a:rPr lang="en-CA" dirty="0"/>
              <a:t>, vol. 422, no. 6928, pp. 198–	207, 2003. </a:t>
            </a:r>
          </a:p>
          <a:p>
            <a:pPr algn="just"/>
            <a:r>
              <a:rPr lang="en-CA" dirty="0"/>
              <a:t>[10]	 H. Xu, J. Zhou, S. Lin, W. Deng, Y. Zhang, and Y. </a:t>
            </a:r>
            <a:r>
              <a:rPr lang="en-CA" dirty="0" err="1"/>
              <a:t>Xue</a:t>
            </a:r>
            <a:r>
              <a:rPr lang="en-CA" dirty="0"/>
              <a:t>, “</a:t>
            </a:r>
            <a:r>
              <a:rPr lang="en-CA" dirty="0" err="1"/>
              <a:t>Plmd</a:t>
            </a:r>
            <a:r>
              <a:rPr lang="en-CA" dirty="0"/>
              <a:t>: An updated data resource of protein lysine 	modifications,” </a:t>
            </a:r>
            <a:r>
              <a:rPr lang="en-CA" i="1" dirty="0"/>
              <a:t>Journal of Genetics and Genomics</a:t>
            </a:r>
            <a:r>
              <a:rPr lang="en-CA" dirty="0"/>
              <a:t>, vol. 44, no. 5, pp. 243–250, 2017. </a:t>
            </a:r>
          </a:p>
          <a:p>
            <a:pPr algn="just"/>
            <a:r>
              <a:rPr lang="en-CA" dirty="0"/>
              <a:t>[11] 	S. Kawashima and M. </a:t>
            </a:r>
            <a:r>
              <a:rPr lang="en-CA" dirty="0" err="1"/>
              <a:t>Kanehisa</a:t>
            </a:r>
            <a:r>
              <a:rPr lang="en-CA" dirty="0"/>
              <a:t>, “</a:t>
            </a:r>
            <a:r>
              <a:rPr lang="en-CA" dirty="0" err="1"/>
              <a:t>Aaindex</a:t>
            </a:r>
            <a:r>
              <a:rPr lang="en-CA" dirty="0"/>
              <a:t>: amino acid index database,” </a:t>
            </a:r>
            <a:r>
              <a:rPr lang="en-CA" i="1" dirty="0"/>
              <a:t>Nucleic acids research</a:t>
            </a:r>
            <a:r>
              <a:rPr lang="en-CA" dirty="0"/>
              <a:t>, vol. 28, no. 1, 	pp. 374–374, 2000. </a:t>
            </a:r>
          </a:p>
          <a:p>
            <a:pPr algn="just"/>
            <a:r>
              <a:rPr lang="en-CA" dirty="0"/>
              <a:t>[12] 	N.V.Chawla,K.W.Bowyer,L.O.Hall,andW.P.</a:t>
            </a:r>
            <a:r>
              <a:rPr lang="en-CA" dirty="0" err="1"/>
              <a:t>Kegelmeyer</a:t>
            </a:r>
            <a:r>
              <a:rPr lang="en-CA" dirty="0"/>
              <a:t>,“Smote: synthetic minority over-sampling technique,” 	</a:t>
            </a:r>
            <a:r>
              <a:rPr lang="en-CA" i="1" dirty="0"/>
              <a:t>Journal of artificial intel- </a:t>
            </a:r>
            <a:r>
              <a:rPr lang="en-CA" i="1" dirty="0" err="1"/>
              <a:t>ligence</a:t>
            </a:r>
            <a:r>
              <a:rPr lang="en-CA" i="1" dirty="0"/>
              <a:t> research</a:t>
            </a:r>
            <a:r>
              <a:rPr lang="en-CA" dirty="0"/>
              <a:t>, vol. 16, pp. 321–357, 2002. </a:t>
            </a:r>
          </a:p>
          <a:p>
            <a:pPr algn="just"/>
            <a:r>
              <a:rPr lang="en-CA" dirty="0"/>
              <a:t>[13] 	K. Duan, S. S. Keerthi, and A. N. Poo, “Evaluation of simple per- </a:t>
            </a:r>
            <a:r>
              <a:rPr lang="en-CA" dirty="0" err="1"/>
              <a:t>formance</a:t>
            </a:r>
            <a:r>
              <a:rPr lang="en-CA" dirty="0"/>
              <a:t> measures for tuning </a:t>
            </a:r>
            <a:r>
              <a:rPr lang="en-CA" dirty="0" err="1"/>
              <a:t>svm</a:t>
            </a:r>
            <a:r>
              <a:rPr lang="en-CA" dirty="0"/>
              <a:t> 	hyperparameters,” </a:t>
            </a:r>
            <a:r>
              <a:rPr lang="en-CA" i="1" dirty="0"/>
              <a:t>Neurocomputing</a:t>
            </a:r>
            <a:r>
              <a:rPr lang="en-CA" dirty="0"/>
              <a:t>, vol. 51, pp. 41–59, 2003. </a:t>
            </a:r>
          </a:p>
          <a:p>
            <a:pPr algn="just"/>
            <a:r>
              <a:rPr lang="en-CA" dirty="0"/>
              <a:t>[14] 	T. S. </a:t>
            </a:r>
            <a:r>
              <a:rPr lang="en-CA" dirty="0" err="1"/>
              <a:t>Furey</a:t>
            </a:r>
            <a:r>
              <a:rPr lang="en-CA" dirty="0"/>
              <a:t>, N. </a:t>
            </a:r>
            <a:r>
              <a:rPr lang="en-CA" dirty="0" err="1"/>
              <a:t>Cristianini</a:t>
            </a:r>
            <a:r>
              <a:rPr lang="en-CA" dirty="0"/>
              <a:t>, N. Duffy, D. W. </a:t>
            </a:r>
            <a:r>
              <a:rPr lang="en-CA" dirty="0" err="1"/>
              <a:t>Bednarski</a:t>
            </a:r>
            <a:r>
              <a:rPr lang="en-CA" dirty="0"/>
              <a:t>, M. </a:t>
            </a:r>
            <a:r>
              <a:rPr lang="en-CA" dirty="0" err="1"/>
              <a:t>Schummer</a:t>
            </a:r>
            <a:r>
              <a:rPr lang="en-CA" dirty="0"/>
              <a:t>, and D. Haussler, “Support vector machine 	classification and validation of cancer tissue samples using microarray expression data,” </a:t>
            </a:r>
            <a:r>
              <a:rPr lang="en-CA" i="1" dirty="0"/>
              <a:t>Bioinformatics</a:t>
            </a:r>
            <a:r>
              <a:rPr lang="en-CA" dirty="0"/>
              <a:t>, vol. 	16, no. 10, pp. 906–914, 2000. </a:t>
            </a:r>
          </a:p>
          <a:p>
            <a:pPr algn="just"/>
            <a:endParaRPr lang="en-CA" dirty="0"/>
          </a:p>
          <a:p>
            <a:pPr algn="just"/>
            <a:endParaRPr lang="en-CA" dirty="0"/>
          </a:p>
          <a:p>
            <a:pPr algn="just"/>
            <a:endParaRPr lang="en-CA" dirty="0"/>
          </a:p>
          <a:p>
            <a:pPr algn="just"/>
            <a:endParaRPr lang="en-CA" dirty="0"/>
          </a:p>
          <a:p>
            <a:pPr algn="just"/>
            <a:endParaRPr lang="en-CA" dirty="0"/>
          </a:p>
          <a:p>
            <a:pPr algn="just"/>
            <a:r>
              <a:rPr lang="en-CA" dirty="0"/>
              <a:t> </a:t>
            </a:r>
            <a:endParaRPr lang="en-CA" dirty="0">
              <a:effectLst/>
            </a:endParaRPr>
          </a:p>
          <a:p>
            <a:pPr algn="just"/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09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825625"/>
            <a:ext cx="10515600" cy="4570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40CB6D-DE64-FC4C-AC28-F1FB5D92F325}"/>
              </a:ext>
            </a:extLst>
          </p:cNvPr>
          <p:cNvSpPr/>
          <p:nvPr/>
        </p:nvSpPr>
        <p:spPr>
          <a:xfrm>
            <a:off x="533400" y="1145322"/>
            <a:ext cx="1112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[15] 	A. </a:t>
            </a:r>
            <a:r>
              <a:rPr lang="en-CA" dirty="0" err="1"/>
              <a:t>Liaw</a:t>
            </a:r>
            <a:r>
              <a:rPr lang="en-CA" dirty="0"/>
              <a:t>, M. Wiener </a:t>
            </a:r>
            <a:r>
              <a:rPr lang="en-CA" i="1" dirty="0"/>
              <a:t>et al.</a:t>
            </a:r>
            <a:r>
              <a:rPr lang="en-CA" dirty="0"/>
              <a:t>, “Classification and regression by </a:t>
            </a:r>
            <a:r>
              <a:rPr lang="en-CA" dirty="0" err="1"/>
              <a:t>randomfor</a:t>
            </a:r>
            <a:r>
              <a:rPr lang="en-CA" dirty="0"/>
              <a:t>- </a:t>
            </a:r>
            <a:r>
              <a:rPr lang="en-CA" dirty="0" err="1"/>
              <a:t>est</a:t>
            </a:r>
            <a:r>
              <a:rPr lang="en-CA" dirty="0"/>
              <a:t>,” </a:t>
            </a:r>
            <a:r>
              <a:rPr lang="en-CA" i="1" dirty="0"/>
              <a:t>R news</a:t>
            </a:r>
            <a:r>
              <a:rPr lang="en-CA" dirty="0"/>
              <a:t>, vol. 2, no. 3, pp. 18–22, 	2002.</a:t>
            </a:r>
          </a:p>
          <a:p>
            <a:r>
              <a:rPr lang="en-CA" dirty="0"/>
              <a:t>[16] 	G. </a:t>
            </a:r>
            <a:r>
              <a:rPr lang="en-CA" dirty="0" err="1"/>
              <a:t>Ke</a:t>
            </a:r>
            <a:r>
              <a:rPr lang="en-CA" dirty="0"/>
              <a:t>, Q. Meng, T. Finley, T. Wang, W. Chen, W. Ma, Q. Ye, and T.- Y. Liu, “</a:t>
            </a:r>
            <a:r>
              <a:rPr lang="en-CA" dirty="0" err="1"/>
              <a:t>Lightgbm</a:t>
            </a:r>
            <a:r>
              <a:rPr lang="en-CA" dirty="0"/>
              <a:t>: A highly efficient 	gradient 	boosting decision tree,” in </a:t>
            </a:r>
            <a:r>
              <a:rPr lang="en-CA" i="1" dirty="0"/>
              <a:t>Advances in neural information processing systems</a:t>
            </a:r>
            <a:r>
              <a:rPr lang="en-CA" dirty="0"/>
              <a:t>, 2017, pp. 3146– 	3154. </a:t>
            </a:r>
          </a:p>
          <a:p>
            <a:r>
              <a:rPr lang="en-CA" dirty="0"/>
              <a:t>[17] 	Y. Liu, Z. Yu, C. Chen, Y. Han, and B. Yu, “Prediction of protein crotonylation sites through </a:t>
            </a:r>
            <a:r>
              <a:rPr lang="en-CA" dirty="0" err="1"/>
              <a:t>lightgbm</a:t>
            </a:r>
            <a:r>
              <a:rPr lang="en-CA" dirty="0"/>
              <a:t> classifier 	based on smote and elastic net,” </a:t>
            </a:r>
            <a:r>
              <a:rPr lang="en-CA" i="1" dirty="0"/>
              <a:t>Analytical Biochemistry</a:t>
            </a:r>
            <a:r>
              <a:rPr lang="en-CA" dirty="0"/>
              <a:t>, p. 113903, 2020. </a:t>
            </a:r>
          </a:p>
          <a:p>
            <a:r>
              <a:rPr lang="en-CA" dirty="0"/>
              <a:t>[18] 	M. W. Ahmad, M. E. Arafat, S. Shovan, M. Uddin, O. F. Osama, and S. </a:t>
            </a:r>
            <a:r>
              <a:rPr lang="en-CA" dirty="0" err="1"/>
              <a:t>Shatabda</a:t>
            </a:r>
            <a:r>
              <a:rPr lang="en-CA" dirty="0"/>
              <a:t>, “Enhanced prediction of l	</a:t>
            </a:r>
            <a:r>
              <a:rPr lang="en-CA" dirty="0" err="1"/>
              <a:t>ysine</a:t>
            </a:r>
            <a:r>
              <a:rPr lang="en-CA" dirty="0"/>
              <a:t> </a:t>
            </a:r>
            <a:r>
              <a:rPr lang="en-CA" dirty="0" err="1"/>
              <a:t>propionylation</a:t>
            </a:r>
            <a:r>
              <a:rPr lang="en-CA" dirty="0"/>
              <a:t> sites using bi-peptide evolutionary features resolving data imbalance.” </a:t>
            </a:r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060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Post-translational Modification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EA279FC-9222-4948-AC03-6D16303DD0B5}"/>
              </a:ext>
            </a:extLst>
          </p:cNvPr>
          <p:cNvSpPr txBox="1">
            <a:spLocks/>
          </p:cNvSpPr>
          <p:nvPr/>
        </p:nvSpPr>
        <p:spPr>
          <a:xfrm>
            <a:off x="990600" y="9633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dogma: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the formation of protein from DNA.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E03C29-F6AF-F549-AFC7-B2E999823D2F}"/>
              </a:ext>
            </a:extLst>
          </p:cNvPr>
          <p:cNvSpPr/>
          <p:nvPr/>
        </p:nvSpPr>
        <p:spPr>
          <a:xfrm>
            <a:off x="2538593" y="1960462"/>
            <a:ext cx="1085703" cy="44444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9B3A0-EE92-E747-A2A8-8C2231ABB488}"/>
              </a:ext>
            </a:extLst>
          </p:cNvPr>
          <p:cNvSpPr/>
          <p:nvPr/>
        </p:nvSpPr>
        <p:spPr>
          <a:xfrm>
            <a:off x="5844545" y="1966054"/>
            <a:ext cx="1264626" cy="43326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7EF50-E2DB-DD47-97AE-3D8130ED3400}"/>
              </a:ext>
            </a:extLst>
          </p:cNvPr>
          <p:cNvSpPr/>
          <p:nvPr/>
        </p:nvSpPr>
        <p:spPr>
          <a:xfrm>
            <a:off x="9329420" y="1998018"/>
            <a:ext cx="126462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Protein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3A7E08A-0E1D-9B4A-B454-DF4AA663A10F}"/>
              </a:ext>
            </a:extLst>
          </p:cNvPr>
          <p:cNvCxnSpPr>
            <a:cxnSpLocks/>
          </p:cNvCxnSpPr>
          <p:nvPr/>
        </p:nvCxnSpPr>
        <p:spPr>
          <a:xfrm>
            <a:off x="3636996" y="1969671"/>
            <a:ext cx="308527" cy="96824"/>
          </a:xfrm>
          <a:prstGeom prst="curvedConnector3">
            <a:avLst>
              <a:gd name="adj1" fmla="val 21534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035487-CE13-914A-848D-6AB69C80C6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3624296" y="2182685"/>
            <a:ext cx="222024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34FA5C-28C4-B942-A6F5-431019E5C228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7109171" y="2182684"/>
            <a:ext cx="2220249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69B939-A0FD-2549-B2B1-16A8478C064D}"/>
              </a:ext>
            </a:extLst>
          </p:cNvPr>
          <p:cNvSpPr txBox="1"/>
          <p:nvPr/>
        </p:nvSpPr>
        <p:spPr>
          <a:xfrm>
            <a:off x="3680338" y="2973008"/>
            <a:ext cx="483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01: </a:t>
            </a:r>
            <a:r>
              <a:rPr lang="en-US" dirty="0"/>
              <a:t>The Central Dogma of Molecular Biology</a:t>
            </a:r>
            <a:endParaRPr lang="en-US" b="1" dirty="0"/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CF8341D-47AA-CE4A-8288-BD24B5D22789}"/>
              </a:ext>
            </a:extLst>
          </p:cNvPr>
          <p:cNvCxnSpPr>
            <a:cxnSpLocks/>
          </p:cNvCxnSpPr>
          <p:nvPr/>
        </p:nvCxnSpPr>
        <p:spPr>
          <a:xfrm>
            <a:off x="7121871" y="1977545"/>
            <a:ext cx="308527" cy="96824"/>
          </a:xfrm>
          <a:prstGeom prst="curvedConnector3">
            <a:avLst>
              <a:gd name="adj1" fmla="val 21534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9646229-EDC7-5B47-A757-DEF8EFD9120E}"/>
              </a:ext>
            </a:extLst>
          </p:cNvPr>
          <p:cNvSpPr txBox="1"/>
          <p:nvPr/>
        </p:nvSpPr>
        <p:spPr>
          <a:xfrm>
            <a:off x="4065098" y="2182684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Transcription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1327FE-D39B-A745-858F-03EDFBE2DC07}"/>
              </a:ext>
            </a:extLst>
          </p:cNvPr>
          <p:cNvSpPr txBox="1"/>
          <p:nvPr/>
        </p:nvSpPr>
        <p:spPr>
          <a:xfrm>
            <a:off x="7611757" y="2194750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4C1576-9466-8B44-A36E-79B1687D7A78}"/>
              </a:ext>
            </a:extLst>
          </p:cNvPr>
          <p:cNvSpPr txBox="1"/>
          <p:nvPr/>
        </p:nvSpPr>
        <p:spPr>
          <a:xfrm>
            <a:off x="1143000" y="3442404"/>
            <a:ext cx="9573768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060"/>
              </a:buClr>
              <a:buSzPts val="18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PTM is enzymatic modification of proteins following protein biosynthesis.</a:t>
            </a:r>
          </a:p>
          <a:p>
            <a:pPr>
              <a:spcBef>
                <a:spcPts val="1600"/>
              </a:spcBef>
              <a:buClr>
                <a:srgbClr val="002060"/>
              </a:buClr>
              <a:buSzPts val="18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There are 20 standard amino acids 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A, C, D, E, F, G, H, I, K, L, M, N, P, Q, R, S, T, V, W, 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2ACB59-E2E1-D344-80E2-E7C50D10BB77}"/>
              </a:ext>
            </a:extLst>
          </p:cNvPr>
          <p:cNvSpPr txBox="1"/>
          <p:nvPr/>
        </p:nvSpPr>
        <p:spPr>
          <a:xfrm>
            <a:off x="1143000" y="4427268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Lysine (K) PTM: </a:t>
            </a:r>
            <a:r>
              <a:rPr lang="en-US" dirty="0"/>
              <a:t>Acetylation, </a:t>
            </a:r>
            <a:r>
              <a:rPr lang="en-US" dirty="0" err="1"/>
              <a:t>Succinylation</a:t>
            </a:r>
            <a:r>
              <a:rPr lang="en-US" dirty="0"/>
              <a:t>, </a:t>
            </a:r>
            <a:r>
              <a:rPr lang="en-US" dirty="0" err="1"/>
              <a:t>Malonylation</a:t>
            </a:r>
            <a:r>
              <a:rPr lang="en-US" dirty="0"/>
              <a:t>, Glycation, Methylation, </a:t>
            </a:r>
            <a:r>
              <a:rPr lang="en-US" b="1" dirty="0"/>
              <a:t>Formylation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[1-4].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337978-9C7F-C04E-98B1-47BF6C9E7BD5}"/>
              </a:ext>
            </a:extLst>
          </p:cNvPr>
          <p:cNvSpPr txBox="1"/>
          <p:nvPr/>
        </p:nvSpPr>
        <p:spPr>
          <a:xfrm>
            <a:off x="1143000" y="5050775"/>
            <a:ext cx="943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CA" dirty="0"/>
              <a:t>The addition of a formyl functional group in the amino acid side chain is termed </a:t>
            </a:r>
            <a:r>
              <a:rPr lang="en-CA" b="1" dirty="0"/>
              <a:t>formylation</a:t>
            </a:r>
            <a:r>
              <a:rPr lang="en-CA" dirty="0"/>
              <a:t>[3</a:t>
            </a:r>
            <a:r>
              <a:rPr lang="en-CA" b="1" dirty="0"/>
              <a:t>]</a:t>
            </a:r>
            <a:r>
              <a:rPr lang="en-CA" dirty="0"/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CA" dirty="0"/>
              <a:t>A formyl functional group consists of a carbonyl bonded to hydrogen</a:t>
            </a:r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68BF869-A990-A44C-9356-A5FCF4E4C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293" y="5074311"/>
            <a:ext cx="876349" cy="8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4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PTM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EA279FC-9222-4948-AC03-6D16303DD0B5}"/>
              </a:ext>
            </a:extLst>
          </p:cNvPr>
          <p:cNvSpPr txBox="1">
            <a:spLocks/>
          </p:cNvSpPr>
          <p:nvPr/>
        </p:nvSpPr>
        <p:spPr>
          <a:xfrm>
            <a:off x="990600" y="9633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structural and functional diversities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expansion of genetic code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causes chronic diseases. 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2488C-81FB-504E-963E-DBA9BF9651BD}"/>
              </a:ext>
            </a:extLst>
          </p:cNvPr>
          <p:cNvSpPr txBox="1"/>
          <p:nvPr/>
        </p:nvSpPr>
        <p:spPr>
          <a:xfrm>
            <a:off x="1143000" y="2340864"/>
            <a:ext cx="8778240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Formylation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Affects DNA binding[4].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Plays a vast amount of role in the epigenetics of chromatin activities [5-6].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Damages the DNA by oxidating[7].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Causes hindrance of gene expression[7-8].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Results in chronic disease </a:t>
            </a:r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like cancer[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8].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873DE-2DA3-1748-9F9C-E3DF2725EF0D}"/>
              </a:ext>
            </a:extLst>
          </p:cNvPr>
          <p:cNvSpPr txBox="1"/>
          <p:nvPr/>
        </p:nvSpPr>
        <p:spPr>
          <a:xfrm>
            <a:off x="1216152" y="5053422"/>
            <a:ext cx="89611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for: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or prediction of diseases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development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fundamental functionality of proteins. </a:t>
            </a:r>
          </a:p>
        </p:txBody>
      </p:sp>
    </p:spTree>
    <p:extLst>
      <p:ext uri="{BB962C8B-B14F-4D97-AF65-F5344CB8AC3E}">
        <p14:creationId xmlns:p14="http://schemas.microsoft.com/office/powerpoint/2010/main" val="32833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identify PTMs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2488C-81FB-504E-963E-DBA9BF9651BD}"/>
              </a:ext>
            </a:extLst>
          </p:cNvPr>
          <p:cNvSpPr txBox="1"/>
          <p:nvPr/>
        </p:nvSpPr>
        <p:spPr>
          <a:xfrm>
            <a:off x="1089660" y="1695918"/>
            <a:ext cx="44348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Approach</a:t>
            </a:r>
          </a:p>
          <a:p>
            <a:pPr>
              <a:lnSpc>
                <a:spcPct val="150000"/>
              </a:lnSpc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spectrometry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Expertise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 machines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substantial amount of time 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99317-2761-7847-BF4E-36C0E68C9C69}"/>
              </a:ext>
            </a:extLst>
          </p:cNvPr>
          <p:cNvSpPr txBox="1"/>
          <p:nvPr/>
        </p:nvSpPr>
        <p:spPr>
          <a:xfrm>
            <a:off x="6649720" y="1692276"/>
            <a:ext cx="4434840" cy="21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tool</a:t>
            </a:r>
          </a:p>
          <a:p>
            <a:pPr algn="just">
              <a:lnSpc>
                <a:spcPct val="150000"/>
              </a:lnSpc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Predictor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expertise needed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expensive machines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CA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very less amount of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59166-3535-D045-A44C-802A15F9A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369" y="3938670"/>
            <a:ext cx="1852101" cy="1908226"/>
          </a:xfrm>
          <a:prstGeom prst="rect">
            <a:avLst/>
          </a:prstGeom>
        </p:spPr>
      </p:pic>
      <p:pic>
        <p:nvPicPr>
          <p:cNvPr id="17" name="Graphic 16" descr="Programmer">
            <a:extLst>
              <a:ext uri="{FF2B5EF4-FFF2-40B4-BE49-F238E27FC236}">
                <a16:creationId xmlns:a16="http://schemas.microsoft.com/office/drawing/2014/main" id="{F63DB860-B0A5-A845-9331-A235358D9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2863" y="4153126"/>
            <a:ext cx="1479314" cy="14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4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lysine formylation sites using the composition of k-spaced amino acid pairs via chou’s 5-steps rule and general pseudo components</a:t>
            </a:r>
          </a:p>
          <a:p>
            <a:pPr lvl="1"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Z. Ju and S.-Y. Wang </a:t>
            </a:r>
          </a:p>
          <a:p>
            <a:pPr lvl="1"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Genomics </a:t>
            </a:r>
          </a:p>
          <a:p>
            <a:pPr lvl="1">
              <a:lnSpc>
                <a:spcPct val="15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date: 2020</a:t>
            </a:r>
          </a:p>
          <a:p>
            <a:pPr lvl="1"/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1">
              <a:buFont typeface="Wingdings" pitchFamily="2" charset="2"/>
              <a:buChar char="§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PLMD </a:t>
            </a:r>
          </a:p>
          <a:p>
            <a:pPr marL="457200" lvl="1" indent="0">
              <a:buNone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technique</a:t>
            </a:r>
          </a:p>
          <a:p>
            <a:pPr lvl="1">
              <a:buFont typeface="Wingdings" pitchFamily="2" charset="2"/>
              <a:buChar char="§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K-Spaced Amino Acid Pairs (CKSAAP) </a:t>
            </a:r>
          </a:p>
          <a:p>
            <a:pPr lvl="1">
              <a:buFont typeface="Wingdings" pitchFamily="2" charset="2"/>
              <a:buChar char="§"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Technique:</a:t>
            </a:r>
          </a:p>
          <a:p>
            <a:pPr lvl="1">
              <a:buFont typeface="Wingdings" pitchFamily="2" charset="2"/>
              <a:buChar char="§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Support Vector Machine </a:t>
            </a:r>
          </a:p>
          <a:p>
            <a:pPr marL="457200" lvl="1" indent="0">
              <a:buNone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5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8E928-8FFC-E34A-9327-AED7B8FD390E}"/>
              </a:ext>
            </a:extLst>
          </p:cNvPr>
          <p:cNvSpPr txBox="1"/>
          <p:nvPr/>
        </p:nvSpPr>
        <p:spPr>
          <a:xfrm>
            <a:off x="838200" y="2581835"/>
            <a:ext cx="1005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more effective predictor for prediction of Formylation PTM site </a:t>
            </a:r>
          </a:p>
        </p:txBody>
      </p:sp>
    </p:spTree>
    <p:extLst>
      <p:ext uri="{BB962C8B-B14F-4D97-AF65-F5344CB8AC3E}">
        <p14:creationId xmlns:p14="http://schemas.microsoft.com/office/powerpoint/2010/main" val="125209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030005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C2FC6C-02CE-5C4F-A7E9-2465E1EF25F0}"/>
              </a:ext>
            </a:extLst>
          </p:cNvPr>
          <p:cNvSpPr/>
          <p:nvPr/>
        </p:nvSpPr>
        <p:spPr>
          <a:xfrm>
            <a:off x="1195892" y="1437509"/>
            <a:ext cx="1971488" cy="44444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 collection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B5B7A5-5934-4E40-A0FF-302916075542}"/>
              </a:ext>
            </a:extLst>
          </p:cNvPr>
          <p:cNvSpPr/>
          <p:nvPr/>
        </p:nvSpPr>
        <p:spPr>
          <a:xfrm>
            <a:off x="2181636" y="2128016"/>
            <a:ext cx="1971488" cy="44444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extraction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BCFB5-7EE0-1B45-B4B0-E724E1DB2229}"/>
              </a:ext>
            </a:extLst>
          </p:cNvPr>
          <p:cNvSpPr/>
          <p:nvPr/>
        </p:nvSpPr>
        <p:spPr>
          <a:xfrm>
            <a:off x="3490483" y="2861808"/>
            <a:ext cx="1971488" cy="44444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Balancing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B8D0D7-9689-544A-8EFB-8FAD23D946F1}"/>
              </a:ext>
            </a:extLst>
          </p:cNvPr>
          <p:cNvSpPr/>
          <p:nvPr/>
        </p:nvSpPr>
        <p:spPr>
          <a:xfrm>
            <a:off x="4570730" y="3579302"/>
            <a:ext cx="1971488" cy="44444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selection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0AC4F-8550-4B4F-8DA2-71292604E780}"/>
              </a:ext>
            </a:extLst>
          </p:cNvPr>
          <p:cNvSpPr/>
          <p:nvPr/>
        </p:nvSpPr>
        <p:spPr>
          <a:xfrm>
            <a:off x="5658896" y="4309796"/>
            <a:ext cx="1971488" cy="44444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Classification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1E7797-65B2-ED43-BBD3-00DDA7208A2F}"/>
              </a:ext>
            </a:extLst>
          </p:cNvPr>
          <p:cNvSpPr/>
          <p:nvPr/>
        </p:nvSpPr>
        <p:spPr>
          <a:xfrm>
            <a:off x="6542218" y="5012415"/>
            <a:ext cx="1971488" cy="44444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96BE19-045D-AD4D-8826-88890CFB22F5}"/>
              </a:ext>
            </a:extLst>
          </p:cNvPr>
          <p:cNvSpPr/>
          <p:nvPr/>
        </p:nvSpPr>
        <p:spPr>
          <a:xfrm>
            <a:off x="7357932" y="5699973"/>
            <a:ext cx="1971488" cy="44444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Performance eval.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43B3E524-CE3F-4847-9E46-C65B83FF03E2}"/>
              </a:ext>
            </a:extLst>
          </p:cNvPr>
          <p:cNvSpPr/>
          <p:nvPr/>
        </p:nvSpPr>
        <p:spPr>
          <a:xfrm>
            <a:off x="2407024" y="1881954"/>
            <a:ext cx="134470" cy="2460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86190C1A-2787-774F-878A-1CDF2EE39967}"/>
              </a:ext>
            </a:extLst>
          </p:cNvPr>
          <p:cNvSpPr/>
          <p:nvPr/>
        </p:nvSpPr>
        <p:spPr>
          <a:xfrm>
            <a:off x="3729318" y="2585954"/>
            <a:ext cx="134470" cy="2460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BCAA42BB-CC73-F842-8793-426F2627E08E}"/>
              </a:ext>
            </a:extLst>
          </p:cNvPr>
          <p:cNvSpPr/>
          <p:nvPr/>
        </p:nvSpPr>
        <p:spPr>
          <a:xfrm>
            <a:off x="4930589" y="3317088"/>
            <a:ext cx="134470" cy="2460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ACE5821A-12C5-DA43-8881-24A0C9E4C953}"/>
              </a:ext>
            </a:extLst>
          </p:cNvPr>
          <p:cNvSpPr/>
          <p:nvPr/>
        </p:nvSpPr>
        <p:spPr>
          <a:xfrm>
            <a:off x="5974978" y="4020872"/>
            <a:ext cx="134470" cy="2460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879E2E18-E504-A247-AD1F-C48DCBDFACD2}"/>
              </a:ext>
            </a:extLst>
          </p:cNvPr>
          <p:cNvSpPr/>
          <p:nvPr/>
        </p:nvSpPr>
        <p:spPr>
          <a:xfrm>
            <a:off x="6893860" y="4766353"/>
            <a:ext cx="134470" cy="2460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EDF0E496-A0A2-2346-BF8C-3E5CD0DF6E85}"/>
              </a:ext>
            </a:extLst>
          </p:cNvPr>
          <p:cNvSpPr/>
          <p:nvPr/>
        </p:nvSpPr>
        <p:spPr>
          <a:xfrm>
            <a:off x="7785848" y="5456725"/>
            <a:ext cx="134470" cy="2460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89F1-6298-8F45-9F0A-EF25FA7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80" y="99095"/>
            <a:ext cx="6162040" cy="6848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6AC33-0394-CB40-A0E9-E8B65C97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60" y="50139"/>
            <a:ext cx="3195320" cy="59314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558D2-DD9F-1F4A-B472-EDBE738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246360" cy="365125"/>
          </a:xfrm>
        </p:spPr>
        <p:txBody>
          <a:bodyPr/>
          <a:lstStyle/>
          <a:p>
            <a:r>
              <a:rPr lang="en-US" dirty="0"/>
              <a:t>Presenter: S.M. Shovan, Accurate Prediction of Formylation PTM Site using Multiple Feature Fusion with </a:t>
            </a:r>
            <a:r>
              <a:rPr lang="en-US" dirty="0" err="1"/>
              <a:t>LightGBM</a:t>
            </a:r>
            <a:r>
              <a:rPr lang="en-US" dirty="0"/>
              <a:t> Resolving Data Imbalance Issue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036A4-AE0A-0741-842C-BA9262BE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10312"/>
            <a:ext cx="2743200" cy="365125"/>
          </a:xfrm>
        </p:spPr>
        <p:txBody>
          <a:bodyPr/>
          <a:lstStyle/>
          <a:p>
            <a:fld id="{74EB54B0-1E6A-E343-878F-B30DF62ED45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D0A6A-93B8-F64E-A108-817CFC45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880" y="136525"/>
            <a:ext cx="3007360" cy="64741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4780D-D8A8-6E4F-9F75-F63969B544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78853-AD25-6644-ADBF-D1DFDE4840C6}"/>
              </a:ext>
            </a:extLst>
          </p:cNvPr>
          <p:cNvSpPr txBox="1">
            <a:spLocks/>
          </p:cNvSpPr>
          <p:nvPr/>
        </p:nvSpPr>
        <p:spPr>
          <a:xfrm>
            <a:off x="1143000" y="1115730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D8207-F80A-BD4B-9BAE-7AD36FFF15D6}"/>
              </a:ext>
            </a:extLst>
          </p:cNvPr>
          <p:cNvSpPr txBox="1">
            <a:spLocks/>
          </p:cNvSpPr>
          <p:nvPr/>
        </p:nvSpPr>
        <p:spPr>
          <a:xfrm>
            <a:off x="655320" y="1030005"/>
            <a:ext cx="10515600" cy="536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3941E-9E27-164A-A405-8A2DB39F8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755" y="1940579"/>
            <a:ext cx="7708900" cy="1625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9AA4A6-B07D-E44E-80B1-59EE77705A3F}"/>
              </a:ext>
            </a:extLst>
          </p:cNvPr>
          <p:cNvSpPr txBox="1"/>
          <p:nvPr/>
        </p:nvSpPr>
        <p:spPr>
          <a:xfrm>
            <a:off x="5913120" y="3647113"/>
            <a:ext cx="452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02. Screenshot of a portion of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2DE3DC-9EE0-9148-9800-7B5B7B261CBD}"/>
              </a:ext>
            </a:extLst>
          </p:cNvPr>
          <p:cNvSpPr txBox="1"/>
          <p:nvPr/>
        </p:nvSpPr>
        <p:spPr>
          <a:xfrm>
            <a:off x="1143000" y="1398494"/>
            <a:ext cx="97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PLMD (Protein Lysine Modification Database) [10]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B09A39-2689-154B-AAE2-6444F2050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100" y="4276074"/>
            <a:ext cx="2120900" cy="142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C651F9-ABBE-1C4D-8287-B4C4C19D82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20" y="4282282"/>
            <a:ext cx="2260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D1D40-46D2-CC4B-B8A6-761333753258}"/>
              </a:ext>
            </a:extLst>
          </p:cNvPr>
          <p:cNvSpPr txBox="1"/>
          <p:nvPr/>
        </p:nvSpPr>
        <p:spPr>
          <a:xfrm>
            <a:off x="3956236" y="5759870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03. Positives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9A9AD8-8629-1D46-ACC5-9F71DE72E1E4}"/>
              </a:ext>
            </a:extLst>
          </p:cNvPr>
          <p:cNvSpPr txBox="1"/>
          <p:nvPr/>
        </p:nvSpPr>
        <p:spPr>
          <a:xfrm>
            <a:off x="8975575" y="57396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04. Negatives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B11F41-B94A-C54F-8201-62F3FFA2C913}"/>
              </a:ext>
            </a:extLst>
          </p:cNvPr>
          <p:cNvSpPr txBox="1"/>
          <p:nvPr/>
        </p:nvSpPr>
        <p:spPr>
          <a:xfrm>
            <a:off x="1143000" y="2097741"/>
            <a:ext cx="202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Proteins: 97</a:t>
            </a:r>
          </a:p>
          <a:p>
            <a:r>
              <a:rPr lang="en-US" dirty="0"/>
              <a:t>Positive sites: 188</a:t>
            </a:r>
          </a:p>
          <a:p>
            <a:r>
              <a:rPr lang="en-US" dirty="0"/>
              <a:t>CD-Hit: 40% </a:t>
            </a:r>
          </a:p>
          <a:p>
            <a:r>
              <a:rPr lang="en-US" dirty="0"/>
              <a:t>Window size: 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4DB60A-41F6-9349-83A3-E3498610D46F}"/>
              </a:ext>
            </a:extLst>
          </p:cNvPr>
          <p:cNvSpPr txBox="1"/>
          <p:nvPr/>
        </p:nvSpPr>
        <p:spPr>
          <a:xfrm>
            <a:off x="1865706" y="4820959"/>
            <a:ext cx="1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Positives</a:t>
            </a:r>
            <a:r>
              <a:rPr lang="en-US" dirty="0"/>
              <a:t>: 167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46CB99-61BD-2749-BD03-70A7A046C531}"/>
              </a:ext>
            </a:extLst>
          </p:cNvPr>
          <p:cNvSpPr txBox="1"/>
          <p:nvPr/>
        </p:nvSpPr>
        <p:spPr>
          <a:xfrm>
            <a:off x="6922173" y="4778055"/>
            <a:ext cx="193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Negatives</a:t>
            </a:r>
            <a:r>
              <a:rPr lang="en-US" dirty="0"/>
              <a:t>: 1431</a:t>
            </a:r>
          </a:p>
        </p:txBody>
      </p:sp>
    </p:spTree>
    <p:extLst>
      <p:ext uri="{BB962C8B-B14F-4D97-AF65-F5344CB8AC3E}">
        <p14:creationId xmlns:p14="http://schemas.microsoft.com/office/powerpoint/2010/main" val="95716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2628</Words>
  <Application>Microsoft Macintosh PowerPoint</Application>
  <PresentationFormat>Widescreen</PresentationFormat>
  <Paragraphs>306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NimbusRomNo9L</vt:lpstr>
      <vt:lpstr>Times New Roman</vt:lpstr>
      <vt:lpstr>Wingdings</vt:lpstr>
      <vt:lpstr>Office Theme</vt:lpstr>
      <vt:lpstr>Accurate Prediction of Formylation PTM Site using Multiple Feature Fusion with LightGBM Resolving Data Imbalance Issue  </vt:lpstr>
      <vt:lpstr>Outline</vt:lpstr>
      <vt:lpstr>Post-translational Modification</vt:lpstr>
      <vt:lpstr>Effects of PTM</vt:lpstr>
      <vt:lpstr>Ways to identify PTMs</vt:lpstr>
      <vt:lpstr>Background</vt:lpstr>
      <vt:lpstr>Objective</vt:lpstr>
      <vt:lpstr>Methodology </vt:lpstr>
      <vt:lpstr>Dataset selection</vt:lpstr>
      <vt:lpstr>Feature Extraction</vt:lpstr>
      <vt:lpstr>Feature Extraction</vt:lpstr>
      <vt:lpstr>Feature Extraction</vt:lpstr>
      <vt:lpstr>Feature Scaling</vt:lpstr>
      <vt:lpstr>Feature Selection</vt:lpstr>
      <vt:lpstr>Data Imbalance Issue</vt:lpstr>
      <vt:lpstr>Model Flow Diagram</vt:lpstr>
      <vt:lpstr>Classification</vt:lpstr>
      <vt:lpstr>Classification</vt:lpstr>
      <vt:lpstr>Measuring Matrices </vt:lpstr>
      <vt:lpstr>Results</vt:lpstr>
      <vt:lpstr>Conclusion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Accurate Prediction of Formylation PTM Site using Multiple Feature Fusion with LightGBM Resolving Data Imbalance Issue  </dc:title>
  <dc:creator>sm. shovan</dc:creator>
  <cp:lastModifiedBy>sm. shovan</cp:lastModifiedBy>
  <cp:revision>30</cp:revision>
  <dcterms:created xsi:type="dcterms:W3CDTF">2020-11-21T14:23:00Z</dcterms:created>
  <dcterms:modified xsi:type="dcterms:W3CDTF">2020-11-22T14:56:17Z</dcterms:modified>
</cp:coreProperties>
</file>