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5143500" type="screen16x9"/>
  <p:notesSz cx="6858000" cy="9144000"/>
  <p:embeddedFontLst>
    <p:embeddedFont>
      <p:font typeface="Merriweather" panose="020B0604020202020204" charset="0"/>
      <p:regular r:id="rId55"/>
      <p:bold r:id="rId56"/>
      <p:italic r:id="rId57"/>
      <p:boldItalic r:id="rId58"/>
    </p:embeddedFont>
    <p:embeddedFont>
      <p:font typeface="Roboto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edd8a6f5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edd8a6f5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edd8a6f5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edd8a6f5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edd8a6f5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edd8a6f5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edd8a6f5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edd8a6f5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edd8a6f5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edd8a6f5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edd8a6f5_4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edd8a6f5_4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edd8a6f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edd8a6f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edd8a6f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edd8a6f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dd8a6f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edd8a6f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edd8a6f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edd8a6f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766d29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766d29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edd8a6f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edd8a6f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edd8a6f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edd8a6f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edd8a6f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edd8a6f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dd8a6f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dd8a6f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edd8a6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edd8a6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edd8a6f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edd8a6f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edd8a6f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edd8a6f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edd8a6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edd8a6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edd8a6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edd8a6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edd8a6f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edd8a6f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47EA-43C8-4C0A-B658-9BFE7055CD5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7935-8DC3-4352-80AB-31227A473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87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anganesh/student-performance-prediction/blob/master/model.py" TargetMode="External"/><Relationship Id="rId2" Type="http://schemas.openxmlformats.org/officeDocument/2006/relationships/hyperlink" Target="https://github.com/tarunchhabra06/Student-Performance/blob/master/Project_Math_tchhabr2.ipynb?fbclid=IwAR1u9CqEVf26Zpr8a3wQ-8DY1jDcO-mQLtEsim4Mo-Xsj5BGdTnyd0T4vCI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DATA MINING TO PREDICT SECONDARY SCHOOL STUDENT PERFORMANCE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19"/>
            <a:ext cx="42426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Easin Arafat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011 152 047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Irfan Ahmed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011 151 174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y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Bimurta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Bismoy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Sanchi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011 151 285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7121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long term economic progress, education is must. Their statistics tells that their position is in the tail ends of Europe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are some statistics -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2006, early school leaving rate in portugal was 40% for 18 to 24 years whereas in European Union average value was just 15%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dk2"/>
                </a:solidFill>
              </a:rPr>
              <a:t>10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Focused Questions: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5090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will focus on two questions -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possible to predict student performance?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factors that affect student achivements?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12575" y="4885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Related Works: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2003, (Minae - Bidgoli) Michigan State University's students online grades were modeled using 3 classification approches -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: pass/ fail ( 94% accuracy)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 level : low, mid, high ( 72% accuracy)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9- level : 1- lowest to 9- highest (62% accuracy)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dk2"/>
                </a:solidFill>
              </a:rPr>
              <a:t>12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sample : 227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: number of corrected answer tries for homework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: Decision trees &amp; Neural networks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Related Works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2004, (Kotsiants) predicted the performance of computer science students was modeled using -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classification (74% accuracy)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: several demographic             attributes &amp; performance attributes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: Naive bayas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656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student achievement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possible to identify the key variables that affect educational success/failure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Work Progress: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core classes Mathematics and Portuguese were modeled individually with - 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binary classification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five labelled classification 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cy" sz="1800">
                <a:solidFill>
                  <a:srgbClr val="000000"/>
                </a:solidFill>
                <a:highlight>
                  <a:srgbClr val="F1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of the approches 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15</a:t>
            </a:fld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 3 period grades G1(1st),    G2(2nd), G3(3rd) were formed. 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 Classified G1, G2 and G3 by binary : pass / fail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by five labelled : l(excellent), ll(good), lll(satisfactory), lV(sufficient), V(fail)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 3 inputs --&gt; 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 =&gt; G1 and G2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 =&gt; G1 and G3</a:t>
            </a:r>
            <a:b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 =&gt; G2 and G3</a:t>
            </a:r>
            <a:br>
              <a:rPr lang="cy" sz="1800">
                <a:solidFill>
                  <a:srgbClr val="000000"/>
                </a:solidFill>
                <a:highlight>
                  <a:srgbClr val="F1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cy" sz="1800">
                <a:solidFill>
                  <a:srgbClr val="000000"/>
                </a:solidFill>
                <a:highlight>
                  <a:srgbClr val="F1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cy" sz="1800">
                <a:solidFill>
                  <a:srgbClr val="000000"/>
                </a:solidFill>
                <a:highlight>
                  <a:srgbClr val="F1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 were applied in these inputs and tested the accuracy rates.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1904725" y="1500375"/>
            <a:ext cx="5656800" cy="23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sz="6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Sources</a:t>
            </a:r>
            <a:endParaRPr sz="6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3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Data Collection and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dk2"/>
                </a:solidFill>
              </a:rPr>
              <a:t>17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140150" y="242350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905850" y="1495350"/>
            <a:ext cx="7332300" cy="3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09375" y="1392225"/>
            <a:ext cx="86499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This data was collected during 2005-2006 school year from two Portuguese secondary public school.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Dataset was built from two sources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-  School Reports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-  Based on paper sheets and including few attributes and questionnaires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Data Collection and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18</a:t>
            </a:fld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54700" y="1430900"/>
            <a:ext cx="88044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Final version contained 37 questions and it was answered by 788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111 answers were discarded due to lack of identification details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Finally, the data was integrated into two datasets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related to-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Portuguese Language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1904550" y="1505550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sz="6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6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3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979700" cy="3076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Paulo Cortez and Alice Silva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y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Information System/Algoritmi R&amp;D Center,Portugal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86100" y="14428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b="1">
                <a:latin typeface="Times New Roman"/>
                <a:ea typeface="Times New Roman"/>
                <a:cs typeface="Times New Roman"/>
                <a:sym typeface="Times New Roman"/>
              </a:rPr>
              <a:t>Dataset Description: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all the 33 attributes,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Binary(13 variables)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e.g; male/female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Numeric(16 variables)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e.g; from 1 </a:t>
            </a:r>
            <a:r>
              <a:rPr lang="cy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very low to 5 </a:t>
            </a:r>
            <a:r>
              <a:rPr lang="cy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very high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Nominal(4 variables)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e.g; Job title, Name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Mathematics Dataset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21</a:t>
            </a:fld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152400" y="1308150"/>
            <a:ext cx="8839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In mathematics dataset, there are 33 features along with 395 instances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1677"/>
            <a:ext cx="4527601" cy="25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017009"/>
            <a:ext cx="4159200" cy="2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>
                <a:latin typeface="Times New Roman"/>
                <a:ea typeface="Times New Roman"/>
                <a:cs typeface="Times New Roman"/>
                <a:sym typeface="Times New Roman"/>
              </a:rPr>
              <a:t>Portuguese language Dataset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22</a:t>
            </a:fld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4550"/>
            <a:ext cx="4419600" cy="2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152400" y="1401600"/>
            <a:ext cx="8868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latin typeface="Times New Roman"/>
                <a:ea typeface="Times New Roman"/>
                <a:cs typeface="Times New Roman"/>
                <a:sym typeface="Times New Roman"/>
              </a:rPr>
              <a:t>In Portugues language dataset, there are 649 instances also along with 33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126275"/>
            <a:ext cx="4267199" cy="25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0D8090-49FC-42DA-9D72-D2EAB1A417FB}"/>
              </a:ext>
            </a:extLst>
          </p:cNvPr>
          <p:cNvSpPr txBox="1">
            <a:spLocks/>
          </p:cNvSpPr>
          <p:nvPr/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/>
              <a:t>Model Description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828800" y="1612260"/>
            <a:ext cx="5829300" cy="237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  <a:p>
            <a:r>
              <a:rPr lang="en-US" dirty="0"/>
              <a:t>5 level Classification</a:t>
            </a:r>
          </a:p>
          <a:p>
            <a:r>
              <a:rPr lang="en-US" dirty="0"/>
              <a:t>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(G3&gt;=10)</a:t>
            </a:r>
          </a:p>
          <a:p>
            <a:pPr>
              <a:buNone/>
            </a:pPr>
            <a:r>
              <a:rPr lang="en-US" dirty="0"/>
              <a:t>         {pass}</a:t>
            </a:r>
          </a:p>
          <a:p>
            <a:pPr>
              <a:buNone/>
            </a:pPr>
            <a:r>
              <a:rPr lang="en-US" dirty="0"/>
              <a:t>    else {fail}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Level Classification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771650" y="1200150"/>
          <a:ext cx="571500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r>
                        <a:rPr lang="en-US" sz="2400" dirty="0"/>
                        <a:t>       Value of G3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Grades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16-20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excellent (A)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14-15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good (B)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</a:t>
                      </a:r>
                      <a:r>
                        <a:rPr lang="en-US" sz="2400" dirty="0"/>
                        <a:t>12-13</a:t>
                      </a:r>
                      <a:r>
                        <a:rPr lang="en-US" sz="1100" dirty="0"/>
                        <a:t>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satisfactory</a:t>
                      </a:r>
                      <a:r>
                        <a:rPr lang="en-US" sz="2400" baseline="0" dirty="0"/>
                        <a:t> (C)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10-11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sufficient (D)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 0-9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   </a:t>
                      </a:r>
                      <a:r>
                        <a:rPr lang="en-US" sz="2400" dirty="0"/>
                        <a:t>fail (F)</a:t>
                      </a:r>
                      <a:r>
                        <a:rPr lang="en-US" sz="2400" baseline="0" dirty="0"/>
                        <a:t> 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regression is based on G3 value </a:t>
            </a:r>
          </a:p>
          <a:p>
            <a:r>
              <a:rPr lang="en-US" dirty="0"/>
              <a:t>Numeric out put between 0-20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Three input configuration were tested for each</a:t>
            </a:r>
          </a:p>
          <a:p>
            <a:pPr>
              <a:buNone/>
            </a:pPr>
            <a:r>
              <a:rPr lang="en-US" sz="2000" dirty="0"/>
              <a:t>DM model</a:t>
            </a:r>
          </a:p>
          <a:p>
            <a:r>
              <a:rPr lang="en-US" sz="2000" dirty="0"/>
              <a:t>A Know G1 and G2</a:t>
            </a:r>
          </a:p>
          <a:p>
            <a:r>
              <a:rPr lang="en-US" sz="2000" dirty="0"/>
              <a:t>B  Drop G2 </a:t>
            </a:r>
          </a:p>
          <a:p>
            <a:r>
              <a:rPr lang="en-US" sz="2000" dirty="0"/>
              <a:t>C  Drop G1 and G2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650250" y="1671650"/>
            <a:ext cx="7843500" cy="12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sz="6000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6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PCC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               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az-Cyrl-AZ" dirty="0"/>
              <a:t>Ф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= if(1) then </a:t>
            </a:r>
            <a:r>
              <a:rPr lang="en-US" dirty="0" err="1"/>
              <a:t>yi</a:t>
            </a:r>
            <a:r>
              <a:rPr lang="en-US" dirty="0"/>
              <a:t> = !</a:t>
            </a:r>
            <a:r>
              <a:rPr lang="en-US" dirty="0" err="1"/>
              <a:t>yi</a:t>
            </a:r>
            <a:endParaRPr lang="en-US" dirty="0"/>
          </a:p>
          <a:p>
            <a:pPr>
              <a:buNone/>
            </a:pPr>
            <a:r>
              <a:rPr lang="en-US" dirty="0"/>
              <a:t>				else 0 	</a:t>
            </a:r>
          </a:p>
          <a:p>
            <a:pPr>
              <a:buNone/>
            </a:pPr>
            <a:r>
              <a:rPr lang="en-US" dirty="0"/>
              <a:t>                 		              N	</a:t>
            </a:r>
          </a:p>
          <a:p>
            <a:pPr>
              <a:buNone/>
            </a:pPr>
            <a:r>
              <a:rPr lang="en-US" dirty="0"/>
              <a:t>			PCC = </a:t>
            </a:r>
            <a:r>
              <a:rPr lang="el-GR" dirty="0"/>
              <a:t> </a:t>
            </a:r>
            <a:r>
              <a:rPr lang="el-GR" sz="3600" b="1" dirty="0"/>
              <a:t>Σ</a:t>
            </a:r>
            <a:r>
              <a:rPr lang="en-US" sz="3600" b="1" dirty="0"/>
              <a:t> </a:t>
            </a:r>
            <a:r>
              <a:rPr lang="az-Cyrl-AZ" sz="2250" dirty="0"/>
              <a:t>Ф</a:t>
            </a:r>
            <a:r>
              <a:rPr lang="en-US" sz="2250" dirty="0"/>
              <a:t> (</a:t>
            </a:r>
            <a:r>
              <a:rPr lang="en-US" sz="2250" dirty="0" err="1"/>
              <a:t>i</a:t>
            </a:r>
            <a:r>
              <a:rPr lang="en-US" sz="2250" dirty="0"/>
              <a:t>)/N *100 (%) </a:t>
            </a:r>
            <a:r>
              <a:rPr lang="en-US" sz="2250" b="1" dirty="0"/>
              <a:t> </a:t>
            </a:r>
            <a:r>
              <a:rPr lang="el-GR" sz="3600" dirty="0"/>
              <a:t> </a:t>
            </a:r>
            <a:r>
              <a:rPr lang="en-US" sz="3600" dirty="0"/>
              <a:t> </a:t>
            </a:r>
            <a:endParaRPr lang="en-US" sz="2100" dirty="0"/>
          </a:p>
          <a:p>
            <a:pPr>
              <a:buNone/>
            </a:pPr>
            <a:r>
              <a:rPr lang="en-US" sz="2100" dirty="0"/>
              <a:t>			        </a:t>
            </a:r>
            <a:r>
              <a:rPr lang="en-US" sz="2100" dirty="0" err="1"/>
              <a:t>i</a:t>
            </a:r>
            <a:r>
              <a:rPr lang="en-US" sz="2100" dirty="0"/>
              <a:t>=1</a:t>
            </a:r>
            <a:r>
              <a:rPr lang="en-US" dirty="0"/>
              <a:t>		</a:t>
            </a:r>
          </a:p>
          <a:p>
            <a:pPr>
              <a:buNone/>
            </a:pPr>
            <a:r>
              <a:rPr lang="en-US" sz="6600" dirty="0"/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yi</a:t>
            </a:r>
            <a:r>
              <a:rPr lang="en-US" dirty="0"/>
              <a:t> denotes the predicted value for </a:t>
            </a:r>
            <a:r>
              <a:rPr lang="en-US" dirty="0" err="1"/>
              <a:t>ith</a:t>
            </a:r>
            <a:r>
              <a:rPr lang="en-US" dirty="0"/>
              <a:t> example</a:t>
            </a:r>
          </a:p>
          <a:p>
            <a:r>
              <a:rPr lang="en-US" dirty="0"/>
              <a:t>A high PCC value suggest a good classifier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Knowledge (</a:t>
            </a:r>
            <a:r>
              <a:rPr lang="en-US" dirty="0" err="1"/>
              <a:t>Bin,Mat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714500" y="2000250"/>
          <a:ext cx="6057900" cy="21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515">
                <a:tc>
                  <a:txBody>
                    <a:bodyPr/>
                    <a:lstStyle/>
                    <a:p>
                      <a:r>
                        <a:rPr lang="en-US" sz="2100" dirty="0"/>
                        <a:t>Input</a:t>
                      </a:r>
                      <a:r>
                        <a:rPr lang="en-US" sz="2100" baseline="0" dirty="0"/>
                        <a:t> setup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SVM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r>
                        <a:rPr lang="en-US" sz="21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91.9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88.3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86.3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90.7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91.2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27">
                <a:tc>
                  <a:txBody>
                    <a:bodyPr/>
                    <a:lstStyle/>
                    <a:p>
                      <a:r>
                        <a:rPr lang="en-US" sz="21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83.8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81.3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83.1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83.0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27">
                <a:tc>
                  <a:txBody>
                    <a:bodyPr/>
                    <a:lstStyle/>
                    <a:p>
                      <a:r>
                        <a:rPr lang="en-US" sz="21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67.1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66.3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70.6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65.3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70.5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(Bin-Port)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43050" y="1828800"/>
          <a:ext cx="6000750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r>
                        <a:rPr lang="en-US" sz="2100" dirty="0"/>
                        <a:t>Input</a:t>
                      </a:r>
                      <a:r>
                        <a:rPr lang="en-US" sz="2100" baseline="0" dirty="0"/>
                        <a:t> setup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SVM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1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89.7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90.7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91.4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93.0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92.6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1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87.5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87.6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88.0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88.4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90.1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1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84.6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83.4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84.8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84.4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85.0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 level-mat)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828800" y="1085850"/>
          <a:ext cx="582930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2100" dirty="0"/>
                        <a:t>Input</a:t>
                      </a:r>
                      <a:r>
                        <a:rPr lang="en-US" sz="2100" baseline="0" dirty="0"/>
                        <a:t> setup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SVM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78.5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60.3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59.6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76.7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72.4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60.5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49.8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47.9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57.5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52.7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32.9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30.4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31.0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31.5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33.5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level </a:t>
            </a:r>
            <a:r>
              <a:rPr lang="en-US" dirty="0" err="1"/>
              <a:t>Potuguese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828800" y="1085850"/>
          <a:ext cx="582930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2100" dirty="0"/>
                        <a:t>Input</a:t>
                      </a:r>
                      <a:r>
                        <a:rPr lang="en-US" sz="2100" baseline="0" dirty="0"/>
                        <a:t> setup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SVM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72.9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65.1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64.5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76.1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73.5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58.7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52.0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51.7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62.9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55.3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31.0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33.7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/>
                        <a:t>34.9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32.8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36.7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Jupyter</a:t>
            </a:r>
            <a:r>
              <a:rPr lang="en-US" sz="2700" dirty="0"/>
              <a:t> Note book</a:t>
            </a:r>
          </a:p>
          <a:p>
            <a:r>
              <a:rPr lang="en-US" sz="2700" dirty="0"/>
              <a:t>Python 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def performance(value):</a:t>
            </a:r>
          </a:p>
          <a:p>
            <a:pPr>
              <a:buNone/>
            </a:pPr>
            <a:r>
              <a:rPr lang="en-US" sz="2400" dirty="0"/>
              <a:t>    if value&lt; 10:</a:t>
            </a:r>
          </a:p>
          <a:p>
            <a:pPr>
              <a:buNone/>
            </a:pPr>
            <a:r>
              <a:rPr lang="en-US" sz="2400" dirty="0"/>
              <a:t>		 return 'Fail'</a:t>
            </a:r>
          </a:p>
          <a:p>
            <a:pPr>
              <a:buNone/>
            </a:pPr>
            <a:r>
              <a:rPr lang="en-US" sz="2400" dirty="0"/>
              <a:t>    else:</a:t>
            </a:r>
          </a:p>
          <a:p>
            <a:pPr>
              <a:buNone/>
            </a:pPr>
            <a:r>
              <a:rPr lang="en-US" sz="2400" dirty="0"/>
              <a:t>	         return 'pass'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4032"/>
            <a:ext cx="5829300" cy="285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based on gender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28750"/>
            <a:ext cx="5943600" cy="3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4175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is published based on -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success in the core classes of Mathematics and the Portuguese language.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explanatory analysis shown that there are other relevant features have effect on the students failure like -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absence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Parents job and education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Alcohal consumption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dk2"/>
                </a:solidFill>
              </a:rPr>
              <a:t>4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based on Failure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17675"/>
            <a:ext cx="5641778" cy="29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based on free times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314450"/>
            <a:ext cx="6208629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based on </a:t>
            </a:r>
            <a:r>
              <a:rPr lang="en-US" dirty="0" err="1"/>
              <a:t>schoolsup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14450"/>
            <a:ext cx="5878951" cy="323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Training and Test</a:t>
            </a:r>
          </a:p>
          <a:p>
            <a:r>
              <a:rPr lang="en-US" dirty="0"/>
              <a:t>Test Size 0.2</a:t>
            </a:r>
          </a:p>
          <a:p>
            <a:r>
              <a:rPr lang="en-US" dirty="0"/>
              <a:t>395 rows </a:t>
            </a:r>
          </a:p>
          <a:p>
            <a:r>
              <a:rPr lang="en-US" dirty="0"/>
              <a:t>Test = (395*20)/100 =79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146" name="Picture 2" descr="C:\Users\use\Desktop\13\Confusion-matrix-exampl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200150"/>
            <a:ext cx="5080820" cy="3281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feature, encode to categorical values</a:t>
            </a:r>
          </a:p>
          <a:p>
            <a:r>
              <a:rPr lang="en-US" dirty="0"/>
              <a:t>Encode G1, G2, G3 as pass or fail binary values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our </a:t>
            </a:r>
            <a:r>
              <a:rPr lang="en-US" dirty="0" err="1"/>
              <a:t>Classifaier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Classifier model</a:t>
            </a:r>
          </a:p>
          <a:p>
            <a:r>
              <a:rPr lang="fr-FR" dirty="0" err="1"/>
              <a:t>Clf</a:t>
            </a:r>
            <a:r>
              <a:rPr lang="fr-FR" dirty="0"/>
              <a:t>  =  SVC ()</a:t>
            </a:r>
          </a:p>
          <a:p>
            <a:r>
              <a:rPr lang="fr-FR" dirty="0"/>
              <a:t>Clf.fit(</a:t>
            </a:r>
            <a:r>
              <a:rPr lang="fr-FR" dirty="0" err="1"/>
              <a:t>x_train</a:t>
            </a:r>
            <a:r>
              <a:rPr lang="fr-FR" dirty="0"/>
              <a:t>,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/>
              <a:t> </a:t>
            </a:r>
            <a:r>
              <a:rPr lang="fr-FR" dirty="0" err="1"/>
              <a:t>y_train</a:t>
            </a:r>
            <a:r>
              <a:rPr lang="fr-FR" dirty="0"/>
              <a:t> =   pop(G3)</a:t>
            </a:r>
          </a:p>
          <a:p>
            <a:r>
              <a:rPr lang="fr-FR" dirty="0"/>
              <a:t> </a:t>
            </a:r>
            <a:r>
              <a:rPr lang="fr-FR" dirty="0" err="1"/>
              <a:t>x_train</a:t>
            </a:r>
            <a:r>
              <a:rPr lang="fr-FR" dirty="0"/>
              <a:t> = full data set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Model Accuracy Knowing G1 &amp; G2 Scores</a:t>
            </a:r>
          </a:p>
          <a:p>
            <a:r>
              <a:rPr lang="en-US" dirty="0"/>
              <a:t>Model Accuracy Knowing Only G1 Score</a:t>
            </a:r>
          </a:p>
          <a:p>
            <a:r>
              <a:rPr lang="en-US" dirty="0"/>
              <a:t>Model Accuracy Without Knowing Scores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Calculation1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9096"/>
            <a:ext cx="5829300" cy="224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Calculation2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15240"/>
            <a:ext cx="5829300" cy="23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73700" y="1338550"/>
            <a:ext cx="37065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Intends :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44675" y="867575"/>
            <a:ext cx="4166400" cy="3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 works intends to approach student achievements in secondary education using BI/DM as BI/DM aim at -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high level knowledge from raw data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interesting autometed tools that can aid the education domain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Calculation3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6899"/>
            <a:ext cx="5829300" cy="300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 DT </a:t>
            </a:r>
          </a:p>
          <a:p>
            <a:r>
              <a:rPr lang="en-US" dirty="0"/>
              <a:t>Calculate the output</a:t>
            </a:r>
          </a:p>
          <a:p>
            <a:r>
              <a:rPr lang="en-US" dirty="0"/>
              <a:t>Collect real data from educational institution if possible.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https://github.com/tarunchhabra06/Student-Performance/blob/master/Project_Math_tchhabr2.ipynb?fbclid=IwAR1u9CqEVf26Zpr8a3wQ-8DY1jDcO-mQLtEsim4Mo-Xsj5BGdTnyd0T4vCI</a:t>
            </a:r>
            <a:endParaRPr lang="en-US" dirty="0"/>
          </a:p>
          <a:p>
            <a:r>
              <a:rPr lang="en-US" dirty="0">
                <a:hlinkClick r:id="rId3"/>
              </a:rPr>
              <a:t>https://github.com/sachanganesh/student-performance-prediction/blob/master/model.py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274550" y="14428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b="1">
                <a:latin typeface="Times New Roman"/>
                <a:ea typeface="Times New Roman"/>
                <a:cs typeface="Times New Roman"/>
                <a:sym typeface="Times New Roman"/>
              </a:rPr>
              <a:t>Data Collection 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1333325"/>
            <a:ext cx="4166400" cy="32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ecData Colltion 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grades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and school related features using school reports and questionaires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6075" y="11826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y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Models &amp; Algorithms :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kinds of DM models were used to test the accurancy. Those are -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Decission tree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forrest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Nueral networks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Two core classes Mathematics and Portuguese were modeled by -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lebeled classification and regression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97675" y="14706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b="1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r>
              <a:rPr lang="cy" b="1"/>
              <a:t>: </a:t>
            </a:r>
            <a:endParaRPr b="1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direct outcomes of this paper -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good predictive accurancy can be achived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 student prediction tools can be developed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the quality of education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cy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school resource management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1819325"/>
            <a:ext cx="82890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y" sz="60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cy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1142</Words>
  <Application>Microsoft Office PowerPoint</Application>
  <PresentationFormat>On-screen Show (16:9)</PresentationFormat>
  <Paragraphs>311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Times New Roman</vt:lpstr>
      <vt:lpstr>Roboto</vt:lpstr>
      <vt:lpstr>Merriweather</vt:lpstr>
      <vt:lpstr>Paradigm</vt:lpstr>
      <vt:lpstr>USING DATA MINING TO PREDICT SECONDARY SCHOOL STUDENT PERFORMANCE</vt:lpstr>
      <vt:lpstr>Authors:</vt:lpstr>
      <vt:lpstr>Abstract</vt:lpstr>
      <vt:lpstr>PowerPoint Presentation</vt:lpstr>
      <vt:lpstr>Intends :</vt:lpstr>
      <vt:lpstr>Data Collection :</vt:lpstr>
      <vt:lpstr>Used Models &amp; Algorithms :</vt:lpstr>
      <vt:lpstr>Results : </vt:lpstr>
      <vt:lpstr>Introduction</vt:lpstr>
      <vt:lpstr>PowerPoint Presentation</vt:lpstr>
      <vt:lpstr>Focused Questions:</vt:lpstr>
      <vt:lpstr>Related Works: </vt:lpstr>
      <vt:lpstr>Related Works : </vt:lpstr>
      <vt:lpstr>Aim:</vt:lpstr>
      <vt:lpstr>Work Progress:</vt:lpstr>
      <vt:lpstr>PowerPoint Presentation</vt:lpstr>
      <vt:lpstr>Data Collection and sources</vt:lpstr>
      <vt:lpstr>Data Collection and sources </vt:lpstr>
      <vt:lpstr>PowerPoint Presentation</vt:lpstr>
      <vt:lpstr>Dataset Description: </vt:lpstr>
      <vt:lpstr>Mathematics Dataset :</vt:lpstr>
      <vt:lpstr>Portuguese language Dataset :</vt:lpstr>
      <vt:lpstr>Model Description</vt:lpstr>
      <vt:lpstr>Data set</vt:lpstr>
      <vt:lpstr>Approaches</vt:lpstr>
      <vt:lpstr>Binary Classification</vt:lpstr>
      <vt:lpstr>5 Level Classification</vt:lpstr>
      <vt:lpstr>Regression</vt:lpstr>
      <vt:lpstr>Predictive Performance</vt:lpstr>
      <vt:lpstr>                 PCC Value</vt:lpstr>
      <vt:lpstr>PowerPoint Presentation</vt:lpstr>
      <vt:lpstr>Descriptive Knowledge (Bin,Mat)</vt:lpstr>
      <vt:lpstr>(Bin-Port)</vt:lpstr>
      <vt:lpstr>(5 level-mat)</vt:lpstr>
      <vt:lpstr>5 level Potuguese</vt:lpstr>
      <vt:lpstr>Computational environment</vt:lpstr>
      <vt:lpstr>Data Visualization</vt:lpstr>
      <vt:lpstr>Performance</vt:lpstr>
      <vt:lpstr>Performance based on gender</vt:lpstr>
      <vt:lpstr>Performance based on Failure</vt:lpstr>
      <vt:lpstr>Performance based on free times</vt:lpstr>
      <vt:lpstr>Performance based on schoolsup</vt:lpstr>
      <vt:lpstr>Split Data</vt:lpstr>
      <vt:lpstr>Confusion Matrix</vt:lpstr>
      <vt:lpstr>Encode</vt:lpstr>
      <vt:lpstr>Train our Classifaier</vt:lpstr>
      <vt:lpstr>3 step calculation</vt:lpstr>
      <vt:lpstr>Output for Calculation1</vt:lpstr>
      <vt:lpstr>Output for Calculation2</vt:lpstr>
      <vt:lpstr>Output for Calculation3</vt:lpstr>
      <vt:lpstr>Future work</vt:lpstr>
      <vt:lpstr>Code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MINING TO PREDICT SECONDARY SCHOOL STUDENT PERFORMANCE</dc:title>
  <cp:lastModifiedBy>student</cp:lastModifiedBy>
  <cp:revision>4</cp:revision>
  <dcterms:modified xsi:type="dcterms:W3CDTF">2019-02-26T02:59:08Z</dcterms:modified>
</cp:coreProperties>
</file>