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Lato" charset="1" panose="020F0502020204030203"/>
      <p:regular r:id="rId20"/>
    </p:embeddedFont>
    <p:embeddedFont>
      <p:font typeface="Helios Extended Bold" charset="1" panose="02000805050000020004"/>
      <p:regular r:id="rId21"/>
    </p:embeddedFont>
    <p:embeddedFont>
      <p:font typeface="Lato Bold" charset="1" panose="020F0502020204030203"/>
      <p:regular r:id="rId22"/>
    </p:embeddedFont>
    <p:embeddedFont>
      <p:font typeface="Canva Sans" charset="1" panose="020B0503030501040103"/>
      <p:regular r:id="rId23"/>
    </p:embeddedFont>
    <p:embeddedFont>
      <p:font typeface="Heebo Bold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54135" y="7185985"/>
            <a:ext cx="3779730" cy="804358"/>
            <a:chOff x="0" y="0"/>
            <a:chExt cx="995485" cy="2118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95485" cy="211847"/>
            </a:xfrm>
            <a:custGeom>
              <a:avLst/>
              <a:gdLst/>
              <a:ahLst/>
              <a:cxnLst/>
              <a:rect r="r" b="b" t="t" l="l"/>
              <a:pathLst>
                <a:path h="211847" w="995485">
                  <a:moveTo>
                    <a:pt x="40965" y="0"/>
                  </a:moveTo>
                  <a:lnTo>
                    <a:pt x="954519" y="0"/>
                  </a:lnTo>
                  <a:cubicBezTo>
                    <a:pt x="965384" y="0"/>
                    <a:pt x="975804" y="4316"/>
                    <a:pt x="983486" y="11999"/>
                  </a:cubicBezTo>
                  <a:cubicBezTo>
                    <a:pt x="991169" y="19681"/>
                    <a:pt x="995485" y="30101"/>
                    <a:pt x="995485" y="40965"/>
                  </a:cubicBezTo>
                  <a:lnTo>
                    <a:pt x="995485" y="170882"/>
                  </a:lnTo>
                  <a:cubicBezTo>
                    <a:pt x="995485" y="181747"/>
                    <a:pt x="991169" y="192166"/>
                    <a:pt x="983486" y="199849"/>
                  </a:cubicBezTo>
                  <a:cubicBezTo>
                    <a:pt x="975804" y="207531"/>
                    <a:pt x="965384" y="211847"/>
                    <a:pt x="954519" y="211847"/>
                  </a:cubicBezTo>
                  <a:lnTo>
                    <a:pt x="40965" y="211847"/>
                  </a:lnTo>
                  <a:cubicBezTo>
                    <a:pt x="30101" y="211847"/>
                    <a:pt x="19681" y="207531"/>
                    <a:pt x="11999" y="199849"/>
                  </a:cubicBezTo>
                  <a:cubicBezTo>
                    <a:pt x="4316" y="192166"/>
                    <a:pt x="0" y="181747"/>
                    <a:pt x="0" y="170882"/>
                  </a:cubicBezTo>
                  <a:lnTo>
                    <a:pt x="0" y="40965"/>
                  </a:lnTo>
                  <a:cubicBezTo>
                    <a:pt x="0" y="30101"/>
                    <a:pt x="4316" y="19681"/>
                    <a:pt x="11999" y="11999"/>
                  </a:cubicBezTo>
                  <a:cubicBezTo>
                    <a:pt x="19681" y="4316"/>
                    <a:pt x="30101" y="0"/>
                    <a:pt x="40965" y="0"/>
                  </a:cubicBezTo>
                  <a:close/>
                </a:path>
              </a:pathLst>
            </a:custGeom>
            <a:solidFill>
              <a:srgbClr val="4E6E8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995485" cy="2785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 spc="34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04 DEC, 2024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58126" y="3733800"/>
            <a:ext cx="12371749" cy="263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99"/>
              </a:lnSpc>
            </a:pPr>
            <a:r>
              <a:rPr lang="en-US" b="true" sz="7499" spc="374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TRANSCENDENTAL EQUATION SOLVER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566802" y="780210"/>
            <a:ext cx="10701988" cy="7812451"/>
          </a:xfrm>
          <a:custGeom>
            <a:avLst/>
            <a:gdLst/>
            <a:ahLst/>
            <a:cxnLst/>
            <a:rect r="r" b="b" t="t" l="l"/>
            <a:pathLst>
              <a:path h="7812451" w="10701988">
                <a:moveTo>
                  <a:pt x="0" y="0"/>
                </a:moveTo>
                <a:lnTo>
                  <a:pt x="10701988" y="0"/>
                </a:lnTo>
                <a:lnTo>
                  <a:pt x="10701988" y="7812451"/>
                </a:lnTo>
                <a:lnTo>
                  <a:pt x="0" y="78124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87452" y="8592661"/>
            <a:ext cx="12260688" cy="674338"/>
          </a:xfrm>
          <a:custGeom>
            <a:avLst/>
            <a:gdLst/>
            <a:ahLst/>
            <a:cxnLst/>
            <a:rect r="r" b="b" t="t" l="l"/>
            <a:pathLst>
              <a:path h="674338" w="12260688">
                <a:moveTo>
                  <a:pt x="0" y="0"/>
                </a:moveTo>
                <a:lnTo>
                  <a:pt x="12260688" y="0"/>
                </a:lnTo>
                <a:lnTo>
                  <a:pt x="12260688" y="674338"/>
                </a:lnTo>
                <a:lnTo>
                  <a:pt x="0" y="6743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53390" y="213703"/>
            <a:ext cx="7728812" cy="56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6"/>
              </a:lnSpc>
            </a:pPr>
            <a:r>
              <a:rPr lang="en-US" b="true" sz="3154" spc="157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NEWTON’S RALPH METHOD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78795" y="9201150"/>
            <a:ext cx="6147947" cy="35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59"/>
              </a:lnSpc>
            </a:pPr>
            <a:r>
              <a:rPr lang="en-US" b="true" sz="1970" spc="98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COMPARE WITH ATOZMATH.COM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13749" y="778451"/>
            <a:ext cx="10608095" cy="7743909"/>
          </a:xfrm>
          <a:custGeom>
            <a:avLst/>
            <a:gdLst/>
            <a:ahLst/>
            <a:cxnLst/>
            <a:rect r="r" b="b" t="t" l="l"/>
            <a:pathLst>
              <a:path h="7743909" w="10608095">
                <a:moveTo>
                  <a:pt x="0" y="0"/>
                </a:moveTo>
                <a:lnTo>
                  <a:pt x="10608095" y="0"/>
                </a:lnTo>
                <a:lnTo>
                  <a:pt x="10608095" y="7743910"/>
                </a:lnTo>
                <a:lnTo>
                  <a:pt x="0" y="774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67167" y="8566098"/>
            <a:ext cx="11301259" cy="692202"/>
          </a:xfrm>
          <a:custGeom>
            <a:avLst/>
            <a:gdLst/>
            <a:ahLst/>
            <a:cxnLst/>
            <a:rect r="r" b="b" t="t" l="l"/>
            <a:pathLst>
              <a:path h="692202" w="11301259">
                <a:moveTo>
                  <a:pt x="0" y="0"/>
                </a:moveTo>
                <a:lnTo>
                  <a:pt x="11301259" y="0"/>
                </a:lnTo>
                <a:lnTo>
                  <a:pt x="11301259" y="692202"/>
                </a:lnTo>
                <a:lnTo>
                  <a:pt x="0" y="692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53390" y="213703"/>
            <a:ext cx="7728812" cy="56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6"/>
              </a:lnSpc>
            </a:pPr>
            <a:r>
              <a:rPr lang="en-US" b="true" sz="3154" spc="157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MULLER’S METHOD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78795" y="9201150"/>
            <a:ext cx="6147947" cy="35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59"/>
              </a:lnSpc>
            </a:pPr>
            <a:r>
              <a:rPr lang="en-US" b="true" sz="1970" spc="98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COMPARE WITH ATOZMATH.COM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00748" y="780210"/>
            <a:ext cx="10634097" cy="7789476"/>
          </a:xfrm>
          <a:custGeom>
            <a:avLst/>
            <a:gdLst/>
            <a:ahLst/>
            <a:cxnLst/>
            <a:rect r="r" b="b" t="t" l="l"/>
            <a:pathLst>
              <a:path h="7789476" w="10634097">
                <a:moveTo>
                  <a:pt x="0" y="0"/>
                </a:moveTo>
                <a:lnTo>
                  <a:pt x="10634097" y="0"/>
                </a:lnTo>
                <a:lnTo>
                  <a:pt x="10634097" y="7789476"/>
                </a:lnTo>
                <a:lnTo>
                  <a:pt x="0" y="778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21659" y="8628590"/>
            <a:ext cx="12016968" cy="570806"/>
          </a:xfrm>
          <a:custGeom>
            <a:avLst/>
            <a:gdLst/>
            <a:ahLst/>
            <a:cxnLst/>
            <a:rect r="r" b="b" t="t" l="l"/>
            <a:pathLst>
              <a:path h="570806" w="12016968">
                <a:moveTo>
                  <a:pt x="0" y="0"/>
                </a:moveTo>
                <a:lnTo>
                  <a:pt x="12016968" y="0"/>
                </a:lnTo>
                <a:lnTo>
                  <a:pt x="12016968" y="570806"/>
                </a:lnTo>
                <a:lnTo>
                  <a:pt x="0" y="5708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53390" y="213703"/>
            <a:ext cx="7728812" cy="56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6"/>
              </a:lnSpc>
            </a:pPr>
            <a:r>
              <a:rPr lang="en-US" b="true" sz="3154" spc="157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SECANT METHOD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78795" y="9201150"/>
            <a:ext cx="6147947" cy="35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59"/>
              </a:lnSpc>
            </a:pPr>
            <a:r>
              <a:rPr lang="en-US" b="true" sz="1970" spc="98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COMPARE WITH ATOZMATH.COM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0124" y="904455"/>
            <a:ext cx="15427752" cy="8820939"/>
            <a:chOff x="0" y="0"/>
            <a:chExt cx="71079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0790" cy="406400"/>
            </a:xfrm>
            <a:custGeom>
              <a:avLst/>
              <a:gdLst/>
              <a:ahLst/>
              <a:cxnLst/>
              <a:rect r="r" b="b" t="t" l="l"/>
              <a:pathLst>
                <a:path h="406400" w="710790">
                  <a:moveTo>
                    <a:pt x="507590" y="0"/>
                  </a:moveTo>
                  <a:cubicBezTo>
                    <a:pt x="619815" y="0"/>
                    <a:pt x="710790" y="90976"/>
                    <a:pt x="710790" y="203200"/>
                  </a:cubicBezTo>
                  <a:cubicBezTo>
                    <a:pt x="710790" y="315424"/>
                    <a:pt x="619815" y="406400"/>
                    <a:pt x="5075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1079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76787" y="1736663"/>
            <a:ext cx="7334426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CONCLUSION: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89141" y="3676332"/>
            <a:ext cx="13309718" cy="4184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499" spc="34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conclusion, the Python-based Transcendental Equation Solver efficiently finds approximate roots of complex equations using multiple numerical methods. Its robust design and user-friendly interface offer flexibility and accuracy, making it a valuable tool for solving real-world mathematical problems.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9333392"/>
            <a:ext cx="248490" cy="24849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58126" y="3951372"/>
            <a:ext cx="12371749" cy="2164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078"/>
              </a:lnSpc>
            </a:pPr>
            <a:r>
              <a:rPr lang="en-US" b="true" sz="12198" spc="60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THANK YOU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33462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8562488" y="-102572"/>
            <a:ext cx="10286993" cy="10287000"/>
            <a:chOff x="0" y="0"/>
            <a:chExt cx="2709331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1">
                  <a:moveTo>
                    <a:pt x="0" y="0"/>
                  </a:moveTo>
                  <a:lnTo>
                    <a:pt x="2709331" y="0"/>
                  </a:lnTo>
                  <a:lnTo>
                    <a:pt x="270933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70933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04888" y="3964677"/>
            <a:ext cx="6996120" cy="1076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HELLO!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23056" y="4234812"/>
            <a:ext cx="8693050" cy="90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</a:pPr>
            <a:r>
              <a:rPr lang="en-US" b="true" sz="4799" spc="47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Presented by: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823056" y="5472748"/>
            <a:ext cx="6851928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EMAZ ALI KHAN (65566)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ABDUL RAFAY ZAHID (65540)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SUMAIKA ASIF (65651)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23056" y="7297099"/>
            <a:ext cx="8693050" cy="90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</a:pPr>
            <a:r>
              <a:rPr lang="en-US" b="true" sz="4799" spc="47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Presented To: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23056" y="8367713"/>
            <a:ext cx="75461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Dr. MUHAMMAD ARIF HUSSAIN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20193"/>
            <a:ext cx="16222747" cy="5926102"/>
            <a:chOff x="0" y="0"/>
            <a:chExt cx="863611" cy="3154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3611" cy="315473"/>
            </a:xfrm>
            <a:custGeom>
              <a:avLst/>
              <a:gdLst/>
              <a:ahLst/>
              <a:cxnLst/>
              <a:rect r="r" b="b" t="t" l="l"/>
              <a:pathLst>
                <a:path h="315473" w="863611">
                  <a:moveTo>
                    <a:pt x="660411" y="0"/>
                  </a:moveTo>
                  <a:cubicBezTo>
                    <a:pt x="772635" y="0"/>
                    <a:pt x="863611" y="70621"/>
                    <a:pt x="863611" y="157737"/>
                  </a:cubicBezTo>
                  <a:cubicBezTo>
                    <a:pt x="863611" y="244852"/>
                    <a:pt x="772635" y="315473"/>
                    <a:pt x="660411" y="315473"/>
                  </a:cubicBezTo>
                  <a:lnTo>
                    <a:pt x="203200" y="315473"/>
                  </a:lnTo>
                  <a:cubicBezTo>
                    <a:pt x="90976" y="315473"/>
                    <a:pt x="0" y="244852"/>
                    <a:pt x="0" y="157737"/>
                  </a:cubicBezTo>
                  <a:cubicBezTo>
                    <a:pt x="0" y="7062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63611" cy="363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82226" y="1958218"/>
            <a:ext cx="14523548" cy="1076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AGENDA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41448" y="4775787"/>
            <a:ext cx="1539094" cy="141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199"/>
              </a:lnSpc>
            </a:pPr>
            <a:r>
              <a:rPr lang="en-US" b="true" sz="7999" spc="399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874589" y="4766262"/>
            <a:ext cx="1627329" cy="1423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200"/>
              </a:lnSpc>
            </a:pPr>
            <a:r>
              <a:rPr lang="en-US" b="true" sz="8000" spc="4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14277" y="4766262"/>
            <a:ext cx="1860588" cy="1423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200"/>
              </a:lnSpc>
            </a:pPr>
            <a:r>
              <a:rPr lang="en-US" b="true" sz="8000" spc="4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08600" y="4766266"/>
            <a:ext cx="1654704" cy="1423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200"/>
              </a:lnSpc>
            </a:pPr>
            <a:r>
              <a:rPr lang="en-US" b="true" sz="8000" spc="4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7190" y="6228035"/>
            <a:ext cx="326981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</a:pPr>
            <a:r>
              <a:rPr lang="en-US" b="true" sz="2400" spc="24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494399" y="6228035"/>
            <a:ext cx="238770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b="true" sz="2399" spc="23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CONCLUSION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95956" y="6228035"/>
            <a:ext cx="169723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b="true" sz="2399" spc="23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METHODS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66417" y="6228035"/>
            <a:ext cx="233907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b="true" sz="2399" spc="23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COMPARISON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96829" y="4766262"/>
            <a:ext cx="1744235" cy="1423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200"/>
              </a:lnSpc>
            </a:pPr>
            <a:r>
              <a:rPr lang="en-US" b="true" sz="8000" spc="4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381535" y="6228035"/>
            <a:ext cx="217482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b="true" sz="2399" spc="23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PROBLEMS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7259300" y="9258300"/>
            <a:ext cx="248490" cy="24849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0"/>
            <a:ext cx="7141841" cy="10287000"/>
            <a:chOff x="0" y="0"/>
            <a:chExt cx="1106458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6458" cy="1593725"/>
            </a:xfrm>
            <a:custGeom>
              <a:avLst/>
              <a:gdLst/>
              <a:ahLst/>
              <a:cxnLst/>
              <a:rect r="r" b="b" t="t" l="l"/>
              <a:pathLst>
                <a:path h="1593725" w="1106458">
                  <a:moveTo>
                    <a:pt x="0" y="0"/>
                  </a:moveTo>
                  <a:lnTo>
                    <a:pt x="1106458" y="0"/>
                  </a:lnTo>
                  <a:lnTo>
                    <a:pt x="1106458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86698" t="0" r="-6937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8590063" y="866775"/>
            <a:ext cx="8693050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18216" y="2996797"/>
            <a:ext cx="8693050" cy="560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600"/>
              </a:lnSpc>
            </a:pPr>
            <a:r>
              <a:rPr lang="en-US" sz="3500" spc="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project introduces a Python-based solver designed to find approximate roots of complex equations using five different numerical methods. The presentation will walk through its design, features, and performance in tackling real-world problems.</a:t>
            </a:r>
          </a:p>
        </p:txBody>
      </p:sp>
      <p:sp>
        <p:nvSpPr>
          <p:cNvPr name="AutoShape 6" id="6"/>
          <p:cNvSpPr/>
          <p:nvPr/>
        </p:nvSpPr>
        <p:spPr>
          <a:xfrm>
            <a:off x="550043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7010810" y="9258300"/>
            <a:ext cx="248490" cy="24849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9470" y="1353860"/>
            <a:ext cx="1552906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METHODS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79470" y="2525970"/>
            <a:ext cx="15529061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 spc="34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SOLVING LINEAR EQUATIONS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574825" y="3289758"/>
            <a:ext cx="14396496" cy="5968542"/>
            <a:chOff x="0" y="0"/>
            <a:chExt cx="766391" cy="3177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6391" cy="317733"/>
            </a:xfrm>
            <a:custGeom>
              <a:avLst/>
              <a:gdLst/>
              <a:ahLst/>
              <a:cxnLst/>
              <a:rect r="r" b="b" t="t" l="l"/>
              <a:pathLst>
                <a:path h="317733" w="766391">
                  <a:moveTo>
                    <a:pt x="563191" y="0"/>
                  </a:moveTo>
                  <a:cubicBezTo>
                    <a:pt x="675415" y="0"/>
                    <a:pt x="766391" y="71127"/>
                    <a:pt x="766391" y="158866"/>
                  </a:cubicBezTo>
                  <a:cubicBezTo>
                    <a:pt x="766391" y="246606"/>
                    <a:pt x="675415" y="317733"/>
                    <a:pt x="563191" y="317733"/>
                  </a:cubicBezTo>
                  <a:lnTo>
                    <a:pt x="203200" y="317733"/>
                  </a:lnTo>
                  <a:cubicBezTo>
                    <a:pt x="90976" y="317733"/>
                    <a:pt x="0" y="246606"/>
                    <a:pt x="0" y="158866"/>
                  </a:cubicBezTo>
                  <a:cubicBezTo>
                    <a:pt x="0" y="7112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766391" cy="365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 flipH="true">
            <a:off x="1033463" y="-333846"/>
            <a:ext cx="0" cy="3334176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152945" y="3486105"/>
            <a:ext cx="1539094" cy="11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00"/>
              </a:lnSpc>
            </a:pPr>
            <a:r>
              <a:rPr lang="en-US" b="true" sz="6500" spc="325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79470" y="7921580"/>
            <a:ext cx="1445170" cy="11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00"/>
              </a:lnSpc>
            </a:pPr>
            <a:r>
              <a:rPr lang="en-US" b="true" sz="6500" spc="325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8778" y="4473530"/>
            <a:ext cx="1312569" cy="11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00"/>
              </a:lnSpc>
            </a:pPr>
            <a:r>
              <a:rPr lang="en-US" b="true" sz="6500" spc="325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8778" y="5622880"/>
            <a:ext cx="1353582" cy="11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00"/>
              </a:lnSpc>
            </a:pPr>
            <a:r>
              <a:rPr lang="en-US" b="true" sz="6500" spc="325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56325" y="3715023"/>
            <a:ext cx="491229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b="true" sz="3000" spc="30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BISECTION METHOD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256325" y="8085093"/>
            <a:ext cx="4112314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b="true" sz="2999" spc="29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SECANT METHOD</a:t>
            </a:r>
          </a:p>
          <a:p>
            <a:pPr algn="l" marL="0" indent="0" lvl="0">
              <a:lnSpc>
                <a:spcPts val="419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3256325" y="4889455"/>
            <a:ext cx="9225269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b="true" sz="2999" spc="29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REGULA FALSI (FALSE POSITION) METHOD</a:t>
            </a:r>
          </a:p>
          <a:p>
            <a:pPr algn="l" marL="0" indent="0" lvl="0">
              <a:lnSpc>
                <a:spcPts val="419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3256325" y="5956255"/>
            <a:ext cx="8580499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b="true" sz="2999" spc="29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NEWTON'S RAPHSON METHOD</a:t>
            </a:r>
          </a:p>
          <a:p>
            <a:pPr algn="l" marL="0" indent="0" lvl="0">
              <a:lnSpc>
                <a:spcPts val="419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368778" y="6772230"/>
            <a:ext cx="1323260" cy="11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00"/>
              </a:lnSpc>
            </a:pPr>
            <a:r>
              <a:rPr lang="en-US" b="true" sz="6500" spc="325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256325" y="7022102"/>
            <a:ext cx="5405035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b="true" sz="2999" spc="29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MULLER’S METHOD</a:t>
            </a:r>
          </a:p>
          <a:p>
            <a:pPr algn="l" marL="0" indent="0" lvl="0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886696"/>
            <a:ext cx="18288000" cy="6400304"/>
            <a:chOff x="0" y="0"/>
            <a:chExt cx="4816593" cy="16856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685677"/>
            </a:xfrm>
            <a:custGeom>
              <a:avLst/>
              <a:gdLst/>
              <a:ahLst/>
              <a:cxnLst/>
              <a:rect r="r" b="b" t="t" l="l"/>
              <a:pathLst>
                <a:path h="168567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685677"/>
                  </a:lnTo>
                  <a:lnTo>
                    <a:pt x="0" y="1685677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733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3287" y="925830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456224" y="789698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974514" y="3034307"/>
            <a:ext cx="10118514" cy="5817692"/>
          </a:xfrm>
          <a:custGeom>
            <a:avLst/>
            <a:gdLst/>
            <a:ahLst/>
            <a:cxnLst/>
            <a:rect r="r" b="b" t="t" l="l"/>
            <a:pathLst>
              <a:path h="5817692" w="10118514">
                <a:moveTo>
                  <a:pt x="0" y="0"/>
                </a:moveTo>
                <a:lnTo>
                  <a:pt x="10118514" y="0"/>
                </a:lnTo>
                <a:lnTo>
                  <a:pt x="10118514" y="5817692"/>
                </a:lnTo>
                <a:lnTo>
                  <a:pt x="0" y="5817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9996" r="-7622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3305887"/>
            <a:ext cx="8699421" cy="6335623"/>
          </a:xfrm>
          <a:custGeom>
            <a:avLst/>
            <a:gdLst/>
            <a:ahLst/>
            <a:cxnLst/>
            <a:rect r="r" b="b" t="t" l="l"/>
            <a:pathLst>
              <a:path h="6335623" w="8699421">
                <a:moveTo>
                  <a:pt x="0" y="0"/>
                </a:moveTo>
                <a:lnTo>
                  <a:pt x="8699421" y="0"/>
                </a:lnTo>
                <a:lnTo>
                  <a:pt x="8699421" y="6335623"/>
                </a:lnTo>
                <a:lnTo>
                  <a:pt x="0" y="63356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448354" y="752017"/>
            <a:ext cx="7391293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COMPARISON: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5272109" y="4055202"/>
            <a:ext cx="5744035" cy="1887951"/>
          </a:xfrm>
          <a:prstGeom prst="line">
            <a:avLst/>
          </a:prstGeom>
          <a:ln cap="flat" w="38100">
            <a:solidFill>
              <a:srgbClr val="AF302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 flipV="true">
            <a:off x="2567726" y="3691940"/>
            <a:ext cx="9308211" cy="1313978"/>
          </a:xfrm>
          <a:prstGeom prst="line">
            <a:avLst/>
          </a:prstGeom>
          <a:ln cap="flat" w="38100">
            <a:solidFill>
              <a:srgbClr val="FF914D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V="true">
            <a:off x="2837042" y="4544936"/>
            <a:ext cx="9294608" cy="2870386"/>
          </a:xfrm>
          <a:prstGeom prst="line">
            <a:avLst/>
          </a:prstGeom>
          <a:ln cap="flat" w="38100">
            <a:solidFill>
              <a:srgbClr val="84AD3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 flipV="true">
            <a:off x="5277039" y="5347313"/>
            <a:ext cx="7105184" cy="1757337"/>
          </a:xfrm>
          <a:prstGeom prst="line">
            <a:avLst/>
          </a:prstGeom>
          <a:ln cap="flat" w="38100">
            <a:solidFill>
              <a:srgbClr val="38B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 flipV="true">
            <a:off x="6925686" y="5143500"/>
            <a:ext cx="7516103" cy="2271822"/>
          </a:xfrm>
          <a:prstGeom prst="line">
            <a:avLst/>
          </a:prstGeom>
          <a:ln cap="flat" w="38100">
            <a:solidFill>
              <a:srgbClr val="004AAD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7423015" y="6795729"/>
            <a:ext cx="2897279" cy="291119"/>
          </a:xfrm>
          <a:prstGeom prst="line">
            <a:avLst/>
          </a:prstGeom>
          <a:ln cap="flat" w="38100">
            <a:solidFill>
              <a:srgbClr val="FF66C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0124" y="904455"/>
            <a:ext cx="15427752" cy="8820939"/>
            <a:chOff x="0" y="0"/>
            <a:chExt cx="71079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0790" cy="406400"/>
            </a:xfrm>
            <a:custGeom>
              <a:avLst/>
              <a:gdLst/>
              <a:ahLst/>
              <a:cxnLst/>
              <a:rect r="r" b="b" t="t" l="l"/>
              <a:pathLst>
                <a:path h="406400" w="710790">
                  <a:moveTo>
                    <a:pt x="507590" y="0"/>
                  </a:moveTo>
                  <a:cubicBezTo>
                    <a:pt x="619815" y="0"/>
                    <a:pt x="710790" y="90976"/>
                    <a:pt x="710790" y="203200"/>
                  </a:cubicBezTo>
                  <a:cubicBezTo>
                    <a:pt x="710790" y="315424"/>
                    <a:pt x="619815" y="406400"/>
                    <a:pt x="5075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1079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938939" y="1736663"/>
            <a:ext cx="6410123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PROBLEMS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89141" y="2698688"/>
            <a:ext cx="13309718" cy="502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sz="2799" spc="27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 electrical engineer needs to determine the precise voltage that minimizes power loss in a circuit. The relationship is modeled by the equation 𝑓(𝑥)=2𝑥3−3𝑥2+𝑥−0.5, where x is the voltage in volts and</a:t>
            </a:r>
          </a:p>
          <a:p>
            <a:pPr algn="just">
              <a:lnSpc>
                <a:spcPts val="4479"/>
              </a:lnSpc>
            </a:pPr>
            <a:r>
              <a:rPr lang="en-US" sz="2799" spc="27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𝑓(𝑥) </a:t>
            </a:r>
            <a:r>
              <a:rPr lang="en-US" sz="2799" spc="27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represents power loss in watts. Starting with an initial guess of x0=0 and x1=2 volts and aiming for a final tolerance of 0.000001, the engineer plans to apply the Bisection, Regula Falsi, Newton’s-Raphson, Secant and Muller’s methods to find the optimal voltage.</a:t>
            </a:r>
          </a:p>
          <a:p>
            <a:pPr algn="just">
              <a:lnSpc>
                <a:spcPts val="447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9333392"/>
            <a:ext cx="248490" cy="24849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839301" y="1028700"/>
            <a:ext cx="10609397" cy="7725099"/>
          </a:xfrm>
          <a:custGeom>
            <a:avLst/>
            <a:gdLst/>
            <a:ahLst/>
            <a:cxnLst/>
            <a:rect r="r" b="b" t="t" l="l"/>
            <a:pathLst>
              <a:path h="7725099" w="10609397">
                <a:moveTo>
                  <a:pt x="0" y="0"/>
                </a:moveTo>
                <a:lnTo>
                  <a:pt x="10609398" y="0"/>
                </a:lnTo>
                <a:lnTo>
                  <a:pt x="10609398" y="7725099"/>
                </a:lnTo>
                <a:lnTo>
                  <a:pt x="0" y="77250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1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81188" y="454094"/>
            <a:ext cx="5325624" cy="56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6"/>
              </a:lnSpc>
            </a:pPr>
            <a:r>
              <a:rPr lang="en-US" b="true" sz="3154" spc="157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BISECTION METHOD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868518" y="8966985"/>
            <a:ext cx="16419482" cy="582631"/>
          </a:xfrm>
          <a:custGeom>
            <a:avLst/>
            <a:gdLst/>
            <a:ahLst/>
            <a:cxnLst/>
            <a:rect r="r" b="b" t="t" l="l"/>
            <a:pathLst>
              <a:path h="582631" w="16419482">
                <a:moveTo>
                  <a:pt x="0" y="0"/>
                </a:moveTo>
                <a:lnTo>
                  <a:pt x="16419482" y="0"/>
                </a:lnTo>
                <a:lnTo>
                  <a:pt x="16419482" y="582630"/>
                </a:lnTo>
                <a:lnTo>
                  <a:pt x="0" y="5826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47607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856822" y="9492465"/>
            <a:ext cx="6147947" cy="35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59"/>
              </a:lnSpc>
            </a:pPr>
            <a:r>
              <a:rPr lang="en-US" b="true" sz="1970" spc="98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COMPARE WITH ATOZMATH.COM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08851" y="8522361"/>
            <a:ext cx="14017891" cy="735939"/>
          </a:xfrm>
          <a:custGeom>
            <a:avLst/>
            <a:gdLst/>
            <a:ahLst/>
            <a:cxnLst/>
            <a:rect r="r" b="b" t="t" l="l"/>
            <a:pathLst>
              <a:path h="735939" w="14017891">
                <a:moveTo>
                  <a:pt x="0" y="0"/>
                </a:moveTo>
                <a:lnTo>
                  <a:pt x="14017891" y="0"/>
                </a:lnTo>
                <a:lnTo>
                  <a:pt x="14017891" y="735939"/>
                </a:lnTo>
                <a:lnTo>
                  <a:pt x="0" y="735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11465" y="904455"/>
            <a:ext cx="10612661" cy="7747243"/>
          </a:xfrm>
          <a:custGeom>
            <a:avLst/>
            <a:gdLst/>
            <a:ahLst/>
            <a:cxnLst/>
            <a:rect r="r" b="b" t="t" l="l"/>
            <a:pathLst>
              <a:path h="7747243" w="10612661">
                <a:moveTo>
                  <a:pt x="0" y="0"/>
                </a:moveTo>
                <a:lnTo>
                  <a:pt x="10612662" y="0"/>
                </a:lnTo>
                <a:lnTo>
                  <a:pt x="10612662" y="7747243"/>
                </a:lnTo>
                <a:lnTo>
                  <a:pt x="0" y="77472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41746" y="337948"/>
            <a:ext cx="6804509" cy="56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6"/>
              </a:lnSpc>
            </a:pPr>
            <a:r>
              <a:rPr lang="en-US" b="true" sz="3154" spc="157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REGULA FALSI METHOD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78795" y="9201150"/>
            <a:ext cx="6147947" cy="35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59"/>
              </a:lnSpc>
            </a:pPr>
            <a:r>
              <a:rPr lang="en-US" b="true" sz="1970" spc="98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COMPARE WITH ATOZMATH.COM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DAGX3OkkeSk</dc:identifier>
  <dcterms:modified xsi:type="dcterms:W3CDTF">2011-08-01T06:04:30Z</dcterms:modified>
  <cp:revision>1</cp:revision>
  <dc:title>nc_ppt</dc:title>
</cp:coreProperties>
</file>