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F532-F1B8-4E5D-9221-42A08C709E9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4570-027F-44F0-BF7A-4F431D98B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6B0-5454-4FE8-AF87-50F4FC0B4E7C}" type="datetime1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133D-519E-45B0-A876-AB17A4765970}" type="datetime1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20BE-0696-4601-AEB4-FF9A1A11460B}" type="datetime1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9535-F5BF-4504-93D2-DF93A60A37EA}" type="datetime1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4C66-1AA2-4756-BD1A-2FFE3300B183}" type="datetime1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8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199A-BE8F-4ACD-BAE3-AB2687B7E13B}" type="datetime1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F9E6-7DDE-4237-AD99-6A376BF5A81E}" type="datetime1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ED65-E1F1-4C4D-B4C2-B792D8927B32}" type="datetime1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7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FBDD-E0ED-464C-AD48-E8EB08F1B5EE}" type="datetime1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4A64-464E-4D16-81D1-BB4D908B3168}" type="datetime1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38BD-B22D-4712-AC2F-F39EDF83CC4F}" type="datetime1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A9DF-1638-4A68-9666-80FB48DFA60C}" type="datetime1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490F-95C1-4869-AB99-58AC0554E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3F648-53AF-69D8-27BE-D7F7A67881BF}"/>
              </a:ext>
            </a:extLst>
          </p:cNvPr>
          <p:cNvSpPr txBox="1"/>
          <p:nvPr/>
        </p:nvSpPr>
        <p:spPr>
          <a:xfrm>
            <a:off x="0" y="43646"/>
            <a:ext cx="9906364" cy="4894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275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Brief Summary on Wyckoff Positions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2368B-626C-6982-8107-D4D717DEC9C4}"/>
              </a:ext>
            </a:extLst>
          </p:cNvPr>
          <p:cNvSpPr txBox="1"/>
          <p:nvPr/>
        </p:nvSpPr>
        <p:spPr>
          <a:xfrm>
            <a:off x="257771" y="653654"/>
            <a:ext cx="725150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 b="1" dirty="0">
                <a:latin typeface="ComicSansMS"/>
              </a:rPr>
              <a:t>Wyckoff positions </a:t>
            </a:r>
            <a:r>
              <a:rPr lang="en-US" sz="1463" dirty="0">
                <a:latin typeface="ComicSansMS"/>
              </a:rPr>
              <a:t>tell us where the atoms in a </a:t>
            </a:r>
            <a:r>
              <a:rPr lang="en-IN" sz="1463" dirty="0">
                <a:latin typeface="ComicSansMS"/>
              </a:rPr>
              <a:t>crystal can be found. </a:t>
            </a:r>
            <a:endParaRPr lang="en-IN" sz="146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A4E65-DD36-E070-1D61-A9E1C9BE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718" y="971113"/>
            <a:ext cx="4848563" cy="21824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1099-8E21-B698-70EE-6C20263A29A9}"/>
              </a:ext>
            </a:extLst>
          </p:cNvPr>
          <p:cNvCxnSpPr>
            <a:cxnSpLocks/>
          </p:cNvCxnSpPr>
          <p:nvPr/>
        </p:nvCxnSpPr>
        <p:spPr>
          <a:xfrm>
            <a:off x="2725936" y="1614488"/>
            <a:ext cx="441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1BB97-F065-B900-1A1C-F4859ED9E42C}"/>
              </a:ext>
            </a:extLst>
          </p:cNvPr>
          <p:cNvSpPr txBox="1"/>
          <p:nvPr/>
        </p:nvSpPr>
        <p:spPr>
          <a:xfrm>
            <a:off x="134644" y="1483474"/>
            <a:ext cx="2677018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63" dirty="0"/>
              <a:t>How many atoms are generated by symmetry if we place a single atom at that position.</a:t>
            </a:r>
            <a:endParaRPr lang="en-IN" sz="1463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70FEFF-D64E-C762-E5A1-A6210D3E5613}"/>
              </a:ext>
            </a:extLst>
          </p:cNvPr>
          <p:cNvCxnSpPr>
            <a:cxnSpLocks/>
          </p:cNvCxnSpPr>
          <p:nvPr/>
        </p:nvCxnSpPr>
        <p:spPr>
          <a:xfrm flipV="1">
            <a:off x="3946442" y="2992590"/>
            <a:ext cx="0" cy="340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52E355-B9A5-AA61-E681-B3C9E006E164}"/>
              </a:ext>
            </a:extLst>
          </p:cNvPr>
          <p:cNvSpPr txBox="1"/>
          <p:nvPr/>
        </p:nvSpPr>
        <p:spPr>
          <a:xfrm>
            <a:off x="2277219" y="3284543"/>
            <a:ext cx="4718894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The letter is simply a label and has no physical meaning. 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They are assigned alphabetically from the bottom up.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CCBAA-F287-DA89-9683-8CE5944E273F}"/>
              </a:ext>
            </a:extLst>
          </p:cNvPr>
          <p:cNvSpPr txBox="1"/>
          <p:nvPr/>
        </p:nvSpPr>
        <p:spPr>
          <a:xfrm>
            <a:off x="134644" y="3957280"/>
            <a:ext cx="7623596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When an atom resides at an arbitrary position, that Wyckoff position is called </a:t>
            </a:r>
            <a:r>
              <a:rPr lang="en-IN" sz="1463" b="1" dirty="0"/>
              <a:t>General Position.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When an atom resides on symmetry element, that Wyckoff position is called </a:t>
            </a:r>
            <a:r>
              <a:rPr lang="en-IN" sz="1463" b="1" dirty="0"/>
              <a:t>Special Position.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General position has higher multiplicity than Special position.  </a:t>
            </a:r>
            <a:endParaRPr lang="en-IN" sz="1463" b="1" dirty="0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6E98C3FB-4922-38B5-103F-867EA11E9211}"/>
              </a:ext>
            </a:extLst>
          </p:cNvPr>
          <p:cNvSpPr/>
          <p:nvPr/>
        </p:nvSpPr>
        <p:spPr>
          <a:xfrm rot="10800000">
            <a:off x="4451644" y="1397228"/>
            <a:ext cx="3103364" cy="124940"/>
          </a:xfrm>
          <a:prstGeom prst="bentUpArrow">
            <a:avLst>
              <a:gd name="adj1" fmla="val 2389"/>
              <a:gd name="adj2" fmla="val 8984"/>
              <a:gd name="adj3" fmla="val 30653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63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47BB565-E837-A440-31DB-3B17E262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1</a:t>
            </a:fld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EA7429-F2C2-E3F5-A653-A27AD7EF6A60}"/>
              </a:ext>
            </a:extLst>
          </p:cNvPr>
          <p:cNvSpPr txBox="1"/>
          <p:nvPr/>
        </p:nvSpPr>
        <p:spPr>
          <a:xfrm>
            <a:off x="7555008" y="1159536"/>
            <a:ext cx="2270410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63" dirty="0"/>
              <a:t>Which symmetry is present at the site</a:t>
            </a:r>
            <a:endParaRPr lang="en-IN" sz="1463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1DAACA2-D281-F3D3-6CE1-177983E8510A}"/>
              </a:ext>
            </a:extLst>
          </p:cNvPr>
          <p:cNvSpPr/>
          <p:nvPr/>
        </p:nvSpPr>
        <p:spPr>
          <a:xfrm>
            <a:off x="6996113" y="1790700"/>
            <a:ext cx="381159" cy="128587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2DF21-B3C3-44C9-BA84-CC6ECDE9A4A5}"/>
              </a:ext>
            </a:extLst>
          </p:cNvPr>
          <p:cNvSpPr txBox="1"/>
          <p:nvPr/>
        </p:nvSpPr>
        <p:spPr>
          <a:xfrm>
            <a:off x="7377272" y="1731960"/>
            <a:ext cx="2451161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63" dirty="0"/>
              <a:t>Position of atoms, where they can reside according to their Wyckoff Symbol. </a:t>
            </a:r>
          </a:p>
          <a:p>
            <a:pPr algn="just"/>
            <a:endParaRPr lang="en-US" sz="1463" dirty="0"/>
          </a:p>
          <a:p>
            <a:pPr algn="just"/>
            <a:r>
              <a:rPr lang="en-US" sz="1463" dirty="0"/>
              <a:t>(apply these co-</a:t>
            </a:r>
            <a:r>
              <a:rPr lang="en-US" sz="1463" dirty="0" err="1"/>
              <a:t>oridinates</a:t>
            </a:r>
            <a:r>
              <a:rPr lang="en-US" sz="1463" dirty="0"/>
              <a:t> to the </a:t>
            </a:r>
            <a:r>
              <a:rPr lang="en-US" sz="1463" dirty="0" err="1"/>
              <a:t>x,y,z</a:t>
            </a:r>
            <a:r>
              <a:rPr lang="en-US" sz="1463" dirty="0"/>
              <a:t> position you will get the positions of other the atoms. They are the fractional coordinates.)</a:t>
            </a:r>
            <a:endParaRPr lang="en-IN" sz="14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1476F-9BD4-51F0-C8A3-0F506DD54757}"/>
              </a:ext>
            </a:extLst>
          </p:cNvPr>
          <p:cNvSpPr txBox="1"/>
          <p:nvPr/>
        </p:nvSpPr>
        <p:spPr>
          <a:xfrm>
            <a:off x="400050" y="6370873"/>
            <a:ext cx="7427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https://www.cryst.ehu.es/cgi-bin/cryst/programs/nph-wp-list?gnum=11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E15906-1CF0-5D57-59D9-77CFA2A7525E}"/>
              </a:ext>
            </a:extLst>
          </p:cNvPr>
          <p:cNvSpPr txBox="1"/>
          <p:nvPr/>
        </p:nvSpPr>
        <p:spPr>
          <a:xfrm>
            <a:off x="400049" y="6001541"/>
            <a:ext cx="7781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micSansMS"/>
              </a:rPr>
              <a:t>Wyckoff positions for any space group can be found on this website - </a:t>
            </a:r>
            <a:r>
              <a:rPr lang="en-US" sz="1800" b="1" dirty="0">
                <a:latin typeface="ComicSansMS"/>
              </a:rPr>
              <a:t> 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564A3F-DAE3-A865-5C8B-C2C644C44763}"/>
              </a:ext>
            </a:extLst>
          </p:cNvPr>
          <p:cNvSpPr txBox="1"/>
          <p:nvPr/>
        </p:nvSpPr>
        <p:spPr>
          <a:xfrm>
            <a:off x="134644" y="5049243"/>
            <a:ext cx="8724900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3" dirty="0"/>
              <a:t>NOTE : According to my understanding, we should have the initial (</a:t>
            </a:r>
            <a:r>
              <a:rPr lang="en-IN" sz="1463" dirty="0" err="1"/>
              <a:t>x,y,z</a:t>
            </a:r>
            <a:r>
              <a:rPr lang="en-IN" sz="1463" dirty="0"/>
              <a:t>) position and space group type, to apply these operations.  </a:t>
            </a:r>
            <a:endParaRPr lang="en-IN" sz="1463" b="1" dirty="0"/>
          </a:p>
        </p:txBody>
      </p:sp>
    </p:spTree>
    <p:extLst>
      <p:ext uri="{BB962C8B-B14F-4D97-AF65-F5344CB8AC3E}">
        <p14:creationId xmlns:p14="http://schemas.microsoft.com/office/powerpoint/2010/main" val="35304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52602B-BE9D-F155-E3D0-BEA94AD4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78" y="427202"/>
            <a:ext cx="5478950" cy="17793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55CB8-14CD-A3EC-E871-DD6DE2B9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490F-95C1-4869-AB99-58AC0554E3D4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DC60E-D990-2B9F-AE49-869884591F5C}"/>
              </a:ext>
            </a:extLst>
          </p:cNvPr>
          <p:cNvSpPr txBox="1"/>
          <p:nvPr/>
        </p:nvSpPr>
        <p:spPr>
          <a:xfrm>
            <a:off x="0" y="41273"/>
            <a:ext cx="9906364" cy="4894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275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Atom position using WP for WTe2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F2738-C997-26AA-A9FD-95E1884E1236}"/>
              </a:ext>
            </a:extLst>
          </p:cNvPr>
          <p:cNvSpPr txBox="1"/>
          <p:nvPr/>
        </p:nvSpPr>
        <p:spPr>
          <a:xfrm>
            <a:off x="175680" y="729177"/>
            <a:ext cx="8492070" cy="234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3" b="1" dirty="0"/>
              <a:t>Points we should know - 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WTe2 – </a:t>
            </a:r>
            <a:r>
              <a:rPr lang="en-IN" sz="1463" b="1" dirty="0"/>
              <a:t>Space group – Pmn2</a:t>
            </a:r>
            <a:r>
              <a:rPr lang="en-IN" sz="1463" b="1" baseline="-25000" dirty="0"/>
              <a:t>1</a:t>
            </a:r>
            <a:r>
              <a:rPr lang="en-IN" sz="1463" b="1" dirty="0"/>
              <a:t>  (No. 31)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IN" sz="1463" dirty="0"/>
              <a:t>Lattice constant </a:t>
            </a:r>
            <a:r>
              <a:rPr lang="en-IN" sz="1463" b="1" dirty="0"/>
              <a:t>: a = 3.477 </a:t>
            </a:r>
          </a:p>
          <a:p>
            <a:pPr marL="1603772" lvl="3" indent="-232172">
              <a:buFont typeface="Arial" panose="020B0604020202020204" pitchFamily="34" charset="0"/>
              <a:buChar char="•"/>
            </a:pPr>
            <a:r>
              <a:rPr lang="en-IN" sz="1463" b="1" dirty="0"/>
              <a:t>b = 6.249</a:t>
            </a:r>
          </a:p>
          <a:p>
            <a:pPr marL="1603772" lvl="3" indent="-232172">
              <a:buFont typeface="Arial" panose="020B0604020202020204" pitchFamily="34" charset="0"/>
              <a:buChar char="•"/>
            </a:pPr>
            <a:r>
              <a:rPr lang="en-IN" sz="1463" b="1" dirty="0"/>
              <a:t>c = 14.017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63" dirty="0"/>
              <a:t>Wyckoff Position (WP) </a:t>
            </a:r>
            <a:r>
              <a:rPr lang="en-IN" sz="1463" b="1" dirty="0"/>
              <a:t>– 2a    </a:t>
            </a:r>
          </a:p>
          <a:p>
            <a:r>
              <a:rPr lang="en-IN" sz="1463" dirty="0">
                <a:solidFill>
                  <a:srgbClr val="FF0000"/>
                </a:solidFill>
              </a:rPr>
              <a:t>Note : Every atom has 2a position </a:t>
            </a:r>
            <a:endParaRPr lang="en-IN" sz="1463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63" dirty="0"/>
              <a:t>Initial X,Y, Z </a:t>
            </a:r>
          </a:p>
          <a:p>
            <a:r>
              <a:rPr lang="en-IN" sz="1463" b="1" dirty="0">
                <a:solidFill>
                  <a:srgbClr val="FF0000"/>
                </a:solidFill>
              </a:rPr>
              <a:t>Note : according to my understanding we should know initial X, Y, Z. (I am not confirmed where to get the initial or how to provide the initial  X, Y, Z.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FDC75-5774-5820-7D73-A1BCDB88852A}"/>
              </a:ext>
            </a:extLst>
          </p:cNvPr>
          <p:cNvSpPr txBox="1"/>
          <p:nvPr/>
        </p:nvSpPr>
        <p:spPr>
          <a:xfrm>
            <a:off x="175680" y="3254541"/>
            <a:ext cx="9554640" cy="326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3" b="1" dirty="0"/>
              <a:t>Steps to calculate the positions –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63" dirty="0"/>
              <a:t>See the WP table and use the coordinates belonging to the given WP letter (in this case 2a). Multiplicity is 2. So every atom will produce 2 positions.  </a:t>
            </a:r>
          </a:p>
          <a:p>
            <a:r>
              <a:rPr lang="en-IN" sz="1463" dirty="0"/>
              <a:t>                    For W(1) :  (0, Y, Z)                  </a:t>
            </a:r>
            <a:r>
              <a:rPr lang="en-IN" sz="1463" dirty="0">
                <a:sym typeface="Wingdings" panose="05000000000000000000" pitchFamily="2" charset="2"/>
              </a:rPr>
              <a:t>  (0, 0.60, 0.5)                                </a:t>
            </a:r>
            <a:r>
              <a:rPr lang="en-IN" sz="1463" dirty="0">
                <a:solidFill>
                  <a:srgbClr val="FF0000"/>
                </a:solidFill>
                <a:sym typeface="Wingdings" panose="05000000000000000000" pitchFamily="2" charset="2"/>
              </a:rPr>
              <a:t>#(NOTE: I am using initial values from Sensei file)</a:t>
            </a:r>
            <a:endParaRPr lang="en-IN" sz="1463" dirty="0">
              <a:solidFill>
                <a:srgbClr val="FF0000"/>
              </a:solidFill>
            </a:endParaRPr>
          </a:p>
          <a:p>
            <a:pPr lvl="2"/>
            <a:r>
              <a:rPr lang="en-IN" sz="1463" dirty="0"/>
              <a:t>                  (1/2, -Y, Z+1/2)    </a:t>
            </a:r>
            <a:r>
              <a:rPr lang="en-IN" sz="1463" dirty="0">
                <a:sym typeface="Wingdings" panose="05000000000000000000" pitchFamily="2" charset="2"/>
              </a:rPr>
              <a:t>   (0.5, 1-0.60, 0.5+0.5)      </a:t>
            </a:r>
          </a:p>
          <a:p>
            <a:r>
              <a:rPr lang="en-IN" sz="1463" dirty="0">
                <a:solidFill>
                  <a:srgbClr val="FF0000"/>
                </a:solidFill>
                <a:sym typeface="Wingdings" panose="05000000000000000000" pitchFamily="2" charset="2"/>
              </a:rPr>
              <a:t>NOTE: Sometimes the addition make the no. greater than 1 or less than 0. So, we need to substrate or add 1 respectively to bring the atom back into the unit cell.</a:t>
            </a:r>
          </a:p>
          <a:p>
            <a:pPr marL="342900" indent="-342900">
              <a:buAutoNum type="arabicPeriod" startAt="2"/>
            </a:pPr>
            <a:r>
              <a:rPr lang="en-IN" sz="1463" dirty="0">
                <a:sym typeface="Wingdings" panose="05000000000000000000" pitchFamily="2" charset="2"/>
              </a:rPr>
              <a:t>Similarly, other atoms position we can obtained from the table as – </a:t>
            </a:r>
          </a:p>
          <a:p>
            <a:r>
              <a:rPr lang="en-IN" sz="1463" dirty="0"/>
              <a:t>                                                  For W(2) : </a:t>
            </a:r>
            <a:r>
              <a:rPr lang="pl-PL" sz="1463" dirty="0"/>
              <a:t>W2 = </a:t>
            </a:r>
            <a:r>
              <a:rPr lang="en-IN" sz="1463" dirty="0"/>
              <a:t>(</a:t>
            </a:r>
            <a:r>
              <a:rPr lang="pl-PL" sz="1463" dirty="0"/>
              <a:t>0</a:t>
            </a:r>
            <a:r>
              <a:rPr lang="en-IN" sz="1463" dirty="0"/>
              <a:t>,</a:t>
            </a:r>
            <a:r>
              <a:rPr lang="pl-PL" sz="1463" dirty="0"/>
              <a:t> 0.03</a:t>
            </a:r>
            <a:r>
              <a:rPr lang="en-IN" sz="1463" dirty="0"/>
              <a:t>,</a:t>
            </a:r>
            <a:r>
              <a:rPr lang="pl-PL" sz="1463" dirty="0"/>
              <a:t> 0.015</a:t>
            </a:r>
            <a:r>
              <a:rPr lang="en-IN" sz="1463" dirty="0"/>
              <a:t>)</a:t>
            </a:r>
            <a:r>
              <a:rPr lang="pl-PL" sz="1463" dirty="0"/>
              <a:t>; </a:t>
            </a:r>
            <a:r>
              <a:rPr lang="en-IN" sz="1463" dirty="0"/>
              <a:t>(</a:t>
            </a:r>
            <a:r>
              <a:rPr lang="pl-PL" sz="1463" dirty="0"/>
              <a:t>0.5</a:t>
            </a:r>
            <a:r>
              <a:rPr lang="en-IN" sz="1463" dirty="0"/>
              <a:t>,</a:t>
            </a:r>
            <a:r>
              <a:rPr lang="pl-PL" sz="1463" dirty="0"/>
              <a:t> 1-0.03</a:t>
            </a:r>
            <a:r>
              <a:rPr lang="en-IN" sz="1463" dirty="0"/>
              <a:t>,</a:t>
            </a:r>
            <a:r>
              <a:rPr lang="pl-PL" sz="1463" dirty="0"/>
              <a:t> 0.015+0.5</a:t>
            </a:r>
            <a:r>
              <a:rPr lang="en-IN" sz="1463" dirty="0"/>
              <a:t>)</a:t>
            </a:r>
            <a:r>
              <a:rPr lang="pl-PL" sz="1463" dirty="0"/>
              <a:t>; </a:t>
            </a:r>
          </a:p>
          <a:p>
            <a:r>
              <a:rPr lang="en-IN" sz="1463" dirty="0"/>
              <a:t>						</a:t>
            </a:r>
            <a:r>
              <a:rPr lang="pl-PL" sz="1463" dirty="0"/>
              <a:t>Te1 = </a:t>
            </a:r>
            <a:r>
              <a:rPr lang="en-IN" sz="1463" dirty="0"/>
              <a:t>(</a:t>
            </a:r>
            <a:r>
              <a:rPr lang="pl-PL" sz="1463" dirty="0"/>
              <a:t>0</a:t>
            </a:r>
            <a:r>
              <a:rPr lang="en-IN" sz="1463" dirty="0"/>
              <a:t>,</a:t>
            </a:r>
            <a:r>
              <a:rPr lang="pl-PL" sz="1463" dirty="0"/>
              <a:t> 0.85</a:t>
            </a:r>
            <a:r>
              <a:rPr lang="en-IN" sz="1463" dirty="0"/>
              <a:t>,</a:t>
            </a:r>
            <a:r>
              <a:rPr lang="pl-PL" sz="1463" dirty="0"/>
              <a:t> 0.655</a:t>
            </a:r>
            <a:r>
              <a:rPr lang="en-IN" sz="1463" dirty="0"/>
              <a:t>)</a:t>
            </a:r>
            <a:r>
              <a:rPr lang="pl-PL" sz="1463" dirty="0"/>
              <a:t>; </a:t>
            </a:r>
            <a:r>
              <a:rPr lang="en-IN" sz="1463" dirty="0"/>
              <a:t>(</a:t>
            </a:r>
            <a:r>
              <a:rPr lang="pl-PL" sz="1463" dirty="0"/>
              <a:t>0.5</a:t>
            </a:r>
            <a:r>
              <a:rPr lang="en-IN" sz="1463" dirty="0"/>
              <a:t>,</a:t>
            </a:r>
            <a:r>
              <a:rPr lang="pl-PL" sz="1463" dirty="0"/>
              <a:t> 1-0.85</a:t>
            </a:r>
            <a:r>
              <a:rPr lang="en-IN" sz="1463" dirty="0"/>
              <a:t>,</a:t>
            </a:r>
            <a:r>
              <a:rPr lang="pl-PL" sz="1463" dirty="0"/>
              <a:t> 0.655+0.5</a:t>
            </a:r>
            <a:r>
              <a:rPr lang="en-IN" sz="1463" dirty="0"/>
              <a:t>)</a:t>
            </a:r>
            <a:r>
              <a:rPr lang="pl-PL" sz="1463" dirty="0"/>
              <a:t>; </a:t>
            </a:r>
          </a:p>
          <a:p>
            <a:r>
              <a:rPr lang="en-IN" sz="1463" dirty="0"/>
              <a:t>						</a:t>
            </a:r>
            <a:r>
              <a:rPr lang="pl-PL" sz="1463" dirty="0"/>
              <a:t>Te2 = </a:t>
            </a:r>
            <a:r>
              <a:rPr lang="en-IN" sz="1463" dirty="0"/>
              <a:t>(</a:t>
            </a:r>
            <a:r>
              <a:rPr lang="pl-PL" sz="1463" dirty="0"/>
              <a:t>0</a:t>
            </a:r>
            <a:r>
              <a:rPr lang="en-IN" sz="1463" dirty="0"/>
              <a:t>,</a:t>
            </a:r>
            <a:r>
              <a:rPr lang="pl-PL" sz="1463" dirty="0"/>
              <a:t> 0.646</a:t>
            </a:r>
            <a:r>
              <a:rPr lang="en-IN" sz="1463" dirty="0"/>
              <a:t>,</a:t>
            </a:r>
            <a:r>
              <a:rPr lang="pl-PL" sz="1463" dirty="0"/>
              <a:t>  0.11</a:t>
            </a:r>
            <a:r>
              <a:rPr lang="en-IN" sz="1463" dirty="0"/>
              <a:t>)</a:t>
            </a:r>
            <a:r>
              <a:rPr lang="pl-PL" sz="1463" dirty="0"/>
              <a:t>; </a:t>
            </a:r>
            <a:r>
              <a:rPr lang="en-IN" sz="1463" dirty="0"/>
              <a:t>(</a:t>
            </a:r>
            <a:r>
              <a:rPr lang="pl-PL" sz="1463" dirty="0"/>
              <a:t>0.5</a:t>
            </a:r>
            <a:r>
              <a:rPr lang="en-IN" sz="1463" dirty="0"/>
              <a:t>,</a:t>
            </a:r>
            <a:r>
              <a:rPr lang="pl-PL" sz="1463" dirty="0"/>
              <a:t> 1-0.646</a:t>
            </a:r>
            <a:r>
              <a:rPr lang="en-IN" sz="1463" dirty="0"/>
              <a:t>,</a:t>
            </a:r>
            <a:r>
              <a:rPr lang="pl-PL" sz="1463" dirty="0"/>
              <a:t>  0.11+0.5</a:t>
            </a:r>
            <a:r>
              <a:rPr lang="en-IN" sz="1463" dirty="0"/>
              <a:t>)</a:t>
            </a:r>
            <a:r>
              <a:rPr lang="pl-PL" sz="1463" dirty="0"/>
              <a:t>; </a:t>
            </a:r>
          </a:p>
          <a:p>
            <a:r>
              <a:rPr lang="en-IN" sz="1463" dirty="0"/>
              <a:t>						</a:t>
            </a:r>
            <a:r>
              <a:rPr lang="pl-PL" sz="1463" dirty="0"/>
              <a:t>Te3 = </a:t>
            </a:r>
            <a:r>
              <a:rPr lang="en-IN" sz="1463" dirty="0"/>
              <a:t>(</a:t>
            </a:r>
            <a:r>
              <a:rPr lang="pl-PL" sz="1463" dirty="0"/>
              <a:t>0</a:t>
            </a:r>
            <a:r>
              <a:rPr lang="en-IN" sz="1463" dirty="0"/>
              <a:t>,</a:t>
            </a:r>
            <a:r>
              <a:rPr lang="pl-PL" sz="1463" dirty="0"/>
              <a:t> 0.298</a:t>
            </a:r>
            <a:r>
              <a:rPr lang="en-IN" sz="1463" dirty="0"/>
              <a:t>,</a:t>
            </a:r>
            <a:r>
              <a:rPr lang="pl-PL" sz="1463" dirty="0"/>
              <a:t> 0.859</a:t>
            </a:r>
            <a:r>
              <a:rPr lang="en-IN" sz="1463" dirty="0"/>
              <a:t> )</a:t>
            </a:r>
            <a:r>
              <a:rPr lang="pl-PL" sz="1463" dirty="0"/>
              <a:t>; </a:t>
            </a:r>
            <a:r>
              <a:rPr lang="en-IN" sz="1463" dirty="0"/>
              <a:t>(</a:t>
            </a:r>
            <a:r>
              <a:rPr lang="pl-PL" sz="1463" dirty="0"/>
              <a:t>0.5</a:t>
            </a:r>
            <a:r>
              <a:rPr lang="en-IN" sz="1463" dirty="0"/>
              <a:t>,</a:t>
            </a:r>
            <a:r>
              <a:rPr lang="pl-PL" sz="1463" dirty="0"/>
              <a:t> 1-0.298</a:t>
            </a:r>
            <a:r>
              <a:rPr lang="en-IN" sz="1463" dirty="0"/>
              <a:t>,</a:t>
            </a:r>
            <a:r>
              <a:rPr lang="pl-PL" sz="1463" dirty="0"/>
              <a:t> 0.859+0.5</a:t>
            </a:r>
            <a:r>
              <a:rPr lang="en-IN" sz="1463" dirty="0"/>
              <a:t> )</a:t>
            </a:r>
            <a:r>
              <a:rPr lang="pl-PL" sz="1463" dirty="0"/>
              <a:t>;</a:t>
            </a:r>
          </a:p>
          <a:p>
            <a:r>
              <a:rPr lang="en-IN" sz="1463" dirty="0"/>
              <a:t>						</a:t>
            </a:r>
            <a:r>
              <a:rPr lang="pl-PL" sz="1463" dirty="0"/>
              <a:t>Te4 =</a:t>
            </a:r>
            <a:r>
              <a:rPr lang="en-IN" sz="1463" dirty="0"/>
              <a:t>(</a:t>
            </a:r>
            <a:r>
              <a:rPr lang="pl-PL" sz="1463" dirty="0"/>
              <a:t>0</a:t>
            </a:r>
            <a:r>
              <a:rPr lang="en-IN" sz="1463" dirty="0"/>
              <a:t>,</a:t>
            </a:r>
            <a:r>
              <a:rPr lang="pl-PL" sz="1463" dirty="0"/>
              <a:t> 0.207</a:t>
            </a:r>
            <a:r>
              <a:rPr lang="en-IN" sz="1463" dirty="0"/>
              <a:t>,</a:t>
            </a:r>
            <a:r>
              <a:rPr lang="pl-PL" sz="1463" dirty="0"/>
              <a:t> 0.403</a:t>
            </a:r>
            <a:r>
              <a:rPr lang="en-IN" sz="1463" dirty="0"/>
              <a:t> )</a:t>
            </a:r>
            <a:r>
              <a:rPr lang="pl-PL" sz="1463" dirty="0"/>
              <a:t>; </a:t>
            </a:r>
            <a:r>
              <a:rPr lang="en-IN" sz="1463" dirty="0"/>
              <a:t>(</a:t>
            </a:r>
            <a:r>
              <a:rPr lang="pl-PL" sz="1463" dirty="0"/>
              <a:t>0.5</a:t>
            </a:r>
            <a:r>
              <a:rPr lang="en-IN" sz="1463" dirty="0"/>
              <a:t>,</a:t>
            </a:r>
            <a:r>
              <a:rPr lang="pl-PL" sz="1463" dirty="0"/>
              <a:t> 1-0.207</a:t>
            </a:r>
            <a:r>
              <a:rPr lang="en-IN" sz="1463" dirty="0"/>
              <a:t>,</a:t>
            </a:r>
            <a:r>
              <a:rPr lang="pl-PL" sz="1463" dirty="0"/>
              <a:t> 0.403+0.5</a:t>
            </a:r>
            <a:r>
              <a:rPr lang="en-IN" sz="1463" dirty="0"/>
              <a:t> )</a:t>
            </a:r>
            <a:r>
              <a:rPr lang="pl-PL" sz="1463" dirty="0"/>
              <a:t>; </a:t>
            </a:r>
            <a:endParaRPr lang="en-IN" sz="1463" dirty="0"/>
          </a:p>
          <a:p>
            <a:r>
              <a:rPr lang="en-IN" sz="1463" dirty="0">
                <a:sym typeface="Wingdings" panose="05000000000000000000" pitchFamily="2" charset="2"/>
              </a:rPr>
              <a:t>3. To generate the lattice, using  </a:t>
            </a:r>
            <a:r>
              <a:rPr lang="en-IN" sz="1600" b="1" dirty="0">
                <a:sym typeface="Wingdings" panose="05000000000000000000" pitchFamily="2" charset="2"/>
              </a:rPr>
              <a:t>R : n</a:t>
            </a:r>
            <a:r>
              <a:rPr lang="en-IN" sz="1600" b="1" baseline="-25000" dirty="0">
                <a:sym typeface="Wingdings" panose="05000000000000000000" pitchFamily="2" charset="2"/>
              </a:rPr>
              <a:t>1</a:t>
            </a:r>
            <a:r>
              <a:rPr lang="en-IN" sz="1600" b="1" dirty="0">
                <a:sym typeface="Wingdings" panose="05000000000000000000" pitchFamily="2" charset="2"/>
              </a:rPr>
              <a:t>a + n</a:t>
            </a:r>
            <a:r>
              <a:rPr lang="en-IN" sz="1600" b="1" baseline="-25000" dirty="0">
                <a:sym typeface="Wingdings" panose="05000000000000000000" pitchFamily="2" charset="2"/>
              </a:rPr>
              <a:t>2</a:t>
            </a:r>
            <a:r>
              <a:rPr lang="en-IN" sz="1600" b="1" dirty="0">
                <a:sym typeface="Wingdings" panose="05000000000000000000" pitchFamily="2" charset="2"/>
              </a:rPr>
              <a:t>b + n</a:t>
            </a:r>
            <a:r>
              <a:rPr lang="en-IN" sz="1600" b="1" baseline="-25000" dirty="0">
                <a:sym typeface="Wingdings" panose="05000000000000000000" pitchFamily="2" charset="2"/>
              </a:rPr>
              <a:t>3</a:t>
            </a:r>
            <a:r>
              <a:rPr lang="en-IN" sz="1600" b="1" dirty="0">
                <a:sym typeface="Wingdings" panose="05000000000000000000" pitchFamily="2" charset="2"/>
              </a:rPr>
              <a:t>c ,    </a:t>
            </a:r>
            <a:r>
              <a:rPr lang="en-IN" sz="1600" dirty="0">
                <a:sym typeface="Wingdings" panose="05000000000000000000" pitchFamily="2" charset="2"/>
              </a:rPr>
              <a:t>where </a:t>
            </a:r>
            <a:r>
              <a:rPr lang="en-IN" sz="1600" dirty="0" err="1">
                <a:sym typeface="Wingdings" panose="05000000000000000000" pitchFamily="2" charset="2"/>
              </a:rPr>
              <a:t>n</a:t>
            </a:r>
            <a:r>
              <a:rPr lang="en-IN" sz="1600" baseline="-25000" dirty="0" err="1">
                <a:sym typeface="Wingdings" panose="05000000000000000000" pitchFamily="2" charset="2"/>
              </a:rPr>
              <a:t>i</a:t>
            </a:r>
            <a:r>
              <a:rPr lang="en-IN" sz="1600" dirty="0">
                <a:sym typeface="Wingdings" panose="05000000000000000000" pitchFamily="2" charset="2"/>
              </a:rPr>
              <a:t> are integers. </a:t>
            </a:r>
            <a:endParaRPr lang="en-IN" sz="1463" b="1" dirty="0">
              <a:sym typeface="Wingdings" panose="05000000000000000000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F275-6868-A27C-4A90-8027F303334E}"/>
              </a:ext>
            </a:extLst>
          </p:cNvPr>
          <p:cNvSpPr/>
          <p:nvPr/>
        </p:nvSpPr>
        <p:spPr>
          <a:xfrm>
            <a:off x="4089565" y="1815485"/>
            <a:ext cx="5348288" cy="3910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6A184-F516-E844-8F73-01911E0FE3DF}"/>
              </a:ext>
            </a:extLst>
          </p:cNvPr>
          <p:cNvSpPr txBox="1"/>
          <p:nvPr/>
        </p:nvSpPr>
        <p:spPr>
          <a:xfrm>
            <a:off x="277519" y="6442292"/>
            <a:ext cx="8724900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63" dirty="0"/>
              <a:t>NOTE : This is how I created the getbasis2_w.m file for my program. </a:t>
            </a:r>
            <a:endParaRPr lang="en-IN" sz="1463" b="1" dirty="0"/>
          </a:p>
        </p:txBody>
      </p:sp>
    </p:spTree>
    <p:extLst>
      <p:ext uri="{BB962C8B-B14F-4D97-AF65-F5344CB8AC3E}">
        <p14:creationId xmlns:p14="http://schemas.microsoft.com/office/powerpoint/2010/main" val="393551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8F1C8FF753340A98E52B84454A79A" ma:contentTypeVersion="4" ma:contentTypeDescription="Create a new document." ma:contentTypeScope="" ma:versionID="2df5fb4e5a5c7bcbb5c27286092d2864">
  <xsd:schema xmlns:xsd="http://www.w3.org/2001/XMLSchema" xmlns:xs="http://www.w3.org/2001/XMLSchema" xmlns:p="http://schemas.microsoft.com/office/2006/metadata/properties" xmlns:ns3="8c563d70-0293-45a8-9b3e-f170bb5dca52" targetNamespace="http://schemas.microsoft.com/office/2006/metadata/properties" ma:root="true" ma:fieldsID="b138a239822cd485506f8d37b9c6914e" ns3:_="">
    <xsd:import namespace="8c563d70-0293-45a8-9b3e-f170bb5dca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63d70-0293-45a8-9b3e-f170bb5dc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3EBE53-DD91-4CB9-A195-2E3E16C53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563d70-0293-45a8-9b3e-f170bb5dc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BB606-A248-4FFA-91F2-D3E17E432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70E33C-9AFE-48D3-9DBC-281B5EFADC4E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8c563d70-0293-45a8-9b3e-f170bb5dca5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608</Words>
  <Application>Microsoft Office PowerPoint</Application>
  <PresentationFormat>A4 Paper (210x297 mm)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Andalus</vt:lpstr>
      <vt:lpstr>Arial</vt:lpstr>
      <vt:lpstr>Calibri</vt:lpstr>
      <vt:lpstr>Calibri Light</vt:lpstr>
      <vt:lpstr>ComicSansMS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Pratyay Amrit</dc:creator>
  <cp:lastModifiedBy>Pratyay Amrit</cp:lastModifiedBy>
  <cp:revision>25</cp:revision>
  <dcterms:created xsi:type="dcterms:W3CDTF">2022-08-26T09:54:29Z</dcterms:created>
  <dcterms:modified xsi:type="dcterms:W3CDTF">2022-09-02T08:17:10Z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0x010100C968F1C8FF753340A98E52B84454A79A</vt:lpwstr>
  </property>
</Properties>
</file>