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8" r:id="rId2"/>
    <p:sldId id="260" r:id="rId3"/>
    <p:sldId id="262" r:id="rId4"/>
    <p:sldId id="274" r:id="rId5"/>
    <p:sldId id="275" r:id="rId6"/>
    <p:sldId id="276" r:id="rId7"/>
    <p:sldId id="279" r:id="rId8"/>
    <p:sldId id="277" r:id="rId9"/>
    <p:sldId id="281" r:id="rId10"/>
    <p:sldId id="280" r:id="rId11"/>
    <p:sldId id="278" r:id="rId12"/>
    <p:sldId id="263" r:id="rId13"/>
  </p:sldIdLst>
  <p:sldSz cx="9144000" cy="5143500" type="screen16x9"/>
  <p:notesSz cx="6775450" cy="9906000"/>
  <p:custDataLst>
    <p:tags r:id="rId1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781">
          <p15:clr>
            <a:srgbClr val="A4A3A4"/>
          </p15:clr>
        </p15:guide>
        <p15:guide id="2" orient="horz" pos="3140">
          <p15:clr>
            <a:srgbClr val="A4A3A4"/>
          </p15:clr>
        </p15:guide>
        <p15:guide id="3" orient="horz" pos="3026">
          <p15:clr>
            <a:srgbClr val="A4A3A4"/>
          </p15:clr>
        </p15:guide>
        <p15:guide id="4" orient="horz" pos="667">
          <p15:clr>
            <a:srgbClr val="A4A3A4"/>
          </p15:clr>
        </p15:guide>
        <p15:guide id="5" orient="horz" pos="1847">
          <p15:clr>
            <a:srgbClr val="A4A3A4"/>
          </p15:clr>
        </p15:guide>
        <p15:guide id="6" orient="horz" pos="1960">
          <p15:clr>
            <a:srgbClr val="A4A3A4"/>
          </p15:clr>
        </p15:guide>
        <p15:guide id="7" pos="113">
          <p15:clr>
            <a:srgbClr val="A4A3A4"/>
          </p15:clr>
        </p15:guide>
        <p15:guide id="8" pos="226">
          <p15:clr>
            <a:srgbClr val="A4A3A4"/>
          </p15:clr>
        </p15:guide>
        <p15:guide id="9" pos="4558">
          <p15:clr>
            <a:srgbClr val="A4A3A4"/>
          </p15:clr>
        </p15:guide>
        <p15:guide id="10" pos="2450">
          <p15:clr>
            <a:srgbClr val="A4A3A4"/>
          </p15:clr>
        </p15:guide>
        <p15:guide id="11" pos="3561">
          <p15:clr>
            <a:srgbClr val="A4A3A4"/>
          </p15:clr>
        </p15:guide>
        <p15:guide id="12" pos="4672">
          <p15:clr>
            <a:srgbClr val="A4A3A4"/>
          </p15:clr>
        </p15:guide>
        <p15:guide id="13" pos="2336">
          <p15:clr>
            <a:srgbClr val="A4A3A4"/>
          </p15:clr>
        </p15:guide>
        <p15:guide id="14" pos="1225">
          <p15:clr>
            <a:srgbClr val="A4A3A4"/>
          </p15:clr>
        </p15:guide>
        <p15:guide id="15" pos="3447">
          <p15:clr>
            <a:srgbClr val="A4A3A4"/>
          </p15:clr>
        </p15:guide>
        <p15:guide id="16" pos="1339">
          <p15:clr>
            <a:srgbClr val="A4A3A4"/>
          </p15:clr>
        </p15:guide>
        <p15:guide id="17" pos="564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676">
          <p15:clr>
            <a:srgbClr val="A4A3A4"/>
          </p15:clr>
        </p15:guide>
        <p15:guide id="2" orient="horz" pos="2540">
          <p15:clr>
            <a:srgbClr val="A4A3A4"/>
          </p15:clr>
        </p15:guide>
        <p15:guide id="3" orient="horz" pos="2812">
          <p15:clr>
            <a:srgbClr val="A4A3A4"/>
          </p15:clr>
        </p15:guide>
        <p15:guide id="4" orient="horz" pos="431">
          <p15:clr>
            <a:srgbClr val="A4A3A4"/>
          </p15:clr>
        </p15:guide>
        <p15:guide id="5" orient="horz" pos="5284">
          <p15:clr>
            <a:srgbClr val="A4A3A4"/>
          </p15:clr>
        </p15:guide>
        <p15:guide id="6" orient="horz" pos="567">
          <p15:clr>
            <a:srgbClr val="A4A3A4"/>
          </p15:clr>
        </p15:guide>
        <p15:guide id="7" pos="550">
          <p15:clr>
            <a:srgbClr val="A4A3A4"/>
          </p15:clr>
        </p15:guide>
        <p15:guide id="8" pos="406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FCFC"/>
    <a:srgbClr val="FCFCFC"/>
    <a:srgbClr val="FCFCFD"/>
    <a:srgbClr val="FCFDFD"/>
    <a:srgbClr val="FDFDFD"/>
    <a:srgbClr val="FDFDFE"/>
    <a:srgbClr val="FDFEFE"/>
    <a:srgbClr val="FEFEFE"/>
    <a:srgbClr val="FEFEFF"/>
    <a:srgbClr val="FE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 showGuides="1">
      <p:cViewPr>
        <p:scale>
          <a:sx n="150" d="100"/>
          <a:sy n="150" d="100"/>
        </p:scale>
        <p:origin x="-504" y="-396"/>
      </p:cViewPr>
      <p:guideLst>
        <p:guide orient="horz" pos="781"/>
        <p:guide orient="horz" pos="3140"/>
        <p:guide orient="horz" pos="3026"/>
        <p:guide orient="horz" pos="667"/>
        <p:guide orient="horz" pos="1847"/>
        <p:guide orient="horz" pos="1960"/>
        <p:guide pos="113"/>
        <p:guide pos="226"/>
        <p:guide pos="4558"/>
        <p:guide pos="2450"/>
        <p:guide pos="3561"/>
        <p:guide pos="4672"/>
        <p:guide pos="2336"/>
        <p:guide pos="1225"/>
        <p:guide pos="3447"/>
        <p:guide pos="1339"/>
        <p:guide pos="564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Objects="1" showGuides="1">
      <p:cViewPr varScale="1">
        <p:scale>
          <a:sx n="63" d="100"/>
          <a:sy n="63" d="100"/>
        </p:scale>
        <p:origin x="-3115" y="-67"/>
      </p:cViewPr>
      <p:guideLst>
        <p:guide orient="horz" pos="2899"/>
        <p:guide orient="horz" pos="2752"/>
        <p:guide orient="horz" pos="3046"/>
        <p:guide orient="horz" pos="467"/>
        <p:guide orient="horz" pos="5724"/>
        <p:guide orient="horz" pos="614"/>
        <p:guide pos="543"/>
        <p:guide pos="401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Header Placeholder 1"/>
          <p:cNvSpPr>
            <a:spLocks noGrp="1"/>
          </p:cNvSpPr>
          <p:nvPr>
            <p:ph type="hdr" sz="quarter"/>
          </p:nvPr>
        </p:nvSpPr>
        <p:spPr bwMode="gray">
          <a:xfrm>
            <a:off x="865392" y="506506"/>
            <a:ext cx="5509869" cy="222619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Date Placeholder 2"/>
          <p:cNvSpPr>
            <a:spLocks noGrp="1"/>
          </p:cNvSpPr>
          <p:nvPr>
            <p:ph type="dt" idx="1"/>
          </p:nvPr>
        </p:nvSpPr>
        <p:spPr bwMode="gray">
          <a:xfrm>
            <a:off x="3423296" y="9070115"/>
            <a:ext cx="867823" cy="31634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fld id="{AA592FF2-A4BD-4E98-AC76-A10007E04C10}" type="datetimeFigureOut">
              <a:rPr lang="en-US" smtClean="0"/>
              <a:pPr/>
              <a:t>9/23/2014</a:t>
            </a:fld>
            <a:endParaRPr lang="en-US" dirty="0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2"/>
          </p:nvPr>
        </p:nvSpPr>
        <p:spPr bwMode="gray">
          <a:xfrm>
            <a:off x="865392" y="9069509"/>
            <a:ext cx="2557904" cy="31695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3"/>
          </p:nvPr>
        </p:nvSpPr>
        <p:spPr bwMode="gray">
          <a:xfrm>
            <a:off x="4454844" y="9069509"/>
            <a:ext cx="1920666" cy="312036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r>
              <a:rPr lang="en-US" dirty="0" smtClean="0"/>
              <a:t>Chart </a:t>
            </a:r>
            <a:fld id="{4CBF50E3-ED67-46F2-ABFC-A36EE1082CF7}" type="slidenum">
              <a:rPr lang="en-US" b="1" smtClean="0"/>
              <a:pPr/>
              <a:t>‹#›</a:t>
            </a:fld>
            <a:endParaRPr lang="en-US" b="1" dirty="0"/>
          </a:p>
        </p:txBody>
      </p:sp>
      <p:grpSp>
        <p:nvGrpSpPr>
          <p:cNvPr id="14" name="Group 13"/>
          <p:cNvGrpSpPr/>
          <p:nvPr/>
        </p:nvGrpSpPr>
        <p:grpSpPr bwMode="gray">
          <a:xfrm>
            <a:off x="-116962" y="-91767"/>
            <a:ext cx="6990600" cy="10129806"/>
            <a:chOff x="-118387" y="-84708"/>
            <a:chExt cx="7075771" cy="9350590"/>
          </a:xfrm>
        </p:grpSpPr>
        <p:grpSp>
          <p:nvGrpSpPr>
            <p:cNvPr id="15" name="Group 14"/>
            <p:cNvGrpSpPr/>
            <p:nvPr/>
          </p:nvGrpSpPr>
          <p:grpSpPr bwMode="gray">
            <a:xfrm>
              <a:off x="-118387" y="679134"/>
              <a:ext cx="72000" cy="7699656"/>
              <a:chOff x="-141537" y="679134"/>
              <a:chExt cx="108000" cy="7699656"/>
            </a:xfrm>
          </p:grpSpPr>
          <p:cxnSp>
            <p:nvCxnSpPr>
              <p:cNvPr id="29" name="Straight Connector 28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/>
            <p:cNvGrpSpPr/>
            <p:nvPr/>
          </p:nvGrpSpPr>
          <p:grpSpPr bwMode="gray">
            <a:xfrm>
              <a:off x="6885384" y="679134"/>
              <a:ext cx="72000" cy="7699656"/>
              <a:chOff x="-141537" y="679134"/>
              <a:chExt cx="108000" cy="7699656"/>
            </a:xfrm>
          </p:grpSpPr>
          <p:cxnSp>
            <p:nvCxnSpPr>
              <p:cNvPr id="23" name="Straight Connector 22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/>
            <p:cNvGrpSpPr/>
            <p:nvPr/>
          </p:nvGrpSpPr>
          <p:grpSpPr bwMode="gray">
            <a:xfrm>
              <a:off x="867029" y="-84708"/>
              <a:ext cx="5583936" cy="72516"/>
              <a:chOff x="867029" y="-84708"/>
              <a:chExt cx="5583936" cy="72516"/>
            </a:xfrm>
          </p:grpSpPr>
          <p:cxnSp>
            <p:nvCxnSpPr>
              <p:cNvPr id="21" name="Straight Connector 20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/>
            <p:cNvGrpSpPr/>
            <p:nvPr/>
          </p:nvGrpSpPr>
          <p:grpSpPr bwMode="gray">
            <a:xfrm>
              <a:off x="867029" y="9193366"/>
              <a:ext cx="5583936" cy="72516"/>
              <a:chOff x="867029" y="-84708"/>
              <a:chExt cx="5583936" cy="72516"/>
            </a:xfrm>
          </p:grpSpPr>
          <p:cxnSp>
            <p:nvCxnSpPr>
              <p:cNvPr id="19" name="Straight Connector 18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9615287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gray">
          <a:xfrm rot="-120000">
            <a:off x="702786" y="837720"/>
            <a:ext cx="5758136" cy="366105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gray">
          <a:xfrm>
            <a:off x="865392" y="506506"/>
            <a:ext cx="5509869" cy="222619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gray">
          <a:xfrm>
            <a:off x="3423296" y="9070115"/>
            <a:ext cx="867823" cy="31634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fld id="{AA592FF2-A4BD-4E98-AC76-A10007E04C10}" type="datetimeFigureOut">
              <a:rPr lang="en-US" smtClean="0"/>
              <a:pPr/>
              <a:t>9/23/2014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 bwMode="gray">
          <a:xfrm>
            <a:off x="600075" y="958850"/>
            <a:ext cx="6040438" cy="3398838"/>
          </a:xfrm>
          <a:prstGeom prst="rect">
            <a:avLst/>
          </a:prstGeom>
          <a:noFill/>
          <a:ln w="12700">
            <a:noFill/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862616" y="4818790"/>
            <a:ext cx="3428503" cy="4250719"/>
          </a:xfrm>
          <a:prstGeom prst="rect">
            <a:avLst/>
          </a:prstGeom>
        </p:spPr>
        <p:txBody>
          <a:bodyPr vert="horz" lIns="0" tIns="0" rIns="91440" bIns="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gray">
          <a:xfrm>
            <a:off x="865392" y="9069509"/>
            <a:ext cx="2557904" cy="31695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gray">
          <a:xfrm>
            <a:off x="4454844" y="9069509"/>
            <a:ext cx="1920666" cy="312036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r>
              <a:rPr lang="en-US" dirty="0" smtClean="0"/>
              <a:t>Chart </a:t>
            </a:r>
            <a:fld id="{4CBF50E3-ED67-46F2-ABFC-A36EE1082CF7}" type="slidenum">
              <a:rPr lang="en-US" b="1" smtClean="0"/>
              <a:pPr/>
              <a:t>‹#›</a:t>
            </a:fld>
            <a:endParaRPr lang="en-US" b="1" dirty="0"/>
          </a:p>
        </p:txBody>
      </p:sp>
      <p:cxnSp>
        <p:nvCxnSpPr>
          <p:cNvPr id="11" name="Straight Connector 10"/>
          <p:cNvCxnSpPr/>
          <p:nvPr/>
        </p:nvCxnSpPr>
        <p:spPr bwMode="gray">
          <a:xfrm>
            <a:off x="4454845" y="5350129"/>
            <a:ext cx="1920418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 bwMode="gray">
          <a:xfrm>
            <a:off x="4454845" y="5881470"/>
            <a:ext cx="1920418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 bwMode="gray">
          <a:xfrm>
            <a:off x="4454845" y="6412810"/>
            <a:ext cx="1920418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 bwMode="gray">
          <a:xfrm>
            <a:off x="4454845" y="6944150"/>
            <a:ext cx="1920418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 bwMode="gray">
          <a:xfrm>
            <a:off x="4454845" y="7475491"/>
            <a:ext cx="1920418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 bwMode="gray">
          <a:xfrm>
            <a:off x="4454845" y="8006831"/>
            <a:ext cx="1920418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 bwMode="gray">
          <a:xfrm>
            <a:off x="4454845" y="8538171"/>
            <a:ext cx="1920418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 bwMode="gray">
          <a:xfrm>
            <a:off x="4454845" y="9069509"/>
            <a:ext cx="1920418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 bwMode="gray">
          <a:xfrm>
            <a:off x="0" y="959125"/>
            <a:ext cx="45169" cy="340914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 bwMode="gray">
          <a:xfrm>
            <a:off x="0" y="4368271"/>
            <a:ext cx="45169" cy="47191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2" name="Group 71"/>
          <p:cNvGrpSpPr/>
          <p:nvPr/>
        </p:nvGrpSpPr>
        <p:grpSpPr>
          <a:xfrm>
            <a:off x="-116962" y="-91767"/>
            <a:ext cx="6990600" cy="10129806"/>
            <a:chOff x="-118387" y="-84708"/>
            <a:chExt cx="7075771" cy="9350590"/>
          </a:xfrm>
        </p:grpSpPr>
        <p:grpSp>
          <p:nvGrpSpPr>
            <p:cNvPr id="57" name="Group 56"/>
            <p:cNvGrpSpPr/>
            <p:nvPr/>
          </p:nvGrpSpPr>
          <p:grpSpPr>
            <a:xfrm>
              <a:off x="-118387" y="679134"/>
              <a:ext cx="72000" cy="7699656"/>
              <a:chOff x="-141537" y="679134"/>
              <a:chExt cx="108000" cy="7699656"/>
            </a:xfrm>
          </p:grpSpPr>
          <p:cxnSp>
            <p:nvCxnSpPr>
              <p:cNvPr id="50" name="Straight Connector 49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" name="Group 57"/>
            <p:cNvGrpSpPr/>
            <p:nvPr/>
          </p:nvGrpSpPr>
          <p:grpSpPr>
            <a:xfrm>
              <a:off x="6885384" y="679134"/>
              <a:ext cx="72000" cy="7699656"/>
              <a:chOff x="-141537" y="679134"/>
              <a:chExt cx="108000" cy="7699656"/>
            </a:xfrm>
          </p:grpSpPr>
          <p:cxnSp>
            <p:nvCxnSpPr>
              <p:cNvPr id="59" name="Straight Connector 58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8" name="Group 67"/>
            <p:cNvGrpSpPr/>
            <p:nvPr/>
          </p:nvGrpSpPr>
          <p:grpSpPr>
            <a:xfrm>
              <a:off x="867029" y="-84708"/>
              <a:ext cx="5583936" cy="72516"/>
              <a:chOff x="867029" y="-84708"/>
              <a:chExt cx="5583936" cy="72516"/>
            </a:xfrm>
          </p:grpSpPr>
          <p:cxnSp>
            <p:nvCxnSpPr>
              <p:cNvPr id="66" name="Straight Connector 65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9" name="Group 68"/>
            <p:cNvGrpSpPr/>
            <p:nvPr/>
          </p:nvGrpSpPr>
          <p:grpSpPr>
            <a:xfrm>
              <a:off x="867029" y="9193366"/>
              <a:ext cx="5583936" cy="72516"/>
              <a:chOff x="867029" y="-84708"/>
              <a:chExt cx="5583936" cy="72516"/>
            </a:xfrm>
          </p:grpSpPr>
          <p:cxnSp>
            <p:nvCxnSpPr>
              <p:cNvPr id="70" name="Straight Connector 69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99254716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indent="0" algn="l" defTabSz="914400" rtl="0" eaLnBrk="1" latinLnBrk="0" hangingPunct="1">
      <a:spcBef>
        <a:spcPts val="200"/>
      </a:spcBef>
      <a:spcAft>
        <a:spcPts val="200"/>
      </a:spcAft>
      <a:defRPr sz="1050" kern="1200">
        <a:solidFill>
          <a:schemeClr val="tx1"/>
        </a:solidFill>
        <a:latin typeface="+mn-lt"/>
        <a:ea typeface="+mn-ea"/>
        <a:cs typeface="+mn-cs"/>
      </a:defRPr>
    </a:lvl1pPr>
    <a:lvl2pPr marL="171450" indent="-171450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Char char="■"/>
      <a:defRPr sz="1050" kern="1200">
        <a:solidFill>
          <a:schemeClr val="tx1"/>
        </a:solidFill>
        <a:latin typeface="+mn-lt"/>
        <a:ea typeface="+mn-ea"/>
        <a:cs typeface="+mn-cs"/>
      </a:defRPr>
    </a:lvl2pPr>
    <a:lvl3pPr marL="360363" indent="-179388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Char char="□"/>
      <a:defRPr sz="1050" kern="1200">
        <a:solidFill>
          <a:schemeClr val="tx1"/>
        </a:solidFill>
        <a:latin typeface="+mn-lt"/>
        <a:ea typeface="+mn-ea"/>
        <a:cs typeface="+mn-cs"/>
      </a:defRPr>
    </a:lvl3pPr>
    <a:lvl4pPr marL="541338" indent="-180975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Char char="–"/>
      <a:defRPr sz="1050" kern="1200">
        <a:solidFill>
          <a:schemeClr val="tx1"/>
        </a:solidFill>
        <a:latin typeface="+mn-lt"/>
        <a:ea typeface="+mn-ea"/>
        <a:cs typeface="+mn-cs"/>
      </a:defRPr>
    </a:lvl4pPr>
    <a:lvl5pPr marL="266700" indent="-266700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+mj-lt"/>
      <a:buAutoNum type="arabicPeriod"/>
      <a:defRPr sz="1050" kern="1200">
        <a:solidFill>
          <a:schemeClr val="tx1"/>
        </a:solidFill>
        <a:latin typeface="+mn-lt"/>
        <a:ea typeface="+mn-ea"/>
        <a:cs typeface="+mn-cs"/>
      </a:defRPr>
    </a:lvl5pPr>
    <a:lvl6pPr marL="449263" indent="-185738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+mj-lt"/>
      <a:buAutoNum type="alphaLcParenR"/>
      <a:defRPr sz="1050" kern="1200">
        <a:solidFill>
          <a:schemeClr val="tx1"/>
        </a:solidFill>
        <a:latin typeface="+mn-lt"/>
        <a:ea typeface="+mn-ea"/>
        <a:cs typeface="+mn-cs"/>
      </a:defRPr>
    </a:lvl6pPr>
    <a:lvl7pPr marL="0" indent="0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None/>
      <a:defRPr sz="1400" kern="1200" cap="all" baseline="0">
        <a:solidFill>
          <a:schemeClr val="accent1"/>
        </a:solidFill>
        <a:latin typeface="+mn-lt"/>
        <a:ea typeface="+mn-ea"/>
        <a:cs typeface="+mn-cs"/>
      </a:defRPr>
    </a:lvl7pPr>
    <a:lvl8pPr marL="0" indent="0" algn="l" defTabSz="914400" rtl="0" eaLnBrk="1" latinLnBrk="0" hangingPunct="1">
      <a:spcBef>
        <a:spcPts val="200"/>
      </a:spcBef>
      <a:spcAft>
        <a:spcPts val="200"/>
      </a:spcAft>
      <a:defRPr sz="1400" b="0" kern="1200" cap="all" baseline="0">
        <a:solidFill>
          <a:schemeClr val="accent1"/>
        </a:solidFill>
        <a:latin typeface="+mn-lt"/>
        <a:ea typeface="+mn-ea"/>
        <a:cs typeface="+mn-cs"/>
      </a:defRPr>
    </a:lvl8pPr>
    <a:lvl9pPr marL="0" indent="0" algn="l" defTabSz="914400" rtl="0" eaLnBrk="1" latinLnBrk="0" hangingPunct="1">
      <a:spcBef>
        <a:spcPts val="200"/>
      </a:spcBef>
      <a:spcAft>
        <a:spcPts val="200"/>
      </a:spcAft>
      <a:defRPr sz="1400" b="0" kern="1200" cap="all" baseline="0">
        <a:solidFill>
          <a:schemeClr val="accent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 bwMode="gray">
          <a:xfrm>
            <a:off x="601663" y="960438"/>
            <a:ext cx="6037262" cy="3397250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4CBF50E3-ED67-46F2-ABFC-A36EE1082CF7}" type="slidenum">
              <a:rPr lang="en-US" b="1" smtClean="0"/>
              <a:pPr/>
              <a:t>1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709772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 bwMode="gray">
          <a:xfrm>
            <a:off x="601663" y="960438"/>
            <a:ext cx="6037262" cy="3397250"/>
          </a:xfrm>
        </p:spPr>
      </p:sp>
      <p:sp>
        <p:nvSpPr>
          <p:cNvPr id="8" name="Notes Placeholder 7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4CBF50E3-ED67-46F2-ABFC-A36EE1082CF7}" type="slidenum">
              <a:rPr lang="en-US" b="1" smtClean="0"/>
              <a:pPr/>
              <a:t>2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536542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601663" y="960438"/>
            <a:ext cx="6037262" cy="339725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4CBF50E3-ED67-46F2-ABFC-A36EE1082CF7}" type="slidenum">
              <a:rPr lang="en-US" b="1" smtClean="0"/>
              <a:pPr/>
              <a:t>3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809527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 bwMode="gray">
          <a:xfrm>
            <a:off x="601663" y="960438"/>
            <a:ext cx="6037262" cy="3397250"/>
          </a:xfrm>
        </p:spPr>
      </p:sp>
      <p:sp>
        <p:nvSpPr>
          <p:cNvPr id="8" name="Notes Placeholder 7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4CBF50E3-ED67-46F2-ABFC-A36EE1082CF7}" type="slidenum">
              <a:rPr lang="en-US" b="1" smtClean="0"/>
              <a:pPr/>
              <a:t>11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536542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601663" y="960438"/>
            <a:ext cx="6037262" cy="339725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4CBF50E3-ED67-46F2-ABFC-A36EE1082CF7}" type="slidenum">
              <a:rPr lang="en-US" b="1" smtClean="0"/>
              <a:pPr/>
              <a:t>12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157730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 userDrawn="1"/>
        </p:nvSpPr>
        <p:spPr bwMode="gray">
          <a:xfrm>
            <a:off x="7128284" y="203047"/>
            <a:ext cx="2015716" cy="11805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 smtClean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1"/>
          <p:cNvGrpSpPr>
            <a:grpSpLocks noChangeAspect="1"/>
          </p:cNvGrpSpPr>
          <p:nvPr userDrawn="1"/>
        </p:nvGrpSpPr>
        <p:grpSpPr bwMode="gray">
          <a:xfrm>
            <a:off x="7632340" y="203047"/>
            <a:ext cx="1368153" cy="781408"/>
            <a:chOff x="2109" y="940"/>
            <a:chExt cx="991" cy="566"/>
          </a:xfrm>
        </p:grpSpPr>
        <p:sp>
          <p:nvSpPr>
            <p:cNvPr id="12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13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 userDrawn="1"/>
        </p:nvSpPr>
        <p:spPr bwMode="gray">
          <a:xfrm>
            <a:off x="179389" y="2932113"/>
            <a:ext cx="8601073" cy="20526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2"/>
            <a:ext cx="8605838" cy="3744913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 smtClean="0"/>
              <a:t>Insert </a:t>
            </a:r>
            <a:r>
              <a:rPr lang="de-DE" dirty="0" err="1" smtClean="0"/>
              <a:t>picture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err="1" smtClean="0"/>
              <a:t>clicking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icon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en-US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2926794"/>
            <a:ext cx="8601073" cy="2057956"/>
          </a:xfr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 smtClean="0"/>
              <a:t>   </a:t>
            </a:r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3" y="2926794"/>
            <a:ext cx="8421689" cy="1871662"/>
          </a:xfrm>
          <a:noFill/>
        </p:spPr>
        <p:txBody>
          <a:bodyPr lIns="108000" tIns="25200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 err="1" smtClean="0"/>
              <a:t>Presentationtitle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up to maximum 2 lines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887786" y="3958431"/>
            <a:ext cx="4892676" cy="840025"/>
          </a:xfrm>
        </p:spPr>
        <p:txBody>
          <a:bodyPr rIns="108000"/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Speaker</a:t>
            </a:r>
            <a:br>
              <a:rPr lang="en-US" dirty="0" smtClean="0"/>
            </a:br>
            <a:r>
              <a:rPr lang="en-US" dirty="0" smtClean="0"/>
              <a:t>Job Description</a:t>
            </a:r>
            <a:br>
              <a:rPr lang="en-US" dirty="0" smtClean="0"/>
            </a:br>
            <a:r>
              <a:rPr lang="en-US" dirty="0" smtClean="0"/>
              <a:t>Institute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792829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x Text (Box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 smtClean="0"/>
              <a:t>Write </a:t>
            </a:r>
            <a:r>
              <a:rPr lang="de-DE" dirty="0" err="1" smtClean="0"/>
              <a:t>your</a:t>
            </a:r>
            <a:r>
              <a:rPr lang="de-DE" dirty="0" smtClean="0"/>
              <a:t> title</a:t>
            </a:r>
            <a:br>
              <a:rPr lang="de-DE" dirty="0" smtClean="0"/>
            </a:br>
            <a:r>
              <a:rPr lang="de-DE" dirty="0" smtClean="0"/>
              <a:t>- </a:t>
            </a:r>
            <a:r>
              <a:rPr lang="de-DE" dirty="0" err="1" smtClean="0"/>
              <a:t>maximum</a:t>
            </a:r>
            <a:r>
              <a:rPr lang="de-DE" dirty="0" smtClean="0"/>
              <a:t> 2 </a:t>
            </a:r>
            <a:r>
              <a:rPr lang="de-DE" dirty="0" err="1" smtClean="0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671649"/>
            <a:ext cx="1584325" cy="3132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124076" y="1671649"/>
            <a:ext cx="1585913" cy="3132125"/>
          </a:xfrm>
        </p:spPr>
        <p:txBody>
          <a:bodyPr/>
          <a:lstStyle>
            <a:lvl2pPr>
              <a:buClr>
                <a:schemeClr val="accent2"/>
              </a:buClr>
              <a:defRPr/>
            </a:lvl2pPr>
            <a:lvl3pPr>
              <a:buClr>
                <a:schemeClr val="accent2"/>
              </a:buClr>
              <a:defRPr/>
            </a:lvl3pPr>
            <a:lvl4pPr>
              <a:buClr>
                <a:schemeClr val="accent2"/>
              </a:buClr>
              <a:defRPr/>
            </a:lvl4pPr>
            <a:lvl5pPr>
              <a:buClr>
                <a:schemeClr val="accent2"/>
              </a:buClr>
              <a:defRPr/>
            </a:lvl5pPr>
            <a:lvl6pPr>
              <a:buClr>
                <a:schemeClr val="accent2"/>
              </a:buClr>
              <a:defRPr/>
            </a:lvl6pPr>
            <a:lvl7pPr>
              <a:buClr>
                <a:schemeClr val="accent2"/>
              </a:buClr>
              <a:defRPr/>
            </a:lvl7pPr>
            <a:lvl8pPr>
              <a:defRPr>
                <a:solidFill>
                  <a:schemeClr val="accent2"/>
                </a:solidFill>
              </a:defRPr>
            </a:lvl8pPr>
            <a:lvl9pPr>
              <a:defRPr>
                <a:solidFill>
                  <a:schemeClr val="accent2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3886985" y="1671649"/>
            <a:ext cx="1585913" cy="3132125"/>
          </a:xfrm>
        </p:spPr>
        <p:txBody>
          <a:bodyPr/>
          <a:lstStyle>
            <a:lvl2pPr>
              <a:buClr>
                <a:schemeClr val="accent3"/>
              </a:buClr>
              <a:defRPr/>
            </a:lvl2pPr>
            <a:lvl3pPr>
              <a:buClr>
                <a:schemeClr val="accent3"/>
              </a:buClr>
              <a:defRPr/>
            </a:lvl3pPr>
            <a:lvl4pPr>
              <a:buClr>
                <a:schemeClr val="accent3"/>
              </a:buClr>
              <a:defRPr/>
            </a:lvl4pPr>
            <a:lvl5pPr>
              <a:buClr>
                <a:schemeClr val="accent3"/>
              </a:buClr>
              <a:defRPr/>
            </a:lvl5pPr>
            <a:lvl6pPr>
              <a:buClr>
                <a:schemeClr val="accent3"/>
              </a:buClr>
              <a:defRPr/>
            </a:lvl6pPr>
            <a:lvl7pPr>
              <a:buClr>
                <a:schemeClr val="accent3"/>
              </a:buClr>
              <a:defRPr/>
            </a:lvl7pPr>
            <a:lvl8pPr>
              <a:defRPr>
                <a:solidFill>
                  <a:schemeClr val="accent3"/>
                </a:solidFill>
              </a:defRPr>
            </a:lvl8pPr>
            <a:lvl9pPr>
              <a:defRPr>
                <a:solidFill>
                  <a:schemeClr val="accent3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5649913" y="1671649"/>
            <a:ext cx="1585913" cy="3132125"/>
          </a:xfrm>
        </p:spPr>
        <p:txBody>
          <a:bodyPr/>
          <a:lstStyle>
            <a:lvl2pPr>
              <a:buClr>
                <a:schemeClr val="accent4"/>
              </a:buClr>
              <a:defRPr/>
            </a:lvl2pPr>
            <a:lvl3pPr>
              <a:buClr>
                <a:schemeClr val="accent4"/>
              </a:buClr>
              <a:defRPr/>
            </a:lvl3pPr>
            <a:lvl4pPr>
              <a:buClr>
                <a:schemeClr val="accent4"/>
              </a:buClr>
              <a:defRPr/>
            </a:lvl4pPr>
            <a:lvl5pPr>
              <a:buClr>
                <a:schemeClr val="accent4"/>
              </a:buClr>
              <a:defRPr/>
            </a:lvl5pPr>
            <a:lvl6pPr>
              <a:buClr>
                <a:schemeClr val="accent4"/>
              </a:buClr>
              <a:defRPr/>
            </a:lvl6pPr>
            <a:lvl7pPr>
              <a:buClr>
                <a:schemeClr val="accent4"/>
              </a:buClr>
              <a:defRPr/>
            </a:lvl7pPr>
            <a:lvl8pPr>
              <a:defRPr>
                <a:solidFill>
                  <a:schemeClr val="accent4"/>
                </a:solidFill>
              </a:defRPr>
            </a:lvl8pPr>
            <a:lvl9pPr>
              <a:defRPr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358776" y="1239838"/>
            <a:ext cx="1584325" cy="287797"/>
          </a:xfrm>
          <a:solidFill>
            <a:schemeClr val="accent1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 smtClean="0"/>
              <a:t>Topic 1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2124076" y="1239838"/>
            <a:ext cx="1584325" cy="287797"/>
          </a:xfrm>
          <a:solidFill>
            <a:schemeClr val="accent2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 smtClean="0"/>
              <a:t>Topic 2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3888573" y="1239838"/>
            <a:ext cx="1584325" cy="287797"/>
          </a:xfrm>
          <a:solidFill>
            <a:schemeClr val="accent3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 smtClean="0"/>
              <a:t>Topic 3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5644193" y="1239838"/>
            <a:ext cx="1584325" cy="287797"/>
          </a:xfrm>
          <a:solidFill>
            <a:schemeClr val="accent4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 smtClean="0"/>
              <a:t>Topic 4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r>
              <a:rPr lang="de-DE" smtClean="0"/>
              <a:t>Aragatgs Amirkhanyan, 17.10.2014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en-US" smtClean="0"/>
              <a:t>Testbed Automation for Network Security and Security Analytics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91D913BA-B0D8-4B51-9328-DFAA0B370309}" type="slidenum">
              <a:rPr lang="en-US" b="1" smtClean="0"/>
              <a:pPr/>
              <a:t>‹#›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84359825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Picture 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 smtClean="0"/>
              <a:t>Write </a:t>
            </a:r>
            <a:r>
              <a:rPr lang="de-DE" dirty="0" err="1" smtClean="0"/>
              <a:t>your</a:t>
            </a:r>
            <a:r>
              <a:rPr lang="de-DE" dirty="0" smtClean="0"/>
              <a:t> title</a:t>
            </a:r>
            <a:br>
              <a:rPr lang="de-DE" dirty="0" smtClean="0"/>
            </a:br>
            <a:r>
              <a:rPr lang="de-DE" dirty="0" smtClean="0"/>
              <a:t>- </a:t>
            </a:r>
            <a:r>
              <a:rPr lang="de-DE" dirty="0" err="1" smtClean="0"/>
              <a:t>maximum</a:t>
            </a:r>
            <a:r>
              <a:rPr lang="de-DE" dirty="0" smtClean="0"/>
              <a:t> 2 </a:t>
            </a:r>
            <a:r>
              <a:rPr lang="de-DE" dirty="0" err="1" smtClean="0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2124075" y="1239837"/>
            <a:ext cx="5111751" cy="35639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8" y="1239838"/>
            <a:ext cx="1763712" cy="3563937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 smtClean="0"/>
              <a:t>Insert </a:t>
            </a:r>
            <a:r>
              <a:rPr lang="de-DE" dirty="0" err="1" smtClean="0"/>
              <a:t>picture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err="1" smtClean="0"/>
              <a:t>clicking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icon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 smtClean="0"/>
              <a:t>Aragatgs Amirkhanyan, 17.10.2014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Testbed Automation for Network Security and Security Analytics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91D913BA-B0D8-4B51-9328-DFAA0B370309}" type="slidenum">
              <a:rPr lang="en-US" b="1" smtClean="0"/>
              <a:pPr/>
              <a:t>‹#›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51671967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Picture 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 smtClean="0"/>
              <a:t>Write </a:t>
            </a:r>
            <a:r>
              <a:rPr lang="de-DE" dirty="0" err="1" smtClean="0"/>
              <a:t>your</a:t>
            </a:r>
            <a:r>
              <a:rPr lang="de-DE" dirty="0" smtClean="0"/>
              <a:t> title</a:t>
            </a:r>
            <a:br>
              <a:rPr lang="de-DE" dirty="0" smtClean="0"/>
            </a:br>
            <a:r>
              <a:rPr lang="de-DE" dirty="0" smtClean="0"/>
              <a:t>- </a:t>
            </a:r>
            <a:r>
              <a:rPr lang="de-DE" dirty="0" err="1" smtClean="0"/>
              <a:t>maximum</a:t>
            </a:r>
            <a:r>
              <a:rPr lang="de-DE" dirty="0" smtClean="0"/>
              <a:t> 2 </a:t>
            </a:r>
            <a:r>
              <a:rPr lang="de-DE" dirty="0" err="1" smtClean="0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887790" y="1239837"/>
            <a:ext cx="3348037" cy="35639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9" y="1239838"/>
            <a:ext cx="3529012" cy="3563937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 smtClean="0"/>
              <a:t>Insert </a:t>
            </a:r>
            <a:r>
              <a:rPr lang="de-DE" dirty="0" err="1" smtClean="0"/>
              <a:t>picture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err="1" smtClean="0"/>
              <a:t>clicking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icon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 smtClean="0"/>
              <a:t>Aragatgs Amirkhanyan, 17.10.2014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Testbed Automation for Network Security and Security Analytics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91D913BA-B0D8-4B51-9328-DFAA0B370309}" type="slidenum">
              <a:rPr lang="en-US" b="1" smtClean="0"/>
              <a:pPr/>
              <a:t>‹#›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233561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Picture 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 smtClean="0"/>
              <a:t>Write </a:t>
            </a:r>
            <a:r>
              <a:rPr lang="de-DE" dirty="0" err="1" smtClean="0"/>
              <a:t>your</a:t>
            </a:r>
            <a:r>
              <a:rPr lang="de-DE" dirty="0" smtClean="0"/>
              <a:t> title</a:t>
            </a:r>
            <a:br>
              <a:rPr lang="de-DE" dirty="0" smtClean="0"/>
            </a:br>
            <a:r>
              <a:rPr lang="de-DE" dirty="0" smtClean="0"/>
              <a:t>- </a:t>
            </a:r>
            <a:r>
              <a:rPr lang="de-DE" dirty="0" err="1" smtClean="0"/>
              <a:t>maximum</a:t>
            </a:r>
            <a:r>
              <a:rPr lang="de-DE" dirty="0" smtClean="0"/>
              <a:t> 2 </a:t>
            </a:r>
            <a:r>
              <a:rPr lang="de-DE" dirty="0" err="1" smtClean="0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5651502" y="1239837"/>
            <a:ext cx="1584325" cy="35639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7" y="1239838"/>
            <a:ext cx="5292725" cy="3563937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 smtClean="0"/>
              <a:t>Insert </a:t>
            </a:r>
            <a:r>
              <a:rPr lang="de-DE" dirty="0" err="1" smtClean="0"/>
              <a:t>picture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err="1" smtClean="0"/>
              <a:t>clicking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icon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 smtClean="0"/>
              <a:t>Aragatgs Amirkhanyan, 17.10.2014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Testbed Automation for Network Security and Security Analytics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91D913BA-B0D8-4B51-9328-DFAA0B370309}" type="slidenum">
              <a:rPr lang="en-US" b="1" smtClean="0"/>
              <a:pPr/>
              <a:t>‹#›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19816392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XL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 smtClean="0"/>
              <a:t>Write </a:t>
            </a:r>
            <a:r>
              <a:rPr lang="de-DE" dirty="0" err="1" smtClean="0"/>
              <a:t>your</a:t>
            </a:r>
            <a:r>
              <a:rPr lang="de-DE" dirty="0" smtClean="0"/>
              <a:t> title</a:t>
            </a:r>
            <a:br>
              <a:rPr lang="de-DE" dirty="0" smtClean="0"/>
            </a:br>
            <a:r>
              <a:rPr lang="de-DE" dirty="0" smtClean="0"/>
              <a:t>- </a:t>
            </a:r>
            <a:r>
              <a:rPr lang="de-DE" dirty="0" err="1" smtClean="0"/>
              <a:t>maximum</a:t>
            </a:r>
            <a:r>
              <a:rPr lang="de-DE" dirty="0" smtClean="0"/>
              <a:t> 2 </a:t>
            </a:r>
            <a:r>
              <a:rPr lang="de-DE" dirty="0" err="1" smtClean="0"/>
              <a:t>lines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6" y="1239838"/>
            <a:ext cx="7237412" cy="3563937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 smtClean="0"/>
              <a:t>Insert </a:t>
            </a:r>
            <a:r>
              <a:rPr lang="de-DE" dirty="0" err="1" smtClean="0"/>
              <a:t>picture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err="1" smtClean="0"/>
              <a:t>clicking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icon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 smtClean="0"/>
              <a:t>Aragatgs Amirkhanyan, 17.10.2014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Testbed Automation for Network Security and Security Analytics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91D913BA-B0D8-4B51-9328-DFAA0B370309}" type="slidenum">
              <a:rPr lang="en-US" b="1" smtClean="0"/>
              <a:pPr/>
              <a:t>‹#›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25316029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 bwMode="gray">
          <a:xfrm>
            <a:off x="179389" y="2932113"/>
            <a:ext cx="8601075" cy="20526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4" y="1"/>
            <a:ext cx="7309295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2932113"/>
            <a:ext cx="8421685" cy="1871663"/>
          </a:xfrm>
          <a:solidFill>
            <a:srgbClr val="DD640C"/>
          </a:solidFill>
        </p:spPr>
        <p:txBody>
          <a:bodyPr lIns="108000" tIns="252000" rIns="108000" bIns="252000" anchor="ctr" anchorCtr="0"/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 err="1" smtClean="0"/>
              <a:t>Presentationtitle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up to maximum 2 lines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 bwMode="gray">
          <a:xfrm>
            <a:off x="358776" y="2751932"/>
            <a:ext cx="8605836" cy="18018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8780464" y="2934376"/>
            <a:ext cx="184149" cy="1869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182617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_ Small Tex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 userDrawn="1"/>
        </p:nvSpPr>
        <p:spPr bwMode="gray">
          <a:xfrm>
            <a:off x="7128284" y="203047"/>
            <a:ext cx="2015716" cy="11805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 smtClean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11"/>
          <p:cNvGrpSpPr>
            <a:grpSpLocks noChangeAspect="1"/>
          </p:cNvGrpSpPr>
          <p:nvPr userDrawn="1"/>
        </p:nvGrpSpPr>
        <p:grpSpPr bwMode="gray">
          <a:xfrm>
            <a:off x="7632340" y="203047"/>
            <a:ext cx="1368153" cy="781408"/>
            <a:chOff x="2109" y="940"/>
            <a:chExt cx="991" cy="566"/>
          </a:xfrm>
        </p:grpSpPr>
        <p:sp>
          <p:nvSpPr>
            <p:cNvPr id="11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12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 userDrawn="1"/>
        </p:nvSpPr>
        <p:spPr bwMode="gray">
          <a:xfrm>
            <a:off x="179389" y="3604262"/>
            <a:ext cx="8601075" cy="138048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3"/>
            <a:ext cx="8605838" cy="3740150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 smtClean="0"/>
              <a:t>Insert </a:t>
            </a:r>
            <a:r>
              <a:rPr lang="de-DE" dirty="0" err="1" smtClean="0"/>
              <a:t>picture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err="1" smtClean="0"/>
              <a:t>clicking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icon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en-US" dirty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3604260"/>
            <a:ext cx="8601073" cy="1380489"/>
          </a:xfr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 smtClean="0"/>
              <a:t>   </a:t>
            </a:r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3604261"/>
            <a:ext cx="8421689" cy="1199516"/>
          </a:xfrm>
          <a:noFill/>
        </p:spPr>
        <p:txBody>
          <a:bodyPr lIns="108000" tIns="25200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 err="1" smtClean="0"/>
              <a:t>Presentationtitle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up to maximum</a:t>
            </a:r>
            <a:br>
              <a:rPr lang="en-US" dirty="0" smtClean="0"/>
            </a:br>
            <a:r>
              <a:rPr lang="en-US" dirty="0" smtClean="0"/>
              <a:t>2 lines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3006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/>
          <p:cNvSpPr/>
          <p:nvPr userDrawn="1"/>
        </p:nvSpPr>
        <p:spPr bwMode="gray">
          <a:xfrm>
            <a:off x="7128284" y="203047"/>
            <a:ext cx="2015716" cy="11805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 smtClean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1"/>
          <p:cNvGrpSpPr>
            <a:grpSpLocks noChangeAspect="1"/>
          </p:cNvGrpSpPr>
          <p:nvPr userDrawn="1"/>
        </p:nvGrpSpPr>
        <p:grpSpPr bwMode="gray">
          <a:xfrm>
            <a:off x="7632340" y="203047"/>
            <a:ext cx="1368153" cy="781408"/>
            <a:chOff x="2109" y="940"/>
            <a:chExt cx="991" cy="566"/>
          </a:xfrm>
        </p:grpSpPr>
        <p:sp>
          <p:nvSpPr>
            <p:cNvPr id="12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13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 userDrawn="1"/>
        </p:nvSpPr>
        <p:spPr bwMode="gray">
          <a:xfrm>
            <a:off x="179388" y="2932113"/>
            <a:ext cx="8601075" cy="20526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2"/>
            <a:ext cx="8605838" cy="3744913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 smtClean="0"/>
              <a:t>Insert </a:t>
            </a:r>
            <a:r>
              <a:rPr lang="de-DE" dirty="0" err="1" smtClean="0"/>
              <a:t>picture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err="1" smtClean="0"/>
              <a:t>clicking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icon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en-US" dirty="0"/>
          </a:p>
        </p:txBody>
      </p:sp>
      <p:sp>
        <p:nvSpPr>
          <p:cNvPr id="1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2926794"/>
            <a:ext cx="8601073" cy="2057956"/>
          </a:xfr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 smtClean="0"/>
              <a:t>   </a:t>
            </a:r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2932114"/>
            <a:ext cx="8421689" cy="1871662"/>
          </a:xfrm>
          <a:noFill/>
        </p:spPr>
        <p:txBody>
          <a:bodyPr lIns="108000" tIns="25200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 err="1" smtClean="0"/>
              <a:t>Presentationtitle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up to maximum 2 lines</a:t>
            </a:r>
            <a:endParaRPr lang="en-US" dirty="0"/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887786" y="3958431"/>
            <a:ext cx="4892676" cy="840025"/>
          </a:xfrm>
        </p:spPr>
        <p:txBody>
          <a:bodyPr rIns="108000"/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Speaker</a:t>
            </a:r>
            <a:br>
              <a:rPr lang="en-US" dirty="0" smtClean="0"/>
            </a:br>
            <a:r>
              <a:rPr lang="en-US" dirty="0" smtClean="0"/>
              <a:t>Job Description</a:t>
            </a:r>
            <a:br>
              <a:rPr lang="en-US" dirty="0" smtClean="0"/>
            </a:br>
            <a:r>
              <a:rPr lang="en-US" dirty="0" smtClean="0"/>
              <a:t>Institute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687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Orange _ Small Tex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 userDrawn="1"/>
        </p:nvSpPr>
        <p:spPr bwMode="gray">
          <a:xfrm>
            <a:off x="7128284" y="203047"/>
            <a:ext cx="2015716" cy="11805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 smtClean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11"/>
          <p:cNvGrpSpPr>
            <a:grpSpLocks noChangeAspect="1"/>
          </p:cNvGrpSpPr>
          <p:nvPr userDrawn="1"/>
        </p:nvGrpSpPr>
        <p:grpSpPr bwMode="gray">
          <a:xfrm>
            <a:off x="7632340" y="203047"/>
            <a:ext cx="1368153" cy="781408"/>
            <a:chOff x="2109" y="940"/>
            <a:chExt cx="991" cy="566"/>
          </a:xfrm>
        </p:grpSpPr>
        <p:sp>
          <p:nvSpPr>
            <p:cNvPr id="11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12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 userDrawn="1"/>
        </p:nvSpPr>
        <p:spPr bwMode="gray">
          <a:xfrm>
            <a:off x="179388" y="3604262"/>
            <a:ext cx="8601075" cy="13804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3"/>
            <a:ext cx="8605838" cy="3744914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 smtClean="0"/>
              <a:t>Insert </a:t>
            </a:r>
            <a:r>
              <a:rPr lang="de-DE" dirty="0" err="1" smtClean="0"/>
              <a:t>picture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err="1" smtClean="0"/>
              <a:t>clicking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icon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en-US" dirty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3604260"/>
            <a:ext cx="8601073" cy="1380489"/>
          </a:xfr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 smtClean="0"/>
              <a:t>   </a:t>
            </a:r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3604261"/>
            <a:ext cx="8421689" cy="1199516"/>
          </a:xfrm>
          <a:noFill/>
        </p:spPr>
        <p:txBody>
          <a:bodyPr lIns="108000" tIns="25200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 err="1" smtClean="0"/>
              <a:t>Presentationtitle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up to maximum</a:t>
            </a:r>
            <a:br>
              <a:rPr lang="en-US" dirty="0" smtClean="0"/>
            </a:br>
            <a:r>
              <a:rPr lang="en-US" dirty="0" smtClean="0"/>
              <a:t>2 lines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4573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 smtClean="0"/>
              <a:t>Write </a:t>
            </a:r>
            <a:r>
              <a:rPr lang="de-DE" dirty="0" err="1" smtClean="0"/>
              <a:t>your</a:t>
            </a:r>
            <a:r>
              <a:rPr lang="de-DE" dirty="0" smtClean="0"/>
              <a:t> title</a:t>
            </a:r>
            <a:br>
              <a:rPr lang="de-DE" dirty="0" smtClean="0"/>
            </a:br>
            <a:r>
              <a:rPr lang="de-DE" dirty="0" smtClean="0"/>
              <a:t>- </a:t>
            </a:r>
            <a:r>
              <a:rPr lang="de-DE" dirty="0" err="1" smtClean="0"/>
              <a:t>maximum</a:t>
            </a:r>
            <a:r>
              <a:rPr lang="de-DE" dirty="0" smtClean="0"/>
              <a:t> 2 </a:t>
            </a:r>
            <a:r>
              <a:rPr lang="de-DE" dirty="0" err="1" smtClean="0"/>
              <a:t>lines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358775" y="1239838"/>
            <a:ext cx="6877050" cy="3563938"/>
          </a:xfrm>
          <a:noFill/>
        </p:spPr>
        <p:txBody>
          <a:bodyPr lIns="0" tIns="0" rIns="0" bIns="0"/>
          <a:lstStyle>
            <a:lvl1pPr marL="358775" indent="-358775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>
                <a:solidFill>
                  <a:schemeClr val="tx1"/>
                </a:solidFill>
              </a:defRPr>
            </a:lvl1pPr>
            <a:lvl2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2pPr>
            <a:lvl3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3pPr>
            <a:lvl4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4pPr>
            <a:lvl5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5pPr>
            <a:lvl6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6pPr>
            <a:lvl7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7pPr>
            <a:lvl8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 cap="none" baseline="0">
                <a:solidFill>
                  <a:schemeClr val="tx1"/>
                </a:solidFill>
              </a:defRPr>
            </a:lvl8pPr>
            <a:lvl9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 cap="none" baseline="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96948856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 bwMode="gray"/>
        <p:txBody>
          <a:bodyPr/>
          <a:lstStyle>
            <a:lvl5pPr>
              <a:buAutoNum type="arabicPeriod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 smtClean="0"/>
              <a:t>Write </a:t>
            </a:r>
            <a:r>
              <a:rPr lang="de-DE" dirty="0" err="1" smtClean="0"/>
              <a:t>your</a:t>
            </a:r>
            <a:r>
              <a:rPr lang="de-DE" dirty="0" smtClean="0"/>
              <a:t> title</a:t>
            </a:r>
            <a:br>
              <a:rPr lang="de-DE" dirty="0" smtClean="0"/>
            </a:br>
            <a:r>
              <a:rPr lang="de-DE" dirty="0" smtClean="0"/>
              <a:t>- </a:t>
            </a:r>
            <a:r>
              <a:rPr lang="de-DE" dirty="0" err="1" smtClean="0"/>
              <a:t>maximum</a:t>
            </a:r>
            <a:r>
              <a:rPr lang="de-DE" dirty="0" smtClean="0"/>
              <a:t> 2 </a:t>
            </a:r>
            <a:r>
              <a:rPr lang="de-DE" dirty="0" err="1" smtClean="0"/>
              <a:t>lines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 smtClean="0"/>
              <a:t>Aragatgs Amirkhanyan, 17.10.2014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Testbed Automation for Network Security and Security Analytics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91D913BA-B0D8-4B51-9328-DFAA0B370309}" type="slidenum">
              <a:rPr lang="en-US" b="1" smtClean="0"/>
              <a:pPr/>
              <a:t>‹#›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462754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Bullet 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>
            <a:lvl1pPr marL="180000" indent="-180000">
              <a:buClr>
                <a:schemeClr val="accent1"/>
              </a:buClr>
              <a:buFont typeface="Arial" panose="020B0604020202020204" pitchFamily="34" charset="0"/>
              <a:buChar char="■"/>
              <a:defRPr baseline="0"/>
            </a:lvl1pPr>
            <a:lvl2pPr marL="360000" indent="-180975">
              <a:buFont typeface="Arial" panose="020B0604020202020204" pitchFamily="34" charset="0"/>
              <a:buChar char="□"/>
              <a:defRPr/>
            </a:lvl2pPr>
            <a:lvl3pPr marL="540000" indent="-180000">
              <a:buFont typeface="Arial" panose="020B0604020202020204" pitchFamily="34" charset="0"/>
              <a:buChar char="–"/>
              <a:defRPr/>
            </a:lvl3pPr>
            <a:lvl4pPr marL="270000" indent="-270000">
              <a:buFont typeface="+mj-lt"/>
              <a:buAutoNum type="arabicPeriod"/>
              <a:defRPr/>
            </a:lvl4pPr>
            <a:lvl5pPr marL="540000" indent="-270000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 smtClean="0"/>
              <a:t>Write </a:t>
            </a:r>
            <a:r>
              <a:rPr lang="de-DE" dirty="0" err="1" smtClean="0"/>
              <a:t>your</a:t>
            </a:r>
            <a:r>
              <a:rPr lang="de-DE" dirty="0" smtClean="0"/>
              <a:t> title</a:t>
            </a:r>
            <a:br>
              <a:rPr lang="de-DE" dirty="0" smtClean="0"/>
            </a:br>
            <a:r>
              <a:rPr lang="de-DE" dirty="0" smtClean="0"/>
              <a:t>- </a:t>
            </a:r>
            <a:r>
              <a:rPr lang="de-DE" dirty="0" err="1" smtClean="0"/>
              <a:t>maximum</a:t>
            </a:r>
            <a:r>
              <a:rPr lang="de-DE" dirty="0" smtClean="0"/>
              <a:t> 2 </a:t>
            </a:r>
            <a:r>
              <a:rPr lang="de-DE" dirty="0" err="1" smtClean="0"/>
              <a:t>lines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 smtClean="0"/>
              <a:t>Aragatgs Amirkhanyan, 17.10.2014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Testbed Automation for Network Security and Security Analytics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91D913BA-B0D8-4B51-9328-DFAA0B370309}" type="slidenum">
              <a:rPr lang="en-US" b="1" smtClean="0"/>
              <a:pPr/>
              <a:t>‹#›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810753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x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 smtClean="0"/>
              <a:t>Write </a:t>
            </a:r>
            <a:r>
              <a:rPr lang="de-DE" dirty="0" err="1" smtClean="0"/>
              <a:t>your</a:t>
            </a:r>
            <a:r>
              <a:rPr lang="de-DE" dirty="0" smtClean="0"/>
              <a:t> title</a:t>
            </a:r>
            <a:br>
              <a:rPr lang="de-DE" dirty="0" smtClean="0"/>
            </a:br>
            <a:r>
              <a:rPr lang="de-DE" dirty="0" smtClean="0"/>
              <a:t>- </a:t>
            </a:r>
            <a:r>
              <a:rPr lang="de-DE" dirty="0" err="1" smtClean="0"/>
              <a:t>maximum</a:t>
            </a:r>
            <a:r>
              <a:rPr lang="de-DE" dirty="0" smtClean="0"/>
              <a:t> 2 </a:t>
            </a:r>
            <a:r>
              <a:rPr lang="de-DE" dirty="0" err="1" smtClean="0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5" y="1239837"/>
            <a:ext cx="3349625" cy="35639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3886201" y="1239837"/>
            <a:ext cx="3349625" cy="35639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 smtClean="0"/>
              <a:t>Aragatgs Amirkhanyan, 17.10.2014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Testbed Automation for Network Security and Security Analytics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US" dirty="0" smtClean="0"/>
              <a:t>Chart </a:t>
            </a:r>
            <a:fld id="{91D913BA-B0D8-4B51-9328-DFAA0B3703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18523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x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 smtClean="0"/>
              <a:t>Write </a:t>
            </a:r>
            <a:r>
              <a:rPr lang="de-DE" dirty="0" err="1" smtClean="0"/>
              <a:t>your</a:t>
            </a:r>
            <a:r>
              <a:rPr lang="de-DE" dirty="0" smtClean="0"/>
              <a:t> title</a:t>
            </a:r>
            <a:br>
              <a:rPr lang="de-DE" dirty="0" smtClean="0"/>
            </a:br>
            <a:r>
              <a:rPr lang="de-DE" dirty="0" smtClean="0"/>
              <a:t>- </a:t>
            </a:r>
            <a:r>
              <a:rPr lang="de-DE" dirty="0" err="1" smtClean="0"/>
              <a:t>maximum</a:t>
            </a:r>
            <a:r>
              <a:rPr lang="de-DE" dirty="0" smtClean="0"/>
              <a:t> 2 </a:t>
            </a:r>
            <a:r>
              <a:rPr lang="de-DE" dirty="0" err="1" smtClean="0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239837"/>
            <a:ext cx="1584325" cy="35639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124076" y="1239837"/>
            <a:ext cx="1585913" cy="35639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3886985" y="1239837"/>
            <a:ext cx="1585913" cy="35639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5649913" y="1239837"/>
            <a:ext cx="1585913" cy="35639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de-DE" smtClean="0"/>
              <a:t>Aragatgs Amirkhanyan, 17.10.2014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smtClean="0"/>
              <a:t>Testbed Automation for Network Security and Security Analytics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91D913BA-B0D8-4B51-9328-DFAA0B370309}" type="slidenum">
              <a:rPr lang="en-US" b="1" smtClean="0"/>
              <a:pPr/>
              <a:t>‹#›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5366817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050"/>
          <p:cNvSpPr/>
          <p:nvPr/>
        </p:nvSpPr>
        <p:spPr bwMode="gray">
          <a:xfrm>
            <a:off x="177170" y="1"/>
            <a:ext cx="7238834" cy="10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358776" y="108001"/>
            <a:ext cx="6877051" cy="927588"/>
          </a:xfrm>
          <a:prstGeom prst="rect">
            <a:avLst/>
          </a:prstGeom>
        </p:spPr>
        <p:txBody>
          <a:bodyPr vert="horz" lIns="0" tIns="144000" rIns="0" bIns="0" rtlCol="0" anchor="t" anchorCtr="0">
            <a:noAutofit/>
          </a:bodyPr>
          <a:lstStyle/>
          <a:p>
            <a:r>
              <a:rPr lang="de-DE" dirty="0" smtClean="0"/>
              <a:t>Write </a:t>
            </a:r>
            <a:r>
              <a:rPr lang="de-DE" dirty="0" err="1" smtClean="0"/>
              <a:t>your</a:t>
            </a:r>
            <a:r>
              <a:rPr lang="de-DE" dirty="0" smtClean="0"/>
              <a:t> title</a:t>
            </a:r>
            <a:br>
              <a:rPr lang="de-DE" dirty="0" smtClean="0"/>
            </a:br>
            <a:r>
              <a:rPr lang="de-DE" dirty="0" smtClean="0"/>
              <a:t>- </a:t>
            </a:r>
            <a:r>
              <a:rPr lang="de-DE" dirty="0" err="1" smtClean="0"/>
              <a:t>maximum</a:t>
            </a:r>
            <a:r>
              <a:rPr lang="de-DE" dirty="0" smtClean="0"/>
              <a:t> 2 </a:t>
            </a:r>
            <a:r>
              <a:rPr lang="de-DE" dirty="0" err="1" smtClean="0"/>
              <a:t>lines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58776" y="1239837"/>
            <a:ext cx="6877051" cy="356393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gray">
          <a:xfrm>
            <a:off x="7416801" y="4155928"/>
            <a:ext cx="1547813" cy="467268"/>
          </a:xfrm>
          <a:prstGeom prst="rect">
            <a:avLst/>
          </a:prstGeom>
        </p:spPr>
        <p:txBody>
          <a:bodyPr vert="horz" lIns="108000" tIns="0" rIns="0" bIns="0" rtlCol="0" anchor="t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Aragatgs Amirkhanyan, 17.10.2014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7416801" y="3562453"/>
            <a:ext cx="1547813" cy="521465"/>
          </a:xfrm>
          <a:prstGeom prst="rect">
            <a:avLst/>
          </a:prstGeom>
        </p:spPr>
        <p:txBody>
          <a:bodyPr vert="horz" lIns="108000" tIns="0" rIns="0" bIns="0" rtlCol="0" anchor="b"/>
          <a:lstStyle>
            <a:lvl1pPr algn="l">
              <a:defRPr sz="1050" b="1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Testbed Automation for Network Security and Security Analytics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416801" y="4623195"/>
            <a:ext cx="1547813" cy="180580"/>
          </a:xfrm>
          <a:prstGeom prst="rect">
            <a:avLst/>
          </a:prstGeom>
        </p:spPr>
        <p:txBody>
          <a:bodyPr vert="horz" lIns="108000" tIns="0" rIns="0" bIns="0" rtlCol="0" anchor="b"/>
          <a:lstStyle>
            <a:lvl1pPr algn="l">
              <a:defRPr sz="1050" b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Chart </a:t>
            </a:r>
            <a:fld id="{91D913BA-B0D8-4B51-9328-DFAA0B370309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3" name="Group 22"/>
          <p:cNvGrpSpPr/>
          <p:nvPr/>
        </p:nvGrpSpPr>
        <p:grpSpPr bwMode="gray">
          <a:xfrm>
            <a:off x="-101695" y="1055849"/>
            <a:ext cx="99454" cy="3924294"/>
            <a:chOff x="-101696" y="1055849"/>
            <a:chExt cx="99454" cy="3924294"/>
          </a:xfrm>
        </p:grpSpPr>
        <p:cxnSp>
          <p:nvCxnSpPr>
            <p:cNvPr id="22" name="Straight Connector 21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 bwMode="gray">
          <a:xfrm>
            <a:off x="9156605" y="1055849"/>
            <a:ext cx="99454" cy="3924294"/>
            <a:chOff x="-101696" y="1055849"/>
            <a:chExt cx="99454" cy="3924294"/>
          </a:xfrm>
        </p:grpSpPr>
        <p:cxnSp>
          <p:nvCxnSpPr>
            <p:cNvPr id="31" name="Straight Connector 30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 bwMode="gray">
          <a:xfrm rot="5400000">
            <a:off x="4520765" y="-4456716"/>
            <a:ext cx="99454" cy="8786645"/>
            <a:chOff x="-101696" y="-3806503"/>
            <a:chExt cx="99454" cy="8786646"/>
          </a:xfrm>
        </p:grpSpPr>
        <p:cxnSp>
          <p:nvCxnSpPr>
            <p:cNvPr id="38" name="Straight Connector 37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 bwMode="gray">
          <a:xfrm rot="5400000">
            <a:off x="4520765" y="826438"/>
            <a:ext cx="99454" cy="8786645"/>
            <a:chOff x="-101696" y="-3806503"/>
            <a:chExt cx="99454" cy="8786646"/>
          </a:xfrm>
        </p:grpSpPr>
        <p:cxnSp>
          <p:nvCxnSpPr>
            <p:cNvPr id="50" name="Straight Connector 49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49" name="Rectangle 2048"/>
          <p:cNvSpPr/>
          <p:nvPr/>
        </p:nvSpPr>
        <p:spPr bwMode="gray">
          <a:xfrm>
            <a:off x="7308304" y="2391730"/>
            <a:ext cx="1440160" cy="165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 bwMode="gray">
          <a:xfrm>
            <a:off x="177170" y="1031579"/>
            <a:ext cx="7238834" cy="25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1" name="Group 11"/>
          <p:cNvGrpSpPr>
            <a:grpSpLocks noChangeAspect="1"/>
          </p:cNvGrpSpPr>
          <p:nvPr/>
        </p:nvGrpSpPr>
        <p:grpSpPr bwMode="gray">
          <a:xfrm>
            <a:off x="7632340" y="203047"/>
            <a:ext cx="1368153" cy="781408"/>
            <a:chOff x="2109" y="940"/>
            <a:chExt cx="991" cy="566"/>
          </a:xfrm>
        </p:grpSpPr>
        <p:sp>
          <p:nvSpPr>
            <p:cNvPr id="62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63" name="Picture 12"/>
            <p:cNvPicPr>
              <a:picLocks noChangeAspect="1" noChangeArrowheads="1"/>
            </p:cNvPicPr>
            <p:nvPr/>
          </p:nvPicPr>
          <p:blipFill rotWithShape="1">
            <a:blip r:embed="rId1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4" name="Rectangle 2048"/>
          <p:cNvSpPr/>
          <p:nvPr/>
        </p:nvSpPr>
        <p:spPr bwMode="gray">
          <a:xfrm>
            <a:off x="7596336" y="866274"/>
            <a:ext cx="1440160" cy="165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69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1" r:id="rId3"/>
    <p:sldLayoutId id="2147483659" r:id="rId4"/>
    <p:sldLayoutId id="2147483662" r:id="rId5"/>
    <p:sldLayoutId id="2147483650" r:id="rId6"/>
    <p:sldLayoutId id="2147483664" r:id="rId7"/>
    <p:sldLayoutId id="2147483652" r:id="rId8"/>
    <p:sldLayoutId id="2147483653" r:id="rId9"/>
    <p:sldLayoutId id="2147483660" r:id="rId10"/>
    <p:sldLayoutId id="2147483654" r:id="rId11"/>
    <p:sldLayoutId id="2147483655" r:id="rId12"/>
    <p:sldLayoutId id="2147483656" r:id="rId13"/>
    <p:sldLayoutId id="2147483657" r:id="rId14"/>
    <p:sldLayoutId id="2147483663" r:id="rId15"/>
  </p:sldLayoutIdLst>
  <p:transition>
    <p:fade/>
  </p:transition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sz="2000" kern="1200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ts val="2000"/>
        </a:lnSpc>
        <a:spcBef>
          <a:spcPts val="300"/>
        </a:spcBef>
        <a:spcAft>
          <a:spcPts val="300"/>
        </a:spcAft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180975" indent="-180975" algn="l" defTabSz="914400" rtl="0" eaLnBrk="1" latinLnBrk="0" hangingPunct="1">
        <a:lnSpc>
          <a:spcPts val="2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Arial" panose="020B0604020202020204" pitchFamily="34" charset="0"/>
        <a:buChar char="■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360000" indent="-180000" algn="l" defTabSz="914400" rtl="0" eaLnBrk="1" latinLnBrk="0" hangingPunct="1">
        <a:lnSpc>
          <a:spcPts val="2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Arial" panose="020B0604020202020204" pitchFamily="34" charset="0"/>
        <a:buChar char="□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80000" algn="l" defTabSz="914400" rtl="0" eaLnBrk="1" latinLnBrk="0" hangingPunct="1">
        <a:lnSpc>
          <a:spcPts val="2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70000" indent="-270000" algn="l" defTabSz="914400" rtl="0" eaLnBrk="1" latinLnBrk="0" hangingPunct="1">
        <a:lnSpc>
          <a:spcPts val="2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+mj-lt"/>
        <a:buAutoNum type="arabicPeriod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540000" indent="-270000" algn="l" defTabSz="914400" rtl="0" eaLnBrk="1" latinLnBrk="0" hangingPunct="1">
        <a:lnSpc>
          <a:spcPts val="2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+mj-lt"/>
        <a:buAutoNum type="alphaLcParenR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ts val="2100"/>
        </a:lnSpc>
        <a:spcBef>
          <a:spcPts val="400"/>
        </a:spcBef>
        <a:spcAft>
          <a:spcPts val="400"/>
        </a:spcAft>
        <a:buClr>
          <a:schemeClr val="accent1"/>
        </a:buClr>
        <a:buSzPct val="90000"/>
        <a:buFont typeface="Arial" panose="020B0604020202020204" pitchFamily="34" charset="0"/>
        <a:buNone/>
        <a:defRPr sz="1600" kern="1200" cap="all" baseline="0">
          <a:solidFill>
            <a:schemeClr val="accent1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ts val="21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600" b="0" kern="1200" cap="all" baseline="0">
          <a:solidFill>
            <a:schemeClr val="accent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ts val="21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600" b="0" kern="1200" cap="all" baseline="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C:\Users\fcheng\Downloads\HPI_Hauptgebaeude_Nacht.jpg"/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3" cstate="print"/>
          <a:srcRect t="4876" b="4876"/>
          <a:stretch>
            <a:fillRect/>
          </a:stretch>
        </p:blipFill>
        <p:spPr bwMode="auto">
          <a:prstGeom prst="rect">
            <a:avLst/>
          </a:prstGeom>
          <a:noFill/>
        </p:spPr>
      </p:pic>
      <p:sp>
        <p:nvSpPr>
          <p:cNvPr id="6" name="Textplatzhalt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21" name="Title 20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Testbed</a:t>
            </a:r>
            <a:r>
              <a:rPr lang="en-US" dirty="0"/>
              <a:t> Automation for Network Security and Security Analytics</a:t>
            </a:r>
          </a:p>
        </p:txBody>
      </p:sp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Aragats Amirkhanyan</a:t>
            </a:r>
          </a:p>
          <a:p>
            <a:r>
              <a:rPr lang="de-DE" kern="0" dirty="0"/>
              <a:t>Internet-Technologies </a:t>
            </a:r>
            <a:r>
              <a:rPr lang="de-DE" kern="0" dirty="0" err="1"/>
              <a:t>and</a:t>
            </a:r>
            <a:r>
              <a:rPr lang="de-DE" kern="0" dirty="0"/>
              <a:t> Systems </a:t>
            </a:r>
            <a:endParaRPr lang="de-DE" kern="0" dirty="0" smtClean="0"/>
          </a:p>
          <a:p>
            <a:r>
              <a:rPr lang="de-DE" dirty="0" smtClean="0"/>
              <a:t>Hasso </a:t>
            </a:r>
            <a:r>
              <a:rPr lang="de-DE" dirty="0"/>
              <a:t>Plattner Institute</a:t>
            </a:r>
          </a:p>
        </p:txBody>
      </p:sp>
    </p:spTree>
    <p:extLst>
      <p:ext uri="{BB962C8B-B14F-4D97-AF65-F5344CB8AC3E}">
        <p14:creationId xmlns:p14="http://schemas.microsoft.com/office/powerpoint/2010/main" val="11221000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Preparing </a:t>
            </a:r>
            <a:r>
              <a:rPr lang="en-US" dirty="0" err="1"/>
              <a:t>testbed</a:t>
            </a:r>
            <a:r>
              <a:rPr lang="en-US" dirty="0"/>
              <a:t> data to analytics</a:t>
            </a:r>
            <a:r>
              <a:rPr lang="de-DE" dirty="0"/>
              <a:t/>
            </a:r>
            <a:br>
              <a:rPr lang="de-DE" dirty="0"/>
            </a:br>
            <a:r>
              <a:rPr lang="de-DE" dirty="0" smtClean="0"/>
              <a:t>- </a:t>
            </a:r>
            <a:r>
              <a:rPr lang="de-DE" dirty="0" err="1" smtClean="0"/>
              <a:t>Results</a:t>
            </a:r>
            <a:r>
              <a:rPr lang="en-US" dirty="0"/>
              <a:t/>
            </a:r>
            <a:br>
              <a:rPr lang="en-US" dirty="0"/>
            </a:br>
            <a:endParaRPr lang="de-D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 smtClean="0"/>
              <a:t>Aragatgs Amirkhanyan, 17.10.2014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Testbed Automation for Network Security and Security Analytics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91D913BA-B0D8-4B51-9328-DFAA0B370309}" type="slidenum">
              <a:rPr lang="en-US" b="1" smtClean="0"/>
              <a:pPr/>
              <a:t>10</a:t>
            </a:fld>
            <a:endParaRPr lang="en-US" b="1" dirty="0"/>
          </a:p>
        </p:txBody>
      </p:sp>
      <p:pic>
        <p:nvPicPr>
          <p:cNvPr id="2050" name="Picture 2" descr="C:\HPI\HPI-git\Research School\Retreat\Fall 2014\retreat draft 4\active_directory_logs_result_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707654"/>
            <a:ext cx="5117786" cy="230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424704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7" name="Title 615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 and Future Work</a:t>
            </a:r>
            <a:endParaRPr lang="en-US" dirty="0"/>
          </a:p>
        </p:txBody>
      </p:sp>
      <p:sp>
        <p:nvSpPr>
          <p:cNvPr id="6158" name="Text Placeholder 615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Experiment simulation with </a:t>
            </a:r>
            <a:r>
              <a:rPr lang="en-US" dirty="0" smtClean="0"/>
              <a:t>a test </a:t>
            </a:r>
            <a:r>
              <a:rPr lang="en-US" dirty="0" smtClean="0"/>
              <a:t>network of enterprise or campus level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Experiment simulation </a:t>
            </a:r>
            <a:r>
              <a:rPr lang="en-US" dirty="0" smtClean="0"/>
              <a:t>with large amount of users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Experiment simulation with random user behavior</a:t>
            </a:r>
            <a:endParaRPr lang="en-US" dirty="0"/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6163" name="Slide Number Placeholder 6162"/>
          <p:cNvSpPr>
            <a:spLocks noGrp="1"/>
          </p:cNvSpPr>
          <p:nvPr>
            <p:ph type="sldNum" sz="quarter" idx="16"/>
          </p:nvPr>
        </p:nvSpPr>
        <p:spPr>
          <a:xfrm>
            <a:off x="7416801" y="4623195"/>
            <a:ext cx="1547813" cy="180580"/>
          </a:xfrm>
        </p:spPr>
        <p:txBody>
          <a:bodyPr/>
          <a:lstStyle/>
          <a:p>
            <a:r>
              <a:rPr lang="en-US" smtClean="0"/>
              <a:t>Chart </a:t>
            </a:r>
            <a:fld id="{91D913BA-B0D8-4B51-9328-DFAA0B370309}" type="slidenum">
              <a:rPr lang="en-US" b="1" smtClean="0"/>
              <a:pPr/>
              <a:t>11</a:t>
            </a:fld>
            <a:endParaRPr lang="en-US" b="1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>
          <a:xfrm>
            <a:off x="7416801" y="4155928"/>
            <a:ext cx="1547813" cy="467268"/>
          </a:xfrm>
        </p:spPr>
        <p:txBody>
          <a:bodyPr/>
          <a:lstStyle/>
          <a:p>
            <a:r>
              <a:rPr lang="de-DE" smtClean="0"/>
              <a:t>Aragatgs Amirkhanyan, 17.10.2014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7416801" y="3562453"/>
            <a:ext cx="1547813" cy="521465"/>
          </a:xfrm>
        </p:spPr>
        <p:txBody>
          <a:bodyPr/>
          <a:lstStyle/>
          <a:p>
            <a:r>
              <a:rPr lang="en-US" smtClean="0"/>
              <a:t>Testbed Automation for Network Security and Security Analytics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4676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fcheng\Downloads\HPI_Hauptgebaeude_Nacht.jpg"/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3" cstate="print"/>
          <a:srcRect t="4876" b="4876"/>
          <a:stretch>
            <a:fillRect/>
          </a:stretch>
        </p:blipFill>
        <p:spPr bwMode="auto">
          <a:prstGeom prst="rect">
            <a:avLst/>
          </a:prstGeom>
          <a:noFill/>
        </p:spPr>
      </p:pic>
      <p:sp>
        <p:nvSpPr>
          <p:cNvPr id="7" name="Textplatzhalt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21" name="Title 20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Thank</a:t>
            </a:r>
            <a:r>
              <a:rPr lang="de-DE" dirty="0" smtClean="0"/>
              <a:t> </a:t>
            </a:r>
            <a:r>
              <a:rPr lang="de-DE" dirty="0" err="1" smtClean="0"/>
              <a:t>you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attention</a:t>
            </a:r>
            <a:r>
              <a:rPr lang="de-DE" dirty="0" smtClean="0"/>
              <a:t>!</a:t>
            </a:r>
            <a:endParaRPr lang="en-US" dirty="0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Aragats Amirkhanyan</a:t>
            </a:r>
          </a:p>
          <a:p>
            <a:r>
              <a:rPr lang="de-DE" kern="0" dirty="0"/>
              <a:t>Internet-Technologies </a:t>
            </a:r>
            <a:r>
              <a:rPr lang="de-DE" kern="0" dirty="0" err="1"/>
              <a:t>and</a:t>
            </a:r>
            <a:r>
              <a:rPr lang="de-DE" kern="0" dirty="0"/>
              <a:t> Systems </a:t>
            </a:r>
          </a:p>
          <a:p>
            <a:r>
              <a:rPr lang="de-DE" dirty="0"/>
              <a:t>Hasso Plattner Institute</a:t>
            </a:r>
          </a:p>
        </p:txBody>
      </p:sp>
    </p:spTree>
    <p:extLst>
      <p:ext uri="{BB962C8B-B14F-4D97-AF65-F5344CB8AC3E}">
        <p14:creationId xmlns:p14="http://schemas.microsoft.com/office/powerpoint/2010/main" val="8073573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7" name="Title 615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6158" name="Text Placeholder 615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Common </a:t>
            </a:r>
            <a:r>
              <a:rPr lang="en-US" dirty="0"/>
              <a:t>issues for </a:t>
            </a:r>
            <a:r>
              <a:rPr lang="en-US" dirty="0" smtClean="0"/>
              <a:t>research </a:t>
            </a:r>
            <a:r>
              <a:rPr lang="en-US" dirty="0"/>
              <a:t>in </a:t>
            </a:r>
            <a:r>
              <a:rPr lang="en-US" dirty="0" smtClean="0"/>
              <a:t>network security and security analytics areas:</a:t>
            </a:r>
          </a:p>
          <a:p>
            <a:pPr marL="342900" indent="-342900">
              <a:buClr>
                <a:schemeClr val="accent1"/>
              </a:buClr>
              <a:buFont typeface="+mj-lt"/>
              <a:buAutoNum type="arabicPeriod"/>
            </a:pPr>
            <a:r>
              <a:rPr lang="en-US" dirty="0" smtClean="0"/>
              <a:t>Data</a:t>
            </a:r>
            <a:endParaRPr lang="en-US" dirty="0" smtClean="0"/>
          </a:p>
          <a:p>
            <a:pPr marL="342900" indent="-342900">
              <a:buClr>
                <a:schemeClr val="accent1"/>
              </a:buClr>
              <a:buFont typeface="+mj-lt"/>
              <a:buAutoNum type="arabicPeriod"/>
            </a:pPr>
            <a:r>
              <a:rPr lang="en-US" dirty="0" smtClean="0"/>
              <a:t>Test </a:t>
            </a:r>
            <a:r>
              <a:rPr lang="en-US" dirty="0" smtClean="0"/>
              <a:t>network environment              			</a:t>
            </a:r>
          </a:p>
          <a:p>
            <a:pPr marL="342900" indent="-342900">
              <a:buClr>
                <a:schemeClr val="accent1"/>
              </a:buClr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Clr>
                <a:schemeClr val="accent1"/>
              </a:buClr>
              <a:buFont typeface="+mj-lt"/>
              <a:buAutoNum type="arabicPeriod"/>
            </a:pPr>
            <a:endParaRPr lang="en-US" dirty="0" smtClean="0"/>
          </a:p>
          <a:p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endParaRPr lang="en-US" dirty="0"/>
          </a:p>
        </p:txBody>
      </p:sp>
      <p:sp>
        <p:nvSpPr>
          <p:cNvPr id="6163" name="Slide Number Placeholder 6162"/>
          <p:cNvSpPr>
            <a:spLocks noGrp="1"/>
          </p:cNvSpPr>
          <p:nvPr>
            <p:ph type="sldNum" sz="quarter" idx="16"/>
          </p:nvPr>
        </p:nvSpPr>
        <p:spPr>
          <a:xfrm>
            <a:off x="7416801" y="4623195"/>
            <a:ext cx="1547813" cy="180580"/>
          </a:xfrm>
        </p:spPr>
        <p:txBody>
          <a:bodyPr/>
          <a:lstStyle/>
          <a:p>
            <a:r>
              <a:rPr lang="en-US" dirty="0" smtClean="0"/>
              <a:t>Chart </a:t>
            </a:r>
            <a:fld id="{91D913BA-B0D8-4B51-9328-DFAA0B370309}" type="slidenum">
              <a:rPr lang="en-US" b="1" smtClean="0"/>
              <a:pPr/>
              <a:t>2</a:t>
            </a:fld>
            <a:endParaRPr lang="en-US" b="1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>
          <a:xfrm>
            <a:off x="7416801" y="4155928"/>
            <a:ext cx="1547813" cy="467268"/>
          </a:xfrm>
        </p:spPr>
        <p:txBody>
          <a:bodyPr/>
          <a:lstStyle/>
          <a:p>
            <a:r>
              <a:rPr lang="de-DE" dirty="0" err="1" smtClean="0"/>
              <a:t>Aragatgs</a:t>
            </a:r>
            <a:r>
              <a:rPr lang="de-DE" dirty="0" smtClean="0"/>
              <a:t> Amirkhanyan, 17.10.2014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7416801" y="3562453"/>
            <a:ext cx="1547813" cy="521465"/>
          </a:xfrm>
        </p:spPr>
        <p:txBody>
          <a:bodyPr/>
          <a:lstStyle/>
          <a:p>
            <a:r>
              <a:rPr lang="en-US" dirty="0" err="1" smtClean="0"/>
              <a:t>Testbed</a:t>
            </a:r>
            <a:r>
              <a:rPr lang="en-US" dirty="0" smtClean="0"/>
              <a:t> Automation for Network Security and Security Analytics</a:t>
            </a:r>
            <a:endParaRPr lang="en-US" dirty="0"/>
          </a:p>
        </p:txBody>
      </p:sp>
      <p:sp>
        <p:nvSpPr>
          <p:cNvPr id="4" name="Right Brace 3"/>
          <p:cNvSpPr/>
          <p:nvPr/>
        </p:nvSpPr>
        <p:spPr bwMode="gray">
          <a:xfrm>
            <a:off x="3347864" y="1851670"/>
            <a:ext cx="360536" cy="504056"/>
          </a:xfrm>
          <a:prstGeom prst="rightBrac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Box 4"/>
          <p:cNvSpPr txBox="1"/>
          <p:nvPr/>
        </p:nvSpPr>
        <p:spPr bwMode="gray">
          <a:xfrm>
            <a:off x="3779912" y="1995686"/>
            <a:ext cx="720080" cy="18002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200" dirty="0" err="1" smtClean="0"/>
              <a:t>Testbed</a:t>
            </a:r>
            <a:endParaRPr lang="de-DE" sz="1200" dirty="0" err="1" smtClean="0"/>
          </a:p>
        </p:txBody>
      </p:sp>
    </p:spTree>
    <p:extLst>
      <p:ext uri="{BB962C8B-B14F-4D97-AF65-F5344CB8AC3E}">
        <p14:creationId xmlns:p14="http://schemas.microsoft.com/office/powerpoint/2010/main" val="78522730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Motivation</a:t>
            </a:r>
          </a:p>
          <a:p>
            <a:r>
              <a:rPr lang="en-US" b="1" dirty="0" smtClean="0"/>
              <a:t>Preparing </a:t>
            </a:r>
            <a:r>
              <a:rPr lang="en-US" b="1" dirty="0" err="1"/>
              <a:t>testbed</a:t>
            </a:r>
            <a:r>
              <a:rPr lang="en-US" b="1" dirty="0"/>
              <a:t> data to analytics</a:t>
            </a:r>
            <a:r>
              <a:rPr lang="en-US" b="1" dirty="0" smtClean="0"/>
              <a:t> </a:t>
            </a:r>
          </a:p>
          <a:p>
            <a:pPr lvl="1"/>
            <a:r>
              <a:rPr lang="en-US" dirty="0" smtClean="0"/>
              <a:t>Architecture</a:t>
            </a:r>
          </a:p>
          <a:p>
            <a:pPr lvl="1"/>
            <a:r>
              <a:rPr lang="en-US" dirty="0" smtClean="0"/>
              <a:t>User </a:t>
            </a:r>
            <a:r>
              <a:rPr lang="en-US" dirty="0" smtClean="0"/>
              <a:t>behavior - Normal scenario</a:t>
            </a:r>
          </a:p>
          <a:p>
            <a:pPr lvl="1"/>
            <a:r>
              <a:rPr lang="en-US" dirty="0"/>
              <a:t>User behavior - Abnormal </a:t>
            </a:r>
            <a:r>
              <a:rPr lang="en-US" dirty="0" smtClean="0"/>
              <a:t>scenario</a:t>
            </a:r>
          </a:p>
          <a:p>
            <a:pPr lvl="1"/>
            <a:r>
              <a:rPr lang="en-US" dirty="0" smtClean="0"/>
              <a:t>Implementation</a:t>
            </a:r>
          </a:p>
          <a:p>
            <a:pPr lvl="1"/>
            <a:r>
              <a:rPr lang="en-US" dirty="0" smtClean="0"/>
              <a:t>Results</a:t>
            </a:r>
            <a:endParaRPr lang="de-DE" dirty="0" smtClean="0"/>
          </a:p>
          <a:p>
            <a:r>
              <a:rPr lang="en-US" dirty="0" smtClean="0"/>
              <a:t>Conclusion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9560359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Preparing </a:t>
            </a:r>
            <a:r>
              <a:rPr lang="en-US" dirty="0" err="1"/>
              <a:t>testbed</a:t>
            </a:r>
            <a:r>
              <a:rPr lang="en-US" dirty="0"/>
              <a:t> data to analytics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- </a:t>
            </a:r>
            <a:r>
              <a:rPr lang="en-US" dirty="0" smtClean="0"/>
              <a:t>Architecture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smtClean="0"/>
              <a:t>Description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network</a:t>
            </a:r>
            <a:r>
              <a:rPr lang="de-DE" dirty="0" smtClean="0"/>
              <a:t>: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4 client computers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Domain </a:t>
            </a:r>
            <a:r>
              <a:rPr lang="en-US" dirty="0"/>
              <a:t>controller </a:t>
            </a:r>
            <a:endParaRPr lang="en-US" dirty="0" smtClean="0"/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Wiki </a:t>
            </a:r>
            <a:r>
              <a:rPr lang="en-US" dirty="0"/>
              <a:t>server </a:t>
            </a:r>
            <a:endParaRPr lang="en-US" dirty="0" smtClean="0"/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Database server</a:t>
            </a:r>
          </a:p>
          <a:p>
            <a:pPr>
              <a:buClr>
                <a:schemeClr val="accent1"/>
              </a:buClr>
            </a:pPr>
            <a:r>
              <a:rPr lang="de-DE" dirty="0"/>
              <a:t>Users</a:t>
            </a:r>
            <a:r>
              <a:rPr lang="de-DE" dirty="0" smtClean="0"/>
              <a:t>: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de-DE" dirty="0" smtClean="0"/>
              <a:t>Ivanov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de-DE" dirty="0" smtClean="0"/>
              <a:t>Petrov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de-DE" dirty="0" err="1" smtClean="0"/>
              <a:t>Smirnov</a:t>
            </a:r>
            <a:endParaRPr lang="de-DE" dirty="0" smtClean="0"/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de-DE" dirty="0"/>
              <a:t>Admin</a:t>
            </a:r>
          </a:p>
          <a:p>
            <a:r>
              <a:rPr lang="de-DE" dirty="0"/>
              <a:t> 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 smtClean="0"/>
              <a:t>Aragatgs Amirkhanyan, 17.10.2014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Testbed Automation for Network Security and Security Analytics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US" dirty="0" smtClean="0"/>
              <a:t>Chart </a:t>
            </a:r>
            <a:fld id="{91D913BA-B0D8-4B51-9328-DFAA0B370309}" type="slidenum">
              <a:rPr lang="en-US" b="1" smtClean="0"/>
              <a:pPr/>
              <a:t>4</a:t>
            </a:fld>
            <a:endParaRPr lang="en-U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774" y="1187181"/>
            <a:ext cx="3349625" cy="2339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2907321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</a:t>
            </a:r>
            <a:r>
              <a:rPr lang="de-DE" dirty="0" smtClean="0"/>
              <a:t>ser </a:t>
            </a:r>
            <a:r>
              <a:rPr lang="de-DE" dirty="0" err="1"/>
              <a:t>behavior</a:t>
            </a:r>
            <a:r>
              <a:rPr lang="de-DE" dirty="0"/>
              <a:t/>
            </a:r>
            <a:br>
              <a:rPr lang="de-DE" dirty="0"/>
            </a:br>
            <a:r>
              <a:rPr lang="de-DE" dirty="0"/>
              <a:t>- </a:t>
            </a:r>
            <a:r>
              <a:rPr lang="en-US" dirty="0" smtClean="0"/>
              <a:t>Normal scenario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>
              <a:buClr>
                <a:schemeClr val="accent1"/>
              </a:buClr>
            </a:pPr>
            <a:endParaRPr lang="de-D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 smtClean="0"/>
              <a:t>Aragatgs Amirkhanyan, 17.10.2014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Testbed Automation for Network Security and Security Analytics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US" dirty="0" smtClean="0"/>
              <a:t>Chart </a:t>
            </a:r>
            <a:fld id="{91D913BA-B0D8-4B51-9328-DFAA0B370309}" type="slidenum">
              <a:rPr lang="en-US" b="1" smtClean="0"/>
              <a:pPr/>
              <a:t>5</a:t>
            </a:fld>
            <a:endParaRPr lang="en-US" b="1" dirty="0"/>
          </a:p>
        </p:txBody>
      </p:sp>
      <p:pic>
        <p:nvPicPr>
          <p:cNvPr id="2050" name="Picture 2" descr="C:\HPI\HPI-git\Research School\Retreat\Fall 2014\retreat draft - version 2\scenario_norma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4512" y="1237439"/>
            <a:ext cx="4701664" cy="3566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392815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User </a:t>
            </a:r>
            <a:r>
              <a:rPr lang="de-DE" dirty="0" err="1"/>
              <a:t>behavior</a:t>
            </a:r>
            <a:r>
              <a:rPr lang="de-DE" dirty="0"/>
              <a:t/>
            </a:r>
            <a:br>
              <a:rPr lang="de-DE" dirty="0"/>
            </a:br>
            <a:r>
              <a:rPr lang="de-DE" dirty="0"/>
              <a:t>- </a:t>
            </a:r>
            <a:r>
              <a:rPr lang="en-US" dirty="0"/>
              <a:t>Normal scenario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 smtClean="0"/>
              <a:t>Aragatgs Amirkhanyan, 17.10.2014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Testbed Automation for Network Security and Security Analytics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US" dirty="0" smtClean="0"/>
              <a:t>Chart </a:t>
            </a:r>
            <a:fld id="{91D913BA-B0D8-4B51-9328-DFAA0B370309}" type="slidenum">
              <a:rPr lang="en-US" b="1" smtClean="0"/>
              <a:pPr/>
              <a:t>6</a:t>
            </a:fld>
            <a:endParaRPr lang="en-US" b="1" dirty="0"/>
          </a:p>
        </p:txBody>
      </p:sp>
      <p:pic>
        <p:nvPicPr>
          <p:cNvPr id="3074" name="Picture 2" descr="C:\HPI\HPI-git\Research School\Retreat\Fall 2014\retreat draft - version 2\scenario_abnorma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454" y="1239839"/>
            <a:ext cx="5575770" cy="3564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0912859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Preparing </a:t>
            </a:r>
            <a:r>
              <a:rPr lang="en-US" dirty="0" err="1"/>
              <a:t>testbed</a:t>
            </a:r>
            <a:r>
              <a:rPr lang="en-US" dirty="0"/>
              <a:t> data to analytics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de-DE" dirty="0" smtClean="0"/>
              <a:t>- </a:t>
            </a:r>
            <a:r>
              <a:rPr lang="en-US" dirty="0" smtClean="0"/>
              <a:t>Implementation</a:t>
            </a:r>
            <a:br>
              <a:rPr lang="en-US" dirty="0" smtClean="0"/>
            </a:br>
            <a:endParaRPr lang="de-D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 smtClean="0"/>
              <a:t>Aragatgs Amirkhanyan, 17.10.2014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Testbed Automation for Network Security and Security Analytics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US" dirty="0" smtClean="0"/>
              <a:t>Chart </a:t>
            </a:r>
            <a:fld id="{91D913BA-B0D8-4B51-9328-DFAA0B370309}" type="slidenum">
              <a:rPr lang="en-US" b="1" smtClean="0"/>
              <a:pPr/>
              <a:t>7</a:t>
            </a:fld>
            <a:endParaRPr lang="en-US" b="1" dirty="0"/>
          </a:p>
        </p:txBody>
      </p:sp>
      <p:pic>
        <p:nvPicPr>
          <p:cNvPr id="1027" name="Picture 3" descr="C:\HPI\HPI-git\Research School\Retreat\Fall 2014\retreat draft 4\simulator_architect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223145"/>
            <a:ext cx="6981252" cy="3400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95506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Preparing </a:t>
            </a:r>
            <a:r>
              <a:rPr lang="en-US" dirty="0" err="1"/>
              <a:t>testbed</a:t>
            </a:r>
            <a:r>
              <a:rPr lang="en-US" dirty="0"/>
              <a:t> data to analytics</a:t>
            </a:r>
            <a:r>
              <a:rPr lang="de-DE" dirty="0"/>
              <a:t/>
            </a:r>
            <a:br>
              <a:rPr lang="de-DE" dirty="0"/>
            </a:br>
            <a:r>
              <a:rPr lang="de-DE" dirty="0"/>
              <a:t>- </a:t>
            </a:r>
            <a:r>
              <a:rPr lang="en-US" dirty="0" smtClean="0"/>
              <a:t>Implementation</a:t>
            </a:r>
            <a:br>
              <a:rPr lang="en-US" dirty="0" smtClean="0"/>
            </a:br>
            <a:endParaRPr lang="de-D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 err="1"/>
              <a:t>FutureSOC</a:t>
            </a:r>
            <a:r>
              <a:rPr lang="en-US" dirty="0"/>
              <a:t> </a:t>
            </a:r>
            <a:r>
              <a:rPr lang="en-US" dirty="0" err="1"/>
              <a:t>ESXi</a:t>
            </a:r>
            <a:r>
              <a:rPr lang="en-US" dirty="0"/>
              <a:t> </a:t>
            </a:r>
            <a:r>
              <a:rPr lang="en-US" dirty="0" smtClean="0"/>
              <a:t>server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VNC protocol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Python programming language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 err="1" smtClean="0"/>
              <a:t>Vncdotool</a:t>
            </a:r>
            <a:r>
              <a:rPr lang="en-US" dirty="0" smtClean="0"/>
              <a:t> library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CSV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de-D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 smtClean="0"/>
              <a:t>Aragatgs Amirkhanyan, 17.10.2014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Testbed Automation for Network Security and Security Analytics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US" dirty="0" smtClean="0"/>
              <a:t>Chart </a:t>
            </a:r>
            <a:fld id="{91D913BA-B0D8-4B51-9328-DFAA0B370309}" type="slidenum">
              <a:rPr lang="en-US" b="1" smtClean="0"/>
              <a:pPr/>
              <a:t>8</a:t>
            </a:fld>
            <a:endParaRPr lang="en-US" b="1" dirty="0"/>
          </a:p>
        </p:txBody>
      </p:sp>
      <p:pic>
        <p:nvPicPr>
          <p:cNvPr id="4099" name="Picture 3" descr="C:\HPI\HPI-git\Research School\Retreat\Fall 2014\retreat draft - version 2\scenario_relation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776" y="1234988"/>
            <a:ext cx="3370712" cy="2327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83023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Preparing </a:t>
            </a:r>
            <a:r>
              <a:rPr lang="en-US" dirty="0" err="1"/>
              <a:t>testbed</a:t>
            </a:r>
            <a:r>
              <a:rPr lang="en-US" dirty="0"/>
              <a:t> data to analytics</a:t>
            </a:r>
            <a:r>
              <a:rPr lang="de-DE" dirty="0"/>
              <a:t/>
            </a:r>
            <a:br>
              <a:rPr lang="de-DE" dirty="0"/>
            </a:br>
            <a:r>
              <a:rPr lang="de-DE" dirty="0"/>
              <a:t>- </a:t>
            </a:r>
            <a:r>
              <a:rPr lang="en-US" dirty="0"/>
              <a:t>Implementation</a:t>
            </a:r>
            <a:br>
              <a:rPr lang="en-US" dirty="0"/>
            </a:br>
            <a:endParaRPr lang="de-D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 smtClean="0"/>
              <a:t>Aragatgs Amirkhanyan, 17.10.2014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Testbed Automation for Network Security and Security Analytics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91D913BA-B0D8-4B51-9328-DFAA0B370309}" type="slidenum">
              <a:rPr lang="en-US" b="1" smtClean="0"/>
              <a:pPr/>
              <a:t>9</a:t>
            </a:fld>
            <a:endParaRPr lang="en-US" b="1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7488986"/>
              </p:ext>
            </p:extLst>
          </p:nvPr>
        </p:nvGraphicFramePr>
        <p:xfrm>
          <a:off x="358776" y="1239839"/>
          <a:ext cx="6877048" cy="35639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38524"/>
                <a:gridCol w="3438524"/>
              </a:tblGrid>
              <a:tr h="512163">
                <a:tc>
                  <a:txBody>
                    <a:bodyPr/>
                    <a:lstStyle/>
                    <a:p>
                      <a:r>
                        <a:rPr lang="en-US" sz="1400" u="none" dirty="0" smtClean="0"/>
                        <a:t>Action</a:t>
                      </a:r>
                      <a:endParaRPr lang="de-DE" sz="14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u="none" dirty="0" smtClean="0"/>
                        <a:t>Command</a:t>
                      </a:r>
                      <a:endParaRPr lang="de-DE" sz="1400" u="none" dirty="0"/>
                    </a:p>
                  </a:txBody>
                  <a:tcPr/>
                </a:tc>
              </a:tr>
              <a:tr h="762943">
                <a:tc>
                  <a:txBody>
                    <a:bodyPr/>
                    <a:lstStyle/>
                    <a:p>
                      <a:r>
                        <a:rPr lang="en-US" sz="1400" u="non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Open the log on window </a:t>
                      </a:r>
                      <a:endParaRPr lang="de-DE" sz="14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u="non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['</a:t>
                      </a:r>
                      <a:r>
                        <a:rPr lang="de-DE" sz="1400" u="non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ctrl</a:t>
                      </a:r>
                      <a:r>
                        <a:rPr lang="de-DE" sz="1400" u="non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-alt-del', 'alt-w', '</a:t>
                      </a:r>
                      <a:r>
                        <a:rPr lang="de-DE" sz="1400" u="non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right</a:t>
                      </a:r>
                      <a:r>
                        <a:rPr lang="de-DE" sz="1400" u="non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', '</a:t>
                      </a:r>
                      <a:r>
                        <a:rPr lang="de-DE" sz="1400" u="non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right</a:t>
                      </a:r>
                      <a:r>
                        <a:rPr lang="de-DE" sz="1400" u="non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', '</a:t>
                      </a:r>
                      <a:r>
                        <a:rPr lang="de-DE" sz="1400" u="non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right</a:t>
                      </a:r>
                      <a:r>
                        <a:rPr lang="de-DE" sz="1400" u="non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',</a:t>
                      </a:r>
                      <a:r>
                        <a:rPr lang="de-DE" sz="1400" u="non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400" u="non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r>
                        <a:rPr lang="de-DE" sz="1400" u="non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right</a:t>
                      </a:r>
                      <a:r>
                        <a:rPr lang="de-DE" sz="1400" u="non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', '</a:t>
                      </a:r>
                      <a:r>
                        <a:rPr lang="de-DE" sz="1400" u="non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enter</a:t>
                      </a:r>
                      <a:r>
                        <a:rPr lang="de-DE" sz="1400" u="non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']</a:t>
                      </a:r>
                      <a:endParaRPr lang="de-DE" sz="1400" u="none" dirty="0"/>
                    </a:p>
                  </a:txBody>
                  <a:tcPr/>
                </a:tc>
              </a:tr>
              <a:tr h="985468">
                <a:tc>
                  <a:txBody>
                    <a:bodyPr/>
                    <a:lstStyle/>
                    <a:p>
                      <a:r>
                        <a:rPr lang="en-US" sz="1400" u="non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Enter username, password and press the enter key</a:t>
                      </a:r>
                      <a:endParaRPr lang="de-DE" sz="14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u="non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[':' + </a:t>
                      </a:r>
                      <a:r>
                        <a:rPr lang="de-DE" sz="1400" u="non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kwargs</a:t>
                      </a:r>
                      <a:r>
                        <a:rPr lang="de-DE" sz="1400" u="non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['</a:t>
                      </a:r>
                      <a:r>
                        <a:rPr lang="de-DE" sz="1400" u="non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username</a:t>
                      </a:r>
                      <a:r>
                        <a:rPr lang="de-DE" sz="1400" u="non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'], '</a:t>
                      </a:r>
                      <a:r>
                        <a:rPr lang="de-DE" sz="1400" u="non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tab</a:t>
                      </a:r>
                      <a:r>
                        <a:rPr lang="de-DE" sz="1400" u="non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', ':' + </a:t>
                      </a:r>
                      <a:r>
                        <a:rPr lang="de-DE" sz="1400" u="non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kwargs</a:t>
                      </a:r>
                      <a:r>
                        <a:rPr lang="de-DE" sz="1400" u="non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['</a:t>
                      </a:r>
                      <a:r>
                        <a:rPr lang="de-DE" sz="1400" u="non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password</a:t>
                      </a:r>
                      <a:r>
                        <a:rPr lang="de-DE" sz="1400" u="non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']</a:t>
                      </a:r>
                      <a:endParaRPr lang="de-DE" sz="1400" u="none" dirty="0"/>
                    </a:p>
                  </a:txBody>
                  <a:tcPr/>
                </a:tc>
              </a:tr>
              <a:tr h="540418">
                <a:tc>
                  <a:txBody>
                    <a:bodyPr/>
                    <a:lstStyle/>
                    <a:p>
                      <a:r>
                        <a:rPr lang="en-US" sz="1400" u="none" dirty="0" smtClean="0"/>
                        <a:t>Log</a:t>
                      </a:r>
                      <a:r>
                        <a:rPr lang="en-US" sz="1400" u="none" baseline="0" dirty="0" smtClean="0"/>
                        <a:t> off</a:t>
                      </a:r>
                      <a:endParaRPr lang="de-DE" sz="14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u="non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['</a:t>
                      </a:r>
                      <a:r>
                        <a:rPr lang="de-DE" sz="1400" u="non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lsuper</a:t>
                      </a:r>
                      <a:r>
                        <a:rPr lang="de-DE" sz="1400" u="non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-r', ':</a:t>
                      </a:r>
                      <a:r>
                        <a:rPr lang="de-DE" sz="1400" u="non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shutdown</a:t>
                      </a:r>
                      <a:r>
                        <a:rPr lang="de-DE" sz="1400" u="non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/l /f', '</a:t>
                      </a:r>
                      <a:r>
                        <a:rPr lang="de-DE" sz="1400" u="non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enter</a:t>
                      </a:r>
                      <a:r>
                        <a:rPr lang="de-DE" sz="1400" u="non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']</a:t>
                      </a:r>
                      <a:endParaRPr lang="de-DE" sz="1400" u="none" dirty="0"/>
                    </a:p>
                  </a:txBody>
                  <a:tcPr/>
                </a:tc>
              </a:tr>
              <a:tr h="762943">
                <a:tc>
                  <a:txBody>
                    <a:bodyPr/>
                    <a:lstStyle/>
                    <a:p>
                      <a:r>
                        <a:rPr lang="en-US" sz="1400" u="none" dirty="0" smtClean="0"/>
                        <a:t>Run the </a:t>
                      </a:r>
                      <a:r>
                        <a:rPr lang="en-US" sz="1400" u="none" dirty="0" err="1" smtClean="0"/>
                        <a:t>powershell</a:t>
                      </a:r>
                      <a:r>
                        <a:rPr lang="en-US" sz="1400" u="none" dirty="0" smtClean="0"/>
                        <a:t> script to open the RDP connection</a:t>
                      </a:r>
                      <a:endParaRPr lang="de-DE" sz="14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u="non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['cd /', '</a:t>
                      </a:r>
                      <a:r>
                        <a:rPr lang="de-DE" sz="1400" u="non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powershell</a:t>
                      </a:r>
                      <a:r>
                        <a:rPr lang="de-DE" sz="1400" u="non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rdp.ps1]</a:t>
                      </a:r>
                      <a:endParaRPr lang="de-DE" sz="1400" u="none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18261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db6f9ffa39fde46321999f7d10a10dca1efebed"/>
  <p:tag name="ISPRING_RESOURCE_PATHS_HASH_2" val="1d4ea8cdf0e6aa9b2a4f9839c58a1f77b5ed36"/>
</p:tagLst>
</file>

<file path=ppt/theme/theme1.xml><?xml version="1.0" encoding="utf-8"?>
<a:theme xmlns:a="http://schemas.openxmlformats.org/drawingml/2006/main" name="Aragats Amirkhanyan Retreat 16-17 October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300"/>
          </a:spcBef>
          <a:spcAft>
            <a:spcPts val="3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2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TEMPLATE_HPI_05_EXP" id="{EEEEA749-3836-4DC6-BA52-AE8D0ADE122A}" vid="{1AF48529-3759-4302-91D0-708D448B88CB}"/>
    </a:ext>
  </a:extLst>
</a:theme>
</file>

<file path=ppt/theme/theme2.xml><?xml version="1.0" encoding="utf-8"?>
<a:theme xmlns:a="http://schemas.openxmlformats.org/drawingml/2006/main" name="Office Theme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200"/>
          </a:spcBef>
          <a:spcAft>
            <a:spcPts val="2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050" dirty="0" err="1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200"/>
          </a:spcBef>
          <a:spcAft>
            <a:spcPts val="2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050" dirty="0" smtClean="0"/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Aragats Amirkhanyan Retreat 16-17 October</Template>
  <TotalTime>0</TotalTime>
  <Words>364</Words>
  <Application>Microsoft Office PowerPoint</Application>
  <PresentationFormat>On-screen Show (16:9)</PresentationFormat>
  <Paragraphs>94</Paragraphs>
  <Slides>12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Aragats Amirkhanyan Retreat 16-17 October</vt:lpstr>
      <vt:lpstr>Testbed Automation for Network Security and Security Analytics</vt:lpstr>
      <vt:lpstr>Motivation</vt:lpstr>
      <vt:lpstr>Agenda</vt:lpstr>
      <vt:lpstr>Preparing testbed data to analytics - Architecture</vt:lpstr>
      <vt:lpstr>User behavior - Normal scenario</vt:lpstr>
      <vt:lpstr>User behavior - Normal scenario</vt:lpstr>
      <vt:lpstr>Preparing testbed data to analytics  - Implementation </vt:lpstr>
      <vt:lpstr>Preparing testbed data to analytics - Implementation </vt:lpstr>
      <vt:lpstr>Preparing testbed data to analytics - Implementation </vt:lpstr>
      <vt:lpstr>Preparing testbed data to analytics - Results </vt:lpstr>
      <vt:lpstr>Conclusion and Future Work</vt:lpstr>
      <vt:lpstr>Thank you  for your attention!</vt:lpstr>
    </vt:vector>
  </TitlesOfParts>
  <Company>Hasso-Plattner-Institut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(Verdana 20pt) - maximum 2 lines</dc:title>
  <dc:creator>Amirkhanyan, Aragats</dc:creator>
  <cp:lastModifiedBy>Amirkhanyan, Aragats</cp:lastModifiedBy>
  <cp:revision>181</cp:revision>
  <cp:lastPrinted>2014-09-24T16:20:08Z</cp:lastPrinted>
  <dcterms:created xsi:type="dcterms:W3CDTF">2014-09-12T12:47:22Z</dcterms:created>
  <dcterms:modified xsi:type="dcterms:W3CDTF">2014-09-24T16:46:31Z</dcterms:modified>
</cp:coreProperties>
</file>