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ibre Baskerville Bold" charset="1" panose="02000000000000000000"/>
      <p:regular r:id="rId22"/>
    </p:embeddedFont>
    <p:embeddedFont>
      <p:font typeface="Public Sans" charset="1" panose="00000000000000000000"/>
      <p:regular r:id="rId23"/>
    </p:embeddedFont>
    <p:embeddedFont>
      <p:font typeface="Libre Baskerville" charset="1" panose="02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49430"/>
            <a:ext cx="12264783" cy="438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0"/>
              </a:lnSpc>
            </a:pPr>
            <a:r>
              <a:rPr lang="en-US" b="true" sz="10400" spc="-208">
                <a:solidFill>
                  <a:srgbClr val="F6F2E5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GERMAN CREDIT CARD BANK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947985"/>
            <a:ext cx="1465227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Conducted correlation analysis and data visualization to identify relationships between customer attributes and credit risk.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725299"/>
            <a:ext cx="1465227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Marga Aragon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8406" y="1028700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980321"/>
            <a:ext cx="8269706" cy="282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3B352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Similarly with CHK_ACCT, HISTORY has a significant positive relationship with RESPONSE,</a:t>
            </a:r>
          </a:p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3B352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however, it is not the biggest factor to the RESPONSE rates, given that the correlation is at 0.2</a:t>
            </a:r>
          </a:p>
          <a:p>
            <a:pPr algn="l">
              <a:lnSpc>
                <a:spcPts val="104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4279" y="4216889"/>
            <a:ext cx="5016555" cy="1815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df.corr(numeric_only = True)</a:t>
            </a:r>
          </a:p>
          <a:p>
            <a:pPr algn="l" marL="0" indent="0" lvl="0">
              <a:lnSpc>
                <a:spcPts val="1179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160834" y="1028700"/>
            <a:ext cx="11098466" cy="6326561"/>
          </a:xfrm>
          <a:custGeom>
            <a:avLst/>
            <a:gdLst/>
            <a:ahLst/>
            <a:cxnLst/>
            <a:rect r="r" b="b" t="t" l="l"/>
            <a:pathLst>
              <a:path h="6326561" w="11098466">
                <a:moveTo>
                  <a:pt x="0" y="0"/>
                </a:moveTo>
                <a:lnTo>
                  <a:pt x="11098466" y="0"/>
                </a:lnTo>
                <a:lnTo>
                  <a:pt x="11098466" y="6326561"/>
                </a:lnTo>
                <a:lnTo>
                  <a:pt x="0" y="632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0268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60834" y="7372742"/>
            <a:ext cx="11098466" cy="1253911"/>
          </a:xfrm>
          <a:custGeom>
            <a:avLst/>
            <a:gdLst/>
            <a:ahLst/>
            <a:cxnLst/>
            <a:rect r="r" b="b" t="t" l="l"/>
            <a:pathLst>
              <a:path h="1253911" w="11098466">
                <a:moveTo>
                  <a:pt x="0" y="0"/>
                </a:moveTo>
                <a:lnTo>
                  <a:pt x="11098466" y="0"/>
                </a:lnTo>
                <a:lnTo>
                  <a:pt x="11098466" y="1253911"/>
                </a:lnTo>
                <a:lnTo>
                  <a:pt x="0" y="1253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7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8406" y="3287629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18711"/>
            <a:ext cx="8010297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40"/>
              </a:lnSpc>
            </a:pPr>
            <a:r>
              <a:rPr lang="en-US" b="true" sz="3600">
                <a:solidFill>
                  <a:srgbClr val="F6F2E5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Longer loan durations may be associated with a higher risk of default, while shorter loan terms seem to correlate with better loan repayment behavior.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0512" y="1028700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464640"/>
            <a:ext cx="16230600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Variables like REAL_ESTATE, OWN_RES, SAV_ACCT, HISTORY, and CHK_ACCT appear to be the most influential in determining whether someone will</a:t>
            </a:r>
            <a:r>
              <a:rPr lang="en-US" sz="2799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repay their loan or default.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5168" y="3822616"/>
            <a:ext cx="9494132" cy="5435684"/>
          </a:xfrm>
          <a:custGeom>
            <a:avLst/>
            <a:gdLst/>
            <a:ahLst/>
            <a:cxnLst/>
            <a:rect r="r" b="b" t="t" l="l"/>
            <a:pathLst>
              <a:path h="5435684" w="9494132">
                <a:moveTo>
                  <a:pt x="0" y="0"/>
                </a:moveTo>
                <a:lnTo>
                  <a:pt x="9494132" y="0"/>
                </a:lnTo>
                <a:lnTo>
                  <a:pt x="9494132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3021407" cy="293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true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are the characteristics of the people who have paid back?</a:t>
            </a:r>
          </a:p>
          <a:p>
            <a:pPr algn="l" marL="0" indent="0" lvl="0">
              <a:lnSpc>
                <a:spcPts val="783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649502"/>
            <a:ext cx="12181924" cy="297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People who pay back loans typically have stable jobs, good credit history,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stable checking account balances, smaller loan amounts, and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shorter loan durations. On the other hand, those who default tend to have poorer credit history,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less stable financial situations (lower checking account status), longer loan durations,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larger loan amounts, and less stable employment. These patterns indicate that financial stability,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manageable loan sizes, and a strong credit history are crucial for successfully repaying loans,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whereas larger financial commitments and job instability increase the likelihood of default</a:t>
            </a:r>
          </a:p>
          <a:p>
            <a:pPr algn="l" marL="0" indent="0" lvl="0">
              <a:lnSpc>
                <a:spcPts val="294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65168" y="1028700"/>
            <a:ext cx="9494132" cy="5435684"/>
          </a:xfrm>
          <a:custGeom>
            <a:avLst/>
            <a:gdLst/>
            <a:ahLst/>
            <a:cxnLst/>
            <a:rect r="r" b="b" t="t" l="l"/>
            <a:pathLst>
              <a:path h="5435684" w="9494132">
                <a:moveTo>
                  <a:pt x="0" y="0"/>
                </a:moveTo>
                <a:lnTo>
                  <a:pt x="9494132" y="0"/>
                </a:lnTo>
                <a:lnTo>
                  <a:pt x="9494132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238253"/>
            <a:ext cx="17085096" cy="334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To minimize defaults, the bank should focus on lending to individuals with stable jobs,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good credit histories, and positive checking account statuses. Limiting loan amounts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to what is manageable for the borrower and offering shorter loan durations may reduce the risk of default.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Additionally, borrowers with lower credit scores or unstable financial situations should be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subjected to stricter lending criteria or offered loans with higher interest rates to compensate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for the increased risk. The bank could also provide financial education to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improve borrowers' financial management skills, helping them avoid default.</a:t>
            </a:r>
          </a:p>
          <a:p>
            <a:pPr algn="l" marL="0" indent="0" lvl="0">
              <a:lnSpc>
                <a:spcPts val="33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14537369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F6F2E5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is your general recommendation for the German bank?</a:t>
            </a:r>
          </a:p>
          <a:p>
            <a:pPr algn="l" marL="0" indent="0" lvl="0">
              <a:lnSpc>
                <a:spcPts val="98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85964"/>
            <a:ext cx="12257165" cy="367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00"/>
              </a:lnSpc>
            </a:pPr>
            <a:r>
              <a:rPr lang="en-US" b="true" sz="7000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 German Bank is lending money to individuals.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775" y="3127375"/>
            <a:ext cx="13994451" cy="39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499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WANT TO FIND OUT: </a:t>
            </a:r>
          </a:p>
          <a:p>
            <a:pPr algn="ctr">
              <a:lnSpc>
                <a:spcPts val="4549"/>
              </a:lnSpc>
            </a:pPr>
          </a:p>
          <a:p>
            <a:pPr algn="ctr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CHARACTERISTICS OF THE PEOPLE WHO PAY BACK.</a:t>
            </a:r>
          </a:p>
          <a:p>
            <a:pPr algn="ctr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CHARACTERISTICS OF THE PEOPLE WHO DEFAULT ON THEIR LOANS.</a:t>
            </a:r>
          </a:p>
          <a:p>
            <a:pPr algn="ctr">
              <a:lnSpc>
                <a:spcPts val="45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24150" y="3484977"/>
            <a:ext cx="12839700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Which columns or (independent) variables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would significantly influence the Y value (whether someone fulfills the terms of credit agreement</a:t>
            </a:r>
          </a:p>
          <a:p>
            <a:pPr algn="ctr" marL="0" indent="0" lvl="0">
              <a:lnSpc>
                <a:spcPts val="4480"/>
              </a:lnSpc>
            </a:pPr>
            <a:r>
              <a:rPr lang="en-US" b="true" sz="3200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or not)? List at least three and explain why?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612587" cy="10287000"/>
          </a:xfrm>
          <a:custGeom>
            <a:avLst/>
            <a:gdLst/>
            <a:ahLst/>
            <a:cxnLst/>
            <a:rect r="r" b="b" t="t" l="l"/>
            <a:pathLst>
              <a:path h="10287000" w="5612587">
                <a:moveTo>
                  <a:pt x="0" y="0"/>
                </a:moveTo>
                <a:lnTo>
                  <a:pt x="5612587" y="0"/>
                </a:lnTo>
                <a:lnTo>
                  <a:pt x="561258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00260" y="1039812"/>
            <a:ext cx="935904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</a:pPr>
            <a:r>
              <a:rPr lang="en-US" b="true" sz="6999">
                <a:solidFill>
                  <a:srgbClr val="F6F2E5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Data Columns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0260" y="3379153"/>
            <a:ext cx="9359040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JOB = employment status or job security is a significant factor, as people with steady jobs are more likely to make consistent payments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CHK_ACCT = This will indicate the status of the person's checking account. People with more stable account balances might be more likely to fulfill their credit agreements</a:t>
            </a:r>
          </a:p>
          <a:p>
            <a:pPr algn="l">
              <a:lnSpc>
                <a:spcPts val="4200"/>
              </a:lnSpc>
            </a:pPr>
          </a:p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HISTORY = A person's credit history can show how likely they can fulfill credit agreements.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7900260" y="2252663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7672546" cy="309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are some general findings from basic (descriptive) statistics from the dataset?</a:t>
            </a:r>
          </a:p>
          <a:p>
            <a:pPr algn="l" marL="0" indent="0" lvl="0">
              <a:lnSpc>
                <a:spcPts val="98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691557" y="7065645"/>
            <a:ext cx="10567743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b="true">
                <a:solidFill>
                  <a:srgbClr val="475754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dataset shows that most people have a stable checking account,</a:t>
            </a:r>
          </a:p>
          <a:p>
            <a:pPr algn="r">
              <a:lnSpc>
                <a:spcPts val="2520"/>
              </a:lnSpc>
            </a:pPr>
            <a:r>
              <a:rPr lang="en-US" sz="1800" b="true">
                <a:solidFill>
                  <a:srgbClr val="475754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with loan durations averaging 21 months but going up to 6 years.</a:t>
            </a:r>
          </a:p>
          <a:p>
            <a:pPr algn="r">
              <a:lnSpc>
                <a:spcPts val="2520"/>
              </a:lnSpc>
            </a:pPr>
            <a:r>
              <a:rPr lang="en-US" sz="1800" b="true">
                <a:solidFill>
                  <a:srgbClr val="475754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loan amounts vary a lot, from small loans of $250 to large loans over $18,000.</a:t>
            </a:r>
          </a:p>
          <a:p>
            <a:pPr algn="r">
              <a:lnSpc>
                <a:spcPts val="2520"/>
              </a:lnSpc>
            </a:pPr>
            <a:r>
              <a:rPr lang="en-US" sz="1800" b="true">
                <a:solidFill>
                  <a:srgbClr val="475754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People in the dataset are mostly around 35 years old, with ages ranging from 19 to 75.</a:t>
            </a:r>
          </a:p>
          <a:p>
            <a:pPr algn="r">
              <a:lnSpc>
                <a:spcPts val="2520"/>
              </a:lnSpc>
            </a:pPr>
            <a:r>
              <a:rPr lang="en-US" sz="1800" b="true">
                <a:solidFill>
                  <a:srgbClr val="475754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About 70% own their homes, which suggests they might be financially stable.</a:t>
            </a:r>
          </a:p>
          <a:p>
            <a:pPr algn="r">
              <a:lnSpc>
                <a:spcPts val="2520"/>
              </a:lnSpc>
            </a:pPr>
            <a:r>
              <a:rPr lang="en-US" sz="1800" b="true">
                <a:solidFill>
                  <a:srgbClr val="475754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Around 70% of people pay back their loans, while 30% do not.</a:t>
            </a:r>
          </a:p>
          <a:p>
            <a:pPr algn="r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1975428" y="5143500"/>
            <a:ext cx="1804296" cy="1804296"/>
            <a:chOff x="0" y="0"/>
            <a:chExt cx="2405728" cy="240572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405728" cy="240572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B352E">
                  <a:alpha val="4706"/>
                </a:srgbClr>
              </a:solidFill>
            </p:spPr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811513" y="751093"/>
              <a:ext cx="782703" cy="978378"/>
            </a:xfrm>
            <a:custGeom>
              <a:avLst/>
              <a:gdLst/>
              <a:ahLst/>
              <a:cxnLst/>
              <a:rect r="r" b="b" t="t" l="l"/>
              <a:pathLst>
                <a:path h="978378" w="782703">
                  <a:moveTo>
                    <a:pt x="0" y="0"/>
                  </a:moveTo>
                  <a:lnTo>
                    <a:pt x="782702" y="0"/>
                  </a:lnTo>
                  <a:lnTo>
                    <a:pt x="782702" y="978379"/>
                  </a:lnTo>
                  <a:lnTo>
                    <a:pt x="0" y="978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17557" y="6102045"/>
            <a:ext cx="6041743" cy="1863942"/>
          </a:xfrm>
          <a:custGeom>
            <a:avLst/>
            <a:gdLst/>
            <a:ahLst/>
            <a:cxnLst/>
            <a:rect r="r" b="b" t="t" l="l"/>
            <a:pathLst>
              <a:path h="1863942" w="6041743">
                <a:moveTo>
                  <a:pt x="0" y="0"/>
                </a:moveTo>
                <a:lnTo>
                  <a:pt x="6041743" y="0"/>
                </a:lnTo>
                <a:lnTo>
                  <a:pt x="6041743" y="1863942"/>
                </a:lnTo>
                <a:lnTo>
                  <a:pt x="0" y="186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03118" y="8140065"/>
            <a:ext cx="8256182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3B352E"/>
                </a:solidFill>
                <a:latin typeface="Public Sans"/>
                <a:ea typeface="Public Sans"/>
                <a:cs typeface="Public Sans"/>
                <a:sym typeface="Public Sans"/>
              </a:rPr>
              <a:t>70% of the borrowers have paid back their loans, while 30% have defaulted, based on the calculated RESPONSE average</a:t>
            </a:r>
          </a:p>
          <a:p>
            <a:pPr algn="r" marL="0" indent="0" lvl="0">
              <a:lnSpc>
                <a:spcPts val="29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7523179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3B352E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portion of borrowers have paid back? What portion have defaulted on their loans?</a:t>
            </a:r>
          </a:p>
          <a:p>
            <a:pPr algn="l" marL="0" indent="0" lvl="0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261594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2825"/>
            <a:ext cx="13097812" cy="287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6F2E5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is the relationship between RESPONSE and three other variables?</a:t>
            </a:r>
          </a:p>
          <a:p>
            <a:pPr algn="l" marL="0" indent="0" lvl="0">
              <a:lnSpc>
                <a:spcPts val="9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79144" y="7140575"/>
            <a:ext cx="7180156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The correlation between CHK_ACCT and RESPONSE seem to have a positive relationship.</a:t>
            </a:r>
          </a:p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I do think that this status does have a significant affect to the RESPONSE rates, however</a:t>
            </a:r>
          </a:p>
          <a:p>
            <a:pPr algn="r" marL="0" indent="0" lvl="0">
              <a:lnSpc>
                <a:spcPts val="3359"/>
              </a:lnSpc>
            </a:pPr>
            <a:r>
              <a:rPr lang="en-US" sz="24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it is not a super huge factor as it is at 0.3</a:t>
            </a:r>
            <a:r>
              <a:rPr lang="en-US" sz="2400" u="none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35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4335" y="555821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01945" y="6725270"/>
            <a:ext cx="948411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0.04 correlation is very weak. I believe the correlation between these two </a:t>
            </a:r>
            <a:r>
              <a:rPr lang="en-US" sz="3000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variables is very low, meaning there is no significant relationship between JOB and Response.</a:t>
            </a:r>
          </a:p>
          <a:p>
            <a:pPr algn="l" marL="0" indent="0" lvl="0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DAGbk5U1M1A</dc:identifier>
  <dcterms:modified xsi:type="dcterms:W3CDTF">2011-08-01T06:04:30Z</dcterms:modified>
  <cp:revision>1</cp:revision>
  <dc:title>German credit card bank analysis</dc:title>
</cp:coreProperties>
</file>