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13" r:id="rId1"/>
  </p:sldMasterIdLst>
  <p:handoutMasterIdLst>
    <p:handoutMasterId r:id="rId20"/>
  </p:handoutMasterIdLst>
  <p:sldIdLst>
    <p:sldId id="256" r:id="rId2"/>
    <p:sldId id="271" r:id="rId3"/>
    <p:sldId id="280" r:id="rId4"/>
    <p:sldId id="273" r:id="rId5"/>
    <p:sldId id="257" r:id="rId6"/>
    <p:sldId id="258" r:id="rId7"/>
    <p:sldId id="259" r:id="rId8"/>
    <p:sldId id="274" r:id="rId9"/>
    <p:sldId id="262" r:id="rId10"/>
    <p:sldId id="275" r:id="rId11"/>
    <p:sldId id="268" r:id="rId12"/>
    <p:sldId id="276" r:id="rId13"/>
    <p:sldId id="270" r:id="rId14"/>
    <p:sldId id="277" r:id="rId15"/>
    <p:sldId id="267" r:id="rId16"/>
    <p:sldId id="278" r:id="rId17"/>
    <p:sldId id="269" r:id="rId18"/>
    <p:sldId id="279"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17" autoAdjust="0"/>
    <p:restoredTop sz="96544" autoAdjust="0"/>
  </p:normalViewPr>
  <p:slideViewPr>
    <p:cSldViewPr snapToGrid="0">
      <p:cViewPr varScale="1">
        <p:scale>
          <a:sx n="85" d="100"/>
          <a:sy n="85" d="100"/>
        </p:scale>
        <p:origin x="259" y="67"/>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9" d="100"/>
          <a:sy n="89" d="100"/>
        </p:scale>
        <p:origin x="828"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919A61D-E5AB-47B2-B2A4-3088D041F242}" type="datetimeFigureOut">
              <a:rPr lang="zh-TW" altLang="en-US" smtClean="0"/>
              <a:t>2018/1/24</a:t>
            </a:fld>
            <a:endParaRPr lang="zh-TW" altLang="en-US"/>
          </a:p>
        </p:txBody>
      </p:sp>
      <p:sp>
        <p:nvSpPr>
          <p:cNvPr id="4" name="頁尾版面配置區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5" name="投影片編號版面配置區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593C426-841D-421C-AACD-583AE7D835D4}" type="slidenum">
              <a:rPr lang="zh-TW" altLang="en-US" smtClean="0"/>
              <a:t>‹#›</a:t>
            </a:fld>
            <a:endParaRPr lang="zh-TW" altLang="en-US"/>
          </a:p>
        </p:txBody>
      </p:sp>
    </p:spTree>
    <p:extLst>
      <p:ext uri="{BB962C8B-B14F-4D97-AF65-F5344CB8AC3E}">
        <p14:creationId xmlns:p14="http://schemas.microsoft.com/office/powerpoint/2010/main" val="2061159272"/>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zh-TW" altLang="en-US" smtClean="0"/>
              <a:t>按一下以編輯母片標題樣式</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smtClean="0"/>
              <a:t>按一下以編輯母片副標題樣式</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smtClean="0"/>
              <a:pPr/>
              <a:t>1/24/2018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66936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全景圖片 (含標題)">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zh-TW" altLang="en-US" smtClean="0"/>
              <a:t>按一下以編輯母片標題樣式</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zh-TW" altLang="en-US" smtClean="0"/>
              <a:t>按一下圖示以新增圖片</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09B482E8-6E0E-1B4F-B1FD-C69DB9E858D9}" type="datetimeFigureOut">
              <a:rPr lang="en-US" smtClean="0"/>
              <a:pPr/>
              <a:t>1/24/2018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1813679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述 (含標題)">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zh-TW" altLang="en-US" smtClean="0"/>
              <a:t>編輯母片文字樣式</a:t>
            </a:r>
          </a:p>
        </p:txBody>
      </p:sp>
      <p:sp>
        <p:nvSpPr>
          <p:cNvPr id="4" name="Date Placeholder 3"/>
          <p:cNvSpPr>
            <a:spLocks noGrp="1"/>
          </p:cNvSpPr>
          <p:nvPr>
            <p:ph type="dt" sz="half" idx="10"/>
          </p:nvPr>
        </p:nvSpPr>
        <p:spPr/>
        <p:txBody>
          <a:bodyPr/>
          <a:lstStyle/>
          <a:p>
            <a:fld id="{09B482E8-6E0E-1B4F-B1FD-C69DB9E858D9}" type="datetimeFigureOut">
              <a:rPr lang="en-US" smtClean="0"/>
              <a:pPr/>
              <a:t>1/24/2018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8633856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zh-TW" altLang="en-US" smtClean="0"/>
              <a:t>按一下以編輯母片標題樣式</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zh-TW" altLang="en-US" smtClean="0"/>
              <a:t>編輯母片文字樣式</a:t>
            </a:r>
          </a:p>
        </p:txBody>
      </p:sp>
      <p:sp>
        <p:nvSpPr>
          <p:cNvPr id="2" name="Date Placeholder 1"/>
          <p:cNvSpPr>
            <a:spLocks noGrp="1"/>
          </p:cNvSpPr>
          <p:nvPr>
            <p:ph type="dt" sz="half" idx="10"/>
          </p:nvPr>
        </p:nvSpPr>
        <p:spPr/>
        <p:txBody>
          <a:bodyPr/>
          <a:lstStyle/>
          <a:p>
            <a:fld id="{09B482E8-6E0E-1B4F-B1FD-C69DB9E858D9}" type="datetimeFigureOut">
              <a:rPr lang="en-US" smtClean="0"/>
              <a:pPr/>
              <a:t>1/24/2018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2933702"/>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p:txBody>
          <a:bodyPr vert="eaVert" ancho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smtClean="0"/>
              <a:pPr/>
              <a:t>1/24/2018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529697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smtClean="0"/>
              <a:pPr/>
              <a:t>1/24/2018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623597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zh-TW" altLang="en-US" smtClean="0"/>
              <a:t>按一下以編輯母片標題樣式</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smtClean="0"/>
              <a:pPr/>
              <a:t>1/24/2018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059301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736600"/>
            <a:ext cx="10561418" cy="3683596"/>
          </a:xfrm>
        </p:spPr>
        <p:txBody>
          <a:bodyPr anchor="b"/>
          <a:lstStyle>
            <a:lvl1pPr marL="0" indent="0" algn="r">
              <a:buFontTx/>
              <a:buNone/>
              <a:defRPr sz="3200" b="1" cap="none">
                <a:solidFill>
                  <a:schemeClr val="accent2">
                    <a:lumMod val="40000"/>
                    <a:lumOff val="60000"/>
                  </a:schemeClr>
                </a:solidFill>
              </a:defRPr>
            </a:lvl1pPr>
          </a:lstStyle>
          <a:p>
            <a:r>
              <a:rPr lang="zh-TW" altLang="en-US" dirty="0" smtClean="0"/>
              <a:t>按一下以編輯母片標題樣式</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8DFA1846-DA80-1C48-A609-854EA85C59AD}" type="datetimeFigureOut">
              <a:rPr lang="en-US" smtClean="0"/>
              <a:pPr/>
              <a:t>1/24/2018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9075622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smtClean="0"/>
              <a:pPr/>
              <a:t>1/24/2018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2865757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smtClean="0"/>
              <a:pPr/>
              <a:t>1/24/2018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258546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smtClean="0"/>
              <a:pPr/>
              <a:t>1/24/2018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32837380"/>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smtClean="0"/>
              <a:pPr/>
              <a:t>1/24/2018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371077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zh-TW" altLang="en-US" smtClean="0"/>
              <a:t>按一下以編輯母片標題樣式</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D0DF5E60-9974-AC48-9591-99C2BB44B7CF}" type="datetimeFigureOut">
              <a:rPr lang="en-US" smtClean="0"/>
              <a:pPr/>
              <a:t>1/24/2018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07260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zh-TW" altLang="en-US" smtClean="0"/>
              <a:t>按一下以編輯母片標題樣式</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zh-TW" altLang="en-US" smtClean="0"/>
              <a:t>按一下圖示以新增圖片</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smtClean="0"/>
              <a:pPr/>
              <a:t>1/24/2018</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16714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t">
            <a:normAutofit/>
          </a:bodyPr>
          <a:lstStyle/>
          <a:p>
            <a:pPr lvl="0"/>
            <a:r>
              <a:rPr lang="zh-TW" altLang="en-US" dirty="0" smtClean="0"/>
              <a:t>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baseline="0">
                <a:solidFill>
                  <a:schemeClr val="tx1"/>
                </a:solidFill>
                <a:ea typeface="微軟正黑體" panose="020B0604030504040204" pitchFamily="34" charset="-120"/>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baseline="0">
                <a:solidFill>
                  <a:schemeClr val="tx1"/>
                </a:solidFill>
                <a:ea typeface="微軟正黑體" panose="020B0604030504040204" pitchFamily="34" charset="-120"/>
              </a:defRPr>
            </a:lvl1pPr>
          </a:lstStyle>
          <a:p>
            <a:fld id="{09B482E8-6E0E-1B4F-B1FD-C69DB9E858D9}" type="datetimeFigureOut">
              <a:rPr lang="en-US" smtClean="0"/>
              <a:pPr/>
              <a:t>1/24/2018</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baseline="0">
                <a:solidFill>
                  <a:schemeClr val="accent1"/>
                </a:solidFill>
                <a:ea typeface="微軟正黑體" panose="020B0604030504040204" pitchFamily="34" charset="-120"/>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64758446"/>
      </p:ext>
    </p:extLst>
  </p:cSld>
  <p:clrMap bg1="dk1" tx1="lt1" bg2="dk2" tx2="lt2" accent1="accent1" accent2="accent2" accent3="accent3" accent4="accent4" accent5="accent5" accent6="accent6" hlink="hlink" folHlink="folHlink"/>
  <p:sldLayoutIdLst>
    <p:sldLayoutId id="2147483814" r:id="rId1"/>
    <p:sldLayoutId id="2147483815" r:id="rId2"/>
    <p:sldLayoutId id="2147483816" r:id="rId3"/>
    <p:sldLayoutId id="2147483817" r:id="rId4"/>
    <p:sldLayoutId id="2147483818" r:id="rId5"/>
    <p:sldLayoutId id="2147483819" r:id="rId6"/>
    <p:sldLayoutId id="2147483820" r:id="rId7"/>
    <p:sldLayoutId id="2147483821" r:id="rId8"/>
    <p:sldLayoutId id="2147483822" r:id="rId9"/>
    <p:sldLayoutId id="2147483823" r:id="rId10"/>
    <p:sldLayoutId id="2147483824" r:id="rId11"/>
    <p:sldLayoutId id="2147483825" r:id="rId12"/>
    <p:sldLayoutId id="2147483826" r:id="rId13"/>
    <p:sldLayoutId id="2147483827" r:id="rId14"/>
  </p:sldLayoutIdLst>
  <p:timing>
    <p:tnLst>
      <p:par>
        <p:cTn id="1" dur="indefinite" restart="never" nodeType="tmRoot"/>
      </p:par>
    </p:tnLst>
  </p:timing>
  <p:hf sldNum="0" hdr="0" ftr="0" dt="0"/>
  <p:txStyles>
    <p:titleStyle>
      <a:lvl1pPr algn="l" defTabSz="457200" rtl="0" eaLnBrk="1" latinLnBrk="0" hangingPunct="1">
        <a:spcBef>
          <a:spcPct val="0"/>
        </a:spcBef>
        <a:buNone/>
        <a:defRPr sz="4000" b="1" kern="1200" baseline="0">
          <a:solidFill>
            <a:srgbClr val="FEFEFE"/>
          </a:solidFill>
          <a:latin typeface="+mj-lt"/>
          <a:ea typeface="微軟正黑體" panose="020B0604030504040204" pitchFamily="34" charset="-120"/>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2800" kern="1200" baseline="0">
          <a:solidFill>
            <a:schemeClr val="tx1"/>
          </a:solidFill>
          <a:latin typeface="+mn-lt"/>
          <a:ea typeface="微軟正黑體" panose="020B0604030504040204" pitchFamily="34" charset="-120"/>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2400" kern="1200" baseline="0">
          <a:solidFill>
            <a:schemeClr val="tx1"/>
          </a:solidFill>
          <a:latin typeface="+mn-lt"/>
          <a:ea typeface="微軟正黑體" panose="020B0604030504040204" pitchFamily="34" charset="-120"/>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baseline="0">
          <a:solidFill>
            <a:schemeClr val="tx1"/>
          </a:solidFill>
          <a:latin typeface="+mn-lt"/>
          <a:ea typeface="微軟正黑體" panose="020B0604030504040204" pitchFamily="34" charset="-120"/>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baseline="0">
          <a:solidFill>
            <a:schemeClr val="tx1"/>
          </a:solidFill>
          <a:latin typeface="+mn-lt"/>
          <a:ea typeface="微軟正黑體" panose="020B0604030504040204" pitchFamily="34" charset="-120"/>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baseline="0">
          <a:solidFill>
            <a:schemeClr val="tx1"/>
          </a:solidFill>
          <a:latin typeface="+mn-lt"/>
          <a:ea typeface="微軟正黑體" panose="020B0604030504040204" pitchFamily="34" charset="-120"/>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en-US" altLang="zh-TW" dirty="0" smtClean="0"/>
              <a:t>HPE Hackathon</a:t>
            </a:r>
            <a:endParaRPr lang="zh-TW" altLang="en-US" dirty="0"/>
          </a:p>
        </p:txBody>
      </p:sp>
      <p:sp>
        <p:nvSpPr>
          <p:cNvPr id="3" name="副標題 2"/>
          <p:cNvSpPr>
            <a:spLocks noGrp="1"/>
          </p:cNvSpPr>
          <p:nvPr>
            <p:ph type="subTitle" idx="1"/>
          </p:nvPr>
        </p:nvSpPr>
        <p:spPr/>
        <p:txBody>
          <a:bodyPr>
            <a:normAutofit fontScale="92500" lnSpcReduction="20000"/>
          </a:bodyPr>
          <a:lstStyle/>
          <a:p>
            <a:r>
              <a:rPr lang="zh-TW" altLang="en-US" dirty="0"/>
              <a:t>智慧燈具資料分析以改善燈具維修路線與期程</a:t>
            </a:r>
          </a:p>
        </p:txBody>
      </p:sp>
    </p:spTree>
    <p:extLst>
      <p:ext uri="{BB962C8B-B14F-4D97-AF65-F5344CB8AC3E}">
        <p14:creationId xmlns:p14="http://schemas.microsoft.com/office/powerpoint/2010/main" val="26389147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Purpose </a:t>
            </a:r>
            <a:r>
              <a:rPr lang="en-US" altLang="zh-TW" dirty="0">
                <a:latin typeface="Century Gothic" panose="020B0502020202020204" pitchFamily="34" charset="0"/>
              </a:rPr>
              <a:t>■</a:t>
            </a:r>
            <a:r>
              <a:rPr lang="en-US" altLang="zh-TW" dirty="0" smtClean="0">
                <a:solidFill>
                  <a:schemeClr val="accent2">
                    <a:lumMod val="40000"/>
                    <a:lumOff val="60000"/>
                  </a:schemeClr>
                </a:solidFill>
              </a:rPr>
              <a:t/>
            </a:r>
            <a:br>
              <a:rPr lang="en-US" altLang="zh-TW" dirty="0" smtClean="0">
                <a:solidFill>
                  <a:schemeClr val="accent2">
                    <a:lumMod val="40000"/>
                    <a:lumOff val="60000"/>
                  </a:schemeClr>
                </a:solidFill>
              </a:rPr>
            </a:br>
            <a:r>
              <a:rPr lang="en-US" altLang="zh-TW" dirty="0" smtClean="0">
                <a:solidFill>
                  <a:schemeClr val="accent2">
                    <a:lumMod val="40000"/>
                    <a:lumOff val="60000"/>
                  </a:schemeClr>
                </a:solidFill>
              </a:rPr>
              <a:t>Algorithm</a:t>
            </a:r>
            <a:r>
              <a:rPr lang="en-US" altLang="zh-TW" dirty="0">
                <a:solidFill>
                  <a:schemeClr val="accent2">
                    <a:lumMod val="40000"/>
                    <a:lumOff val="60000"/>
                  </a:schemeClr>
                </a:solidFill>
              </a:rPr>
              <a:t> </a:t>
            </a:r>
            <a:r>
              <a:rPr lang="en-US" altLang="zh-TW" dirty="0">
                <a:latin typeface="Century Gothic" panose="020B0502020202020204" pitchFamily="34" charset="0"/>
              </a:rPr>
              <a:t>■</a:t>
            </a:r>
            <a:r>
              <a:rPr lang="en-US" altLang="zh-TW" dirty="0" smtClean="0">
                <a:solidFill>
                  <a:schemeClr val="accent2">
                    <a:lumMod val="40000"/>
                    <a:lumOff val="60000"/>
                  </a:schemeClr>
                </a:solidFill>
              </a:rPr>
              <a:t/>
            </a:r>
            <a:br>
              <a:rPr lang="en-US" altLang="zh-TW" dirty="0" smtClean="0">
                <a:solidFill>
                  <a:schemeClr val="accent2">
                    <a:lumMod val="40000"/>
                    <a:lumOff val="60000"/>
                  </a:schemeClr>
                </a:solidFill>
              </a:rPr>
            </a:br>
            <a:r>
              <a:rPr lang="en-US" altLang="zh-TW" dirty="0"/>
              <a:t>Data </a:t>
            </a:r>
            <a:r>
              <a:rPr lang="en-US" altLang="zh-TW" dirty="0" smtClean="0"/>
              <a:t>Structure</a:t>
            </a:r>
            <a:r>
              <a:rPr lang="en-US" altLang="zh-TW" dirty="0"/>
              <a:t> </a:t>
            </a:r>
            <a:r>
              <a:rPr lang="en-US" altLang="zh-TW" dirty="0">
                <a:latin typeface="Century Gothic" panose="020B0502020202020204" pitchFamily="34" charset="0"/>
              </a:rPr>
              <a:t>■</a:t>
            </a:r>
            <a:r>
              <a:rPr lang="en-US" altLang="zh-TW" dirty="0" smtClean="0">
                <a:solidFill>
                  <a:schemeClr val="accent2">
                    <a:lumMod val="40000"/>
                    <a:lumOff val="60000"/>
                  </a:schemeClr>
                </a:solidFill>
              </a:rPr>
              <a:t/>
            </a:r>
            <a:br>
              <a:rPr lang="en-US" altLang="zh-TW" dirty="0" smtClean="0">
                <a:solidFill>
                  <a:schemeClr val="accent2">
                    <a:lumMod val="40000"/>
                    <a:lumOff val="60000"/>
                  </a:schemeClr>
                </a:solidFill>
              </a:rPr>
            </a:br>
            <a:r>
              <a:rPr lang="en-US" altLang="zh-TW" dirty="0">
                <a:solidFill>
                  <a:srgbClr val="FFFF00"/>
                </a:solidFill>
              </a:rPr>
              <a:t>Unknown for </a:t>
            </a:r>
            <a:r>
              <a:rPr lang="en-US" altLang="zh-TW" dirty="0" smtClean="0">
                <a:solidFill>
                  <a:srgbClr val="FFFF00"/>
                </a:solidFill>
              </a:rPr>
              <a:t>Research</a:t>
            </a:r>
            <a:r>
              <a:rPr lang="en-US" altLang="zh-TW" dirty="0">
                <a:solidFill>
                  <a:srgbClr val="FFFF00"/>
                </a:solidFill>
              </a:rPr>
              <a:t> </a:t>
            </a:r>
            <a:r>
              <a:rPr lang="en-US" altLang="zh-TW" dirty="0">
                <a:solidFill>
                  <a:srgbClr val="FFFF00"/>
                </a:solidFill>
                <a:latin typeface="Century Gothic" panose="020B0502020202020204" pitchFamily="34" charset="0"/>
              </a:rPr>
              <a:t>■</a:t>
            </a:r>
            <a:r>
              <a:rPr lang="en-US" altLang="zh-TW" dirty="0" smtClean="0">
                <a:solidFill>
                  <a:srgbClr val="FFFF00"/>
                </a:solidFill>
              </a:rPr>
              <a:t/>
            </a:r>
            <a:br>
              <a:rPr lang="en-US" altLang="zh-TW" dirty="0" smtClean="0">
                <a:solidFill>
                  <a:srgbClr val="FFFF00"/>
                </a:solidFill>
              </a:rPr>
            </a:br>
            <a:r>
              <a:rPr lang="en-US" altLang="zh-TW" dirty="0">
                <a:solidFill>
                  <a:schemeClr val="accent2">
                    <a:lumMod val="40000"/>
                    <a:lumOff val="60000"/>
                  </a:schemeClr>
                </a:solidFill>
              </a:rPr>
              <a:t>Presentation </a:t>
            </a:r>
            <a:r>
              <a:rPr lang="en-US" altLang="zh-TW" dirty="0" smtClean="0">
                <a:solidFill>
                  <a:schemeClr val="accent2">
                    <a:lumMod val="40000"/>
                    <a:lumOff val="60000"/>
                  </a:schemeClr>
                </a:solidFill>
              </a:rPr>
              <a:t>Format</a:t>
            </a:r>
            <a:r>
              <a:rPr lang="en-US" altLang="zh-TW" dirty="0">
                <a:solidFill>
                  <a:schemeClr val="accent2">
                    <a:lumMod val="40000"/>
                    <a:lumOff val="60000"/>
                  </a:schemeClr>
                </a:solidFill>
              </a:rPr>
              <a:t> </a:t>
            </a:r>
            <a:r>
              <a:rPr lang="en-US" altLang="zh-TW" dirty="0">
                <a:solidFill>
                  <a:schemeClr val="accent2">
                    <a:lumMod val="40000"/>
                    <a:lumOff val="60000"/>
                  </a:schemeClr>
                </a:solidFill>
                <a:latin typeface="Century Gothic" panose="020B0502020202020204" pitchFamily="34" charset="0"/>
              </a:rPr>
              <a:t>□</a:t>
            </a:r>
            <a:r>
              <a:rPr lang="en-US" altLang="zh-TW" dirty="0" smtClean="0">
                <a:solidFill>
                  <a:schemeClr val="accent2">
                    <a:lumMod val="40000"/>
                    <a:lumOff val="60000"/>
                  </a:schemeClr>
                </a:solidFill>
              </a:rPr>
              <a:t/>
            </a:r>
            <a:br>
              <a:rPr lang="en-US" altLang="zh-TW" dirty="0" smtClean="0">
                <a:solidFill>
                  <a:schemeClr val="accent2">
                    <a:lumMod val="40000"/>
                    <a:lumOff val="60000"/>
                  </a:schemeClr>
                </a:solidFill>
              </a:rPr>
            </a:br>
            <a:r>
              <a:rPr lang="en-US" altLang="zh-TW" dirty="0" smtClean="0">
                <a:solidFill>
                  <a:schemeClr val="accent2">
                    <a:lumMod val="40000"/>
                    <a:lumOff val="60000"/>
                  </a:schemeClr>
                </a:solidFill>
              </a:rPr>
              <a:t>Deliverable</a:t>
            </a:r>
            <a:r>
              <a:rPr lang="en-US" altLang="zh-TW" dirty="0">
                <a:solidFill>
                  <a:schemeClr val="accent2">
                    <a:lumMod val="40000"/>
                    <a:lumOff val="60000"/>
                  </a:schemeClr>
                </a:solidFill>
              </a:rPr>
              <a:t> </a:t>
            </a:r>
            <a:r>
              <a:rPr lang="en-US" altLang="zh-TW" dirty="0">
                <a:solidFill>
                  <a:schemeClr val="accent2">
                    <a:lumMod val="40000"/>
                    <a:lumOff val="60000"/>
                  </a:schemeClr>
                </a:solidFill>
                <a:latin typeface="Century Gothic" panose="020B0502020202020204" pitchFamily="34" charset="0"/>
              </a:rPr>
              <a:t>□</a:t>
            </a:r>
            <a:r>
              <a:rPr lang="en-US" altLang="zh-TW" dirty="0" smtClean="0">
                <a:solidFill>
                  <a:schemeClr val="accent2">
                    <a:lumMod val="40000"/>
                    <a:lumOff val="60000"/>
                  </a:schemeClr>
                </a:solidFill>
              </a:rPr>
              <a:t/>
            </a:r>
            <a:br>
              <a:rPr lang="en-US" altLang="zh-TW" dirty="0" smtClean="0">
                <a:solidFill>
                  <a:schemeClr val="accent2">
                    <a:lumMod val="40000"/>
                    <a:lumOff val="60000"/>
                  </a:schemeClr>
                </a:solidFill>
              </a:rPr>
            </a:br>
            <a:r>
              <a:rPr lang="en-US" altLang="zh-TW" dirty="0">
                <a:solidFill>
                  <a:schemeClr val="accent2">
                    <a:lumMod val="40000"/>
                    <a:lumOff val="60000"/>
                  </a:schemeClr>
                </a:solidFill>
              </a:rPr>
              <a:t>Tasks </a:t>
            </a:r>
            <a:r>
              <a:rPr lang="en-US" altLang="zh-TW" dirty="0" smtClean="0">
                <a:solidFill>
                  <a:schemeClr val="accent2">
                    <a:lumMod val="40000"/>
                    <a:lumOff val="60000"/>
                  </a:schemeClr>
                </a:solidFill>
              </a:rPr>
              <a:t>Segregation</a:t>
            </a:r>
            <a:r>
              <a:rPr lang="en-US" altLang="zh-TW" dirty="0">
                <a:solidFill>
                  <a:schemeClr val="accent2">
                    <a:lumMod val="40000"/>
                    <a:lumOff val="60000"/>
                  </a:schemeClr>
                </a:solidFill>
              </a:rPr>
              <a:t> </a:t>
            </a:r>
            <a:r>
              <a:rPr lang="en-US" altLang="zh-TW" dirty="0">
                <a:solidFill>
                  <a:schemeClr val="accent2">
                    <a:lumMod val="40000"/>
                    <a:lumOff val="60000"/>
                  </a:schemeClr>
                </a:solidFill>
                <a:latin typeface="Century Gothic" panose="020B0502020202020204" pitchFamily="34" charset="0"/>
              </a:rPr>
              <a:t>□</a:t>
            </a:r>
            <a:endParaRPr lang="zh-TW" altLang="en-US" dirty="0">
              <a:solidFill>
                <a:schemeClr val="accent2">
                  <a:lumMod val="40000"/>
                  <a:lumOff val="60000"/>
                </a:schemeClr>
              </a:solidFill>
            </a:endParaRPr>
          </a:p>
        </p:txBody>
      </p:sp>
      <p:sp>
        <p:nvSpPr>
          <p:cNvPr id="4" name="文字版面配置區 3"/>
          <p:cNvSpPr>
            <a:spLocks noGrp="1"/>
          </p:cNvSpPr>
          <p:nvPr>
            <p:ph type="body" idx="1"/>
          </p:nvPr>
        </p:nvSpPr>
        <p:spPr/>
        <p:txBody>
          <a:bodyPr/>
          <a:lstStyle/>
          <a:p>
            <a:endParaRPr lang="zh-TW" altLang="en-US" dirty="0"/>
          </a:p>
        </p:txBody>
      </p:sp>
    </p:spTree>
    <p:extLst>
      <p:ext uri="{BB962C8B-B14F-4D97-AF65-F5344CB8AC3E}">
        <p14:creationId xmlns:p14="http://schemas.microsoft.com/office/powerpoint/2010/main" val="5223463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5"/>
          <p:cNvSpPr>
            <a:spLocks noGrp="1"/>
          </p:cNvSpPr>
          <p:nvPr>
            <p:ph type="title"/>
          </p:nvPr>
        </p:nvSpPr>
        <p:spPr/>
        <p:txBody>
          <a:bodyPr/>
          <a:lstStyle/>
          <a:p>
            <a:r>
              <a:rPr lang="en-US" altLang="zh-TW" dirty="0" smtClean="0"/>
              <a:t>Unknown for Research</a:t>
            </a:r>
            <a:endParaRPr lang="zh-TW" altLang="en-US" dirty="0"/>
          </a:p>
        </p:txBody>
      </p:sp>
      <p:sp>
        <p:nvSpPr>
          <p:cNvPr id="7" name="內容版面配置區 6"/>
          <p:cNvSpPr>
            <a:spLocks noGrp="1"/>
          </p:cNvSpPr>
          <p:nvPr>
            <p:ph idx="1"/>
          </p:nvPr>
        </p:nvSpPr>
        <p:spPr/>
        <p:txBody>
          <a:bodyPr>
            <a:normAutofit fontScale="92500" lnSpcReduction="10000"/>
          </a:bodyPr>
          <a:lstStyle/>
          <a:p>
            <a:r>
              <a:rPr lang="en-US" altLang="zh-TW" dirty="0" smtClean="0"/>
              <a:t>Algorithm</a:t>
            </a:r>
          </a:p>
          <a:p>
            <a:pPr lvl="1"/>
            <a:r>
              <a:rPr lang="en-US" altLang="zh-TW" dirty="0" smtClean="0"/>
              <a:t>T1: MLP network structure</a:t>
            </a:r>
          </a:p>
          <a:p>
            <a:pPr lvl="2"/>
            <a:r>
              <a:rPr lang="en-US" altLang="zh-TW" dirty="0" smtClean="0"/>
              <a:t>the number of the layers</a:t>
            </a:r>
          </a:p>
          <a:p>
            <a:pPr lvl="2"/>
            <a:r>
              <a:rPr lang="en-US" altLang="zh-TW" dirty="0"/>
              <a:t>t</a:t>
            </a:r>
            <a:r>
              <a:rPr lang="en-US" altLang="zh-TW" dirty="0" smtClean="0"/>
              <a:t>he number of the neurons for each layer</a:t>
            </a:r>
          </a:p>
          <a:p>
            <a:pPr lvl="2"/>
            <a:r>
              <a:rPr lang="en-US" altLang="zh-TW" dirty="0"/>
              <a:t>t</a:t>
            </a:r>
            <a:r>
              <a:rPr lang="en-US" altLang="zh-TW" dirty="0" smtClean="0"/>
              <a:t>he activation function</a:t>
            </a:r>
          </a:p>
          <a:p>
            <a:pPr lvl="1"/>
            <a:r>
              <a:rPr lang="en-US" altLang="zh-TW" dirty="0" smtClean="0"/>
              <a:t>T1: CNN structure</a:t>
            </a:r>
          </a:p>
          <a:p>
            <a:pPr lvl="1"/>
            <a:r>
              <a:rPr lang="en-US" altLang="zh-TW" dirty="0" smtClean="0"/>
              <a:t>T2:</a:t>
            </a:r>
            <a:r>
              <a:rPr lang="zh-TW" altLang="en-US" dirty="0" smtClean="0"/>
              <a:t> </a:t>
            </a:r>
            <a:r>
              <a:rPr lang="en-US" altLang="zh-TW" dirty="0" smtClean="0"/>
              <a:t>the number of the clusters</a:t>
            </a:r>
          </a:p>
          <a:p>
            <a:pPr lvl="1"/>
            <a:r>
              <a:rPr lang="en-US" altLang="zh-TW" dirty="0" smtClean="0"/>
              <a:t>T3: Map data, using Google </a:t>
            </a:r>
            <a:r>
              <a:rPr lang="en-US" altLang="zh-TW" dirty="0"/>
              <a:t>map</a:t>
            </a:r>
            <a:r>
              <a:rPr lang="zh-TW" altLang="en-US" dirty="0"/>
              <a:t> </a:t>
            </a:r>
            <a:r>
              <a:rPr lang="en-US" altLang="zh-TW" dirty="0"/>
              <a:t>API</a:t>
            </a:r>
            <a:endParaRPr lang="en-US" altLang="zh-TW" dirty="0" smtClean="0"/>
          </a:p>
          <a:p>
            <a:r>
              <a:rPr lang="zh-TW" altLang="en-US" dirty="0" smtClean="0"/>
              <a:t>為了提升預估準確率，需要</a:t>
            </a:r>
            <a:r>
              <a:rPr lang="zh-TW" altLang="en-US" dirty="0"/>
              <a:t>更長期間的維修</a:t>
            </a:r>
            <a:r>
              <a:rPr lang="zh-TW" altLang="en-US" dirty="0" smtClean="0"/>
              <a:t>資訊紀錄</a:t>
            </a:r>
            <a:endParaRPr lang="zh-TW" altLang="en-US" dirty="0"/>
          </a:p>
        </p:txBody>
      </p:sp>
    </p:spTree>
    <p:extLst>
      <p:ext uri="{BB962C8B-B14F-4D97-AF65-F5344CB8AC3E}">
        <p14:creationId xmlns:p14="http://schemas.microsoft.com/office/powerpoint/2010/main" val="31962801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Purpose </a:t>
            </a:r>
            <a:r>
              <a:rPr lang="en-US" altLang="zh-TW" dirty="0">
                <a:latin typeface="Century Gothic" panose="020B0502020202020204" pitchFamily="34" charset="0"/>
              </a:rPr>
              <a:t>■</a:t>
            </a:r>
            <a:r>
              <a:rPr lang="en-US" altLang="zh-TW" dirty="0" smtClean="0">
                <a:solidFill>
                  <a:schemeClr val="accent2">
                    <a:lumMod val="40000"/>
                    <a:lumOff val="60000"/>
                  </a:schemeClr>
                </a:solidFill>
              </a:rPr>
              <a:t/>
            </a:r>
            <a:br>
              <a:rPr lang="en-US" altLang="zh-TW" dirty="0" smtClean="0">
                <a:solidFill>
                  <a:schemeClr val="accent2">
                    <a:lumMod val="40000"/>
                    <a:lumOff val="60000"/>
                  </a:schemeClr>
                </a:solidFill>
              </a:rPr>
            </a:br>
            <a:r>
              <a:rPr lang="en-US" altLang="zh-TW" dirty="0" smtClean="0">
                <a:solidFill>
                  <a:schemeClr val="accent2">
                    <a:lumMod val="40000"/>
                    <a:lumOff val="60000"/>
                  </a:schemeClr>
                </a:solidFill>
              </a:rPr>
              <a:t>Algorithm</a:t>
            </a:r>
            <a:r>
              <a:rPr lang="en-US" altLang="zh-TW" dirty="0">
                <a:solidFill>
                  <a:schemeClr val="accent2">
                    <a:lumMod val="40000"/>
                    <a:lumOff val="60000"/>
                  </a:schemeClr>
                </a:solidFill>
              </a:rPr>
              <a:t> </a:t>
            </a:r>
            <a:r>
              <a:rPr lang="en-US" altLang="zh-TW" dirty="0">
                <a:latin typeface="Century Gothic" panose="020B0502020202020204" pitchFamily="34" charset="0"/>
              </a:rPr>
              <a:t>■</a:t>
            </a:r>
            <a:r>
              <a:rPr lang="en-US" altLang="zh-TW" dirty="0" smtClean="0">
                <a:solidFill>
                  <a:schemeClr val="accent2">
                    <a:lumMod val="40000"/>
                    <a:lumOff val="60000"/>
                  </a:schemeClr>
                </a:solidFill>
              </a:rPr>
              <a:t/>
            </a:r>
            <a:br>
              <a:rPr lang="en-US" altLang="zh-TW" dirty="0" smtClean="0">
                <a:solidFill>
                  <a:schemeClr val="accent2">
                    <a:lumMod val="40000"/>
                    <a:lumOff val="60000"/>
                  </a:schemeClr>
                </a:solidFill>
              </a:rPr>
            </a:br>
            <a:r>
              <a:rPr lang="en-US" altLang="zh-TW" dirty="0"/>
              <a:t>Data </a:t>
            </a:r>
            <a:r>
              <a:rPr lang="en-US" altLang="zh-TW" dirty="0" smtClean="0"/>
              <a:t>Structure</a:t>
            </a:r>
            <a:r>
              <a:rPr lang="en-US" altLang="zh-TW" dirty="0"/>
              <a:t> </a:t>
            </a:r>
            <a:r>
              <a:rPr lang="en-US" altLang="zh-TW" dirty="0">
                <a:latin typeface="Century Gothic" panose="020B0502020202020204" pitchFamily="34" charset="0"/>
              </a:rPr>
              <a:t>■</a:t>
            </a:r>
            <a:r>
              <a:rPr lang="en-US" altLang="zh-TW" dirty="0" smtClean="0">
                <a:solidFill>
                  <a:schemeClr val="accent2">
                    <a:lumMod val="40000"/>
                    <a:lumOff val="60000"/>
                  </a:schemeClr>
                </a:solidFill>
              </a:rPr>
              <a:t/>
            </a:r>
            <a:br>
              <a:rPr lang="en-US" altLang="zh-TW" dirty="0" smtClean="0">
                <a:solidFill>
                  <a:schemeClr val="accent2">
                    <a:lumMod val="40000"/>
                    <a:lumOff val="60000"/>
                  </a:schemeClr>
                </a:solidFill>
              </a:rPr>
            </a:br>
            <a:r>
              <a:rPr lang="en-US" altLang="zh-TW" dirty="0">
                <a:solidFill>
                  <a:schemeClr val="accent2">
                    <a:lumMod val="40000"/>
                    <a:lumOff val="60000"/>
                  </a:schemeClr>
                </a:solidFill>
              </a:rPr>
              <a:t>Unknown for </a:t>
            </a:r>
            <a:r>
              <a:rPr lang="en-US" altLang="zh-TW" dirty="0" smtClean="0">
                <a:solidFill>
                  <a:schemeClr val="accent2">
                    <a:lumMod val="40000"/>
                    <a:lumOff val="60000"/>
                  </a:schemeClr>
                </a:solidFill>
              </a:rPr>
              <a:t>Research</a:t>
            </a:r>
            <a:r>
              <a:rPr lang="en-US" altLang="zh-TW" dirty="0">
                <a:solidFill>
                  <a:schemeClr val="accent2">
                    <a:lumMod val="40000"/>
                    <a:lumOff val="60000"/>
                  </a:schemeClr>
                </a:solidFill>
              </a:rPr>
              <a:t> </a:t>
            </a:r>
            <a:r>
              <a:rPr lang="en-US" altLang="zh-TW" dirty="0">
                <a:latin typeface="Century Gothic" panose="020B0502020202020204" pitchFamily="34" charset="0"/>
              </a:rPr>
              <a:t>■</a:t>
            </a:r>
            <a:r>
              <a:rPr lang="en-US" altLang="zh-TW" dirty="0" smtClean="0">
                <a:solidFill>
                  <a:schemeClr val="accent2">
                    <a:lumMod val="40000"/>
                    <a:lumOff val="60000"/>
                  </a:schemeClr>
                </a:solidFill>
              </a:rPr>
              <a:t/>
            </a:r>
            <a:br>
              <a:rPr lang="en-US" altLang="zh-TW" dirty="0" smtClean="0">
                <a:solidFill>
                  <a:schemeClr val="accent2">
                    <a:lumMod val="40000"/>
                    <a:lumOff val="60000"/>
                  </a:schemeClr>
                </a:solidFill>
              </a:rPr>
            </a:br>
            <a:r>
              <a:rPr lang="en-US" altLang="zh-TW" dirty="0">
                <a:solidFill>
                  <a:srgbClr val="FFFF00"/>
                </a:solidFill>
              </a:rPr>
              <a:t>Presentation </a:t>
            </a:r>
            <a:r>
              <a:rPr lang="en-US" altLang="zh-TW" dirty="0" smtClean="0">
                <a:solidFill>
                  <a:srgbClr val="FFFF00"/>
                </a:solidFill>
              </a:rPr>
              <a:t>Format</a:t>
            </a:r>
            <a:r>
              <a:rPr lang="en-US" altLang="zh-TW" dirty="0">
                <a:solidFill>
                  <a:srgbClr val="FFFF00"/>
                </a:solidFill>
              </a:rPr>
              <a:t> </a:t>
            </a:r>
            <a:r>
              <a:rPr lang="en-US" altLang="zh-TW" dirty="0">
                <a:solidFill>
                  <a:srgbClr val="FFFF00"/>
                </a:solidFill>
                <a:latin typeface="Century Gothic" panose="020B0502020202020204" pitchFamily="34" charset="0"/>
              </a:rPr>
              <a:t>■</a:t>
            </a:r>
            <a:r>
              <a:rPr lang="en-US" altLang="zh-TW" dirty="0" smtClean="0">
                <a:solidFill>
                  <a:srgbClr val="FFFF00"/>
                </a:solidFill>
              </a:rPr>
              <a:t/>
            </a:r>
            <a:br>
              <a:rPr lang="en-US" altLang="zh-TW" dirty="0" smtClean="0">
                <a:solidFill>
                  <a:srgbClr val="FFFF00"/>
                </a:solidFill>
              </a:rPr>
            </a:br>
            <a:r>
              <a:rPr lang="en-US" altLang="zh-TW" dirty="0" smtClean="0">
                <a:solidFill>
                  <a:schemeClr val="accent2">
                    <a:lumMod val="40000"/>
                    <a:lumOff val="60000"/>
                  </a:schemeClr>
                </a:solidFill>
              </a:rPr>
              <a:t>Deliverable</a:t>
            </a:r>
            <a:r>
              <a:rPr lang="en-US" altLang="zh-TW" dirty="0">
                <a:solidFill>
                  <a:schemeClr val="accent2">
                    <a:lumMod val="40000"/>
                    <a:lumOff val="60000"/>
                  </a:schemeClr>
                </a:solidFill>
              </a:rPr>
              <a:t> </a:t>
            </a:r>
            <a:r>
              <a:rPr lang="en-US" altLang="zh-TW" dirty="0">
                <a:solidFill>
                  <a:schemeClr val="accent2">
                    <a:lumMod val="40000"/>
                    <a:lumOff val="60000"/>
                  </a:schemeClr>
                </a:solidFill>
                <a:latin typeface="Century Gothic" panose="020B0502020202020204" pitchFamily="34" charset="0"/>
              </a:rPr>
              <a:t>□</a:t>
            </a:r>
            <a:r>
              <a:rPr lang="en-US" altLang="zh-TW" dirty="0" smtClean="0">
                <a:solidFill>
                  <a:schemeClr val="accent2">
                    <a:lumMod val="40000"/>
                    <a:lumOff val="60000"/>
                  </a:schemeClr>
                </a:solidFill>
              </a:rPr>
              <a:t/>
            </a:r>
            <a:br>
              <a:rPr lang="en-US" altLang="zh-TW" dirty="0" smtClean="0">
                <a:solidFill>
                  <a:schemeClr val="accent2">
                    <a:lumMod val="40000"/>
                    <a:lumOff val="60000"/>
                  </a:schemeClr>
                </a:solidFill>
              </a:rPr>
            </a:br>
            <a:r>
              <a:rPr lang="en-US" altLang="zh-TW" dirty="0">
                <a:solidFill>
                  <a:schemeClr val="accent2">
                    <a:lumMod val="40000"/>
                    <a:lumOff val="60000"/>
                  </a:schemeClr>
                </a:solidFill>
              </a:rPr>
              <a:t>Tasks </a:t>
            </a:r>
            <a:r>
              <a:rPr lang="en-US" altLang="zh-TW" dirty="0" smtClean="0">
                <a:solidFill>
                  <a:schemeClr val="accent2">
                    <a:lumMod val="40000"/>
                    <a:lumOff val="60000"/>
                  </a:schemeClr>
                </a:solidFill>
              </a:rPr>
              <a:t>Segregation</a:t>
            </a:r>
            <a:r>
              <a:rPr lang="en-US" altLang="zh-TW" dirty="0">
                <a:solidFill>
                  <a:schemeClr val="accent2">
                    <a:lumMod val="40000"/>
                    <a:lumOff val="60000"/>
                  </a:schemeClr>
                </a:solidFill>
              </a:rPr>
              <a:t> </a:t>
            </a:r>
            <a:r>
              <a:rPr lang="en-US" altLang="zh-TW" dirty="0">
                <a:solidFill>
                  <a:schemeClr val="accent2">
                    <a:lumMod val="40000"/>
                    <a:lumOff val="60000"/>
                  </a:schemeClr>
                </a:solidFill>
                <a:latin typeface="Century Gothic" panose="020B0502020202020204" pitchFamily="34" charset="0"/>
              </a:rPr>
              <a:t>□</a:t>
            </a:r>
            <a:endParaRPr lang="zh-TW" altLang="en-US" dirty="0">
              <a:solidFill>
                <a:schemeClr val="accent2">
                  <a:lumMod val="40000"/>
                  <a:lumOff val="60000"/>
                </a:schemeClr>
              </a:solidFill>
            </a:endParaRPr>
          </a:p>
        </p:txBody>
      </p:sp>
      <p:sp>
        <p:nvSpPr>
          <p:cNvPr id="4" name="文字版面配置區 3"/>
          <p:cNvSpPr>
            <a:spLocks noGrp="1"/>
          </p:cNvSpPr>
          <p:nvPr>
            <p:ph type="body" idx="1"/>
          </p:nvPr>
        </p:nvSpPr>
        <p:spPr/>
        <p:txBody>
          <a:bodyPr/>
          <a:lstStyle/>
          <a:p>
            <a:endParaRPr lang="zh-TW" altLang="en-US" dirty="0"/>
          </a:p>
        </p:txBody>
      </p:sp>
    </p:spTree>
    <p:extLst>
      <p:ext uri="{BB962C8B-B14F-4D97-AF65-F5344CB8AC3E}">
        <p14:creationId xmlns:p14="http://schemas.microsoft.com/office/powerpoint/2010/main" val="42127770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en-US" altLang="zh-TW" dirty="0" smtClean="0"/>
              <a:t>Presentation Format</a:t>
            </a:r>
            <a:endParaRPr lang="zh-TW" altLang="en-US" dirty="0"/>
          </a:p>
        </p:txBody>
      </p:sp>
      <p:sp>
        <p:nvSpPr>
          <p:cNvPr id="5" name="內容版面配置區 4"/>
          <p:cNvSpPr>
            <a:spLocks noGrp="1"/>
          </p:cNvSpPr>
          <p:nvPr>
            <p:ph idx="1"/>
          </p:nvPr>
        </p:nvSpPr>
        <p:spPr/>
        <p:txBody>
          <a:bodyPr/>
          <a:lstStyle/>
          <a:p>
            <a:r>
              <a:rPr lang="en-US" altLang="zh-TW" dirty="0" smtClean="0"/>
              <a:t>Power Point</a:t>
            </a:r>
          </a:p>
          <a:p>
            <a:r>
              <a:rPr lang="en-US" altLang="zh-TW" dirty="0" smtClean="0"/>
              <a:t>Demo by Web</a:t>
            </a:r>
            <a:endParaRPr lang="zh-TW" altLang="en-US" dirty="0"/>
          </a:p>
        </p:txBody>
      </p:sp>
    </p:spTree>
    <p:extLst>
      <p:ext uri="{BB962C8B-B14F-4D97-AF65-F5344CB8AC3E}">
        <p14:creationId xmlns:p14="http://schemas.microsoft.com/office/powerpoint/2010/main" val="416717360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Purpose </a:t>
            </a:r>
            <a:r>
              <a:rPr lang="en-US" altLang="zh-TW" dirty="0">
                <a:latin typeface="Century Gothic" panose="020B0502020202020204" pitchFamily="34" charset="0"/>
              </a:rPr>
              <a:t>■</a:t>
            </a:r>
            <a:r>
              <a:rPr lang="en-US" altLang="zh-TW" dirty="0" smtClean="0">
                <a:solidFill>
                  <a:schemeClr val="accent2">
                    <a:lumMod val="40000"/>
                    <a:lumOff val="60000"/>
                  </a:schemeClr>
                </a:solidFill>
              </a:rPr>
              <a:t/>
            </a:r>
            <a:br>
              <a:rPr lang="en-US" altLang="zh-TW" dirty="0" smtClean="0">
                <a:solidFill>
                  <a:schemeClr val="accent2">
                    <a:lumMod val="40000"/>
                    <a:lumOff val="60000"/>
                  </a:schemeClr>
                </a:solidFill>
              </a:rPr>
            </a:br>
            <a:r>
              <a:rPr lang="en-US" altLang="zh-TW" dirty="0" smtClean="0">
                <a:solidFill>
                  <a:schemeClr val="accent2">
                    <a:lumMod val="40000"/>
                    <a:lumOff val="60000"/>
                  </a:schemeClr>
                </a:solidFill>
              </a:rPr>
              <a:t>Algorithm</a:t>
            </a:r>
            <a:r>
              <a:rPr lang="en-US" altLang="zh-TW" dirty="0">
                <a:solidFill>
                  <a:schemeClr val="accent2">
                    <a:lumMod val="40000"/>
                    <a:lumOff val="60000"/>
                  </a:schemeClr>
                </a:solidFill>
              </a:rPr>
              <a:t> </a:t>
            </a:r>
            <a:r>
              <a:rPr lang="en-US" altLang="zh-TW" dirty="0">
                <a:latin typeface="Century Gothic" panose="020B0502020202020204" pitchFamily="34" charset="0"/>
              </a:rPr>
              <a:t>■</a:t>
            </a:r>
            <a:r>
              <a:rPr lang="en-US" altLang="zh-TW" dirty="0" smtClean="0">
                <a:solidFill>
                  <a:schemeClr val="accent2">
                    <a:lumMod val="40000"/>
                    <a:lumOff val="60000"/>
                  </a:schemeClr>
                </a:solidFill>
              </a:rPr>
              <a:t/>
            </a:r>
            <a:br>
              <a:rPr lang="en-US" altLang="zh-TW" dirty="0" smtClean="0">
                <a:solidFill>
                  <a:schemeClr val="accent2">
                    <a:lumMod val="40000"/>
                    <a:lumOff val="60000"/>
                  </a:schemeClr>
                </a:solidFill>
              </a:rPr>
            </a:br>
            <a:r>
              <a:rPr lang="en-US" altLang="zh-TW" dirty="0"/>
              <a:t>Data </a:t>
            </a:r>
            <a:r>
              <a:rPr lang="en-US" altLang="zh-TW" dirty="0" smtClean="0"/>
              <a:t>Structure</a:t>
            </a:r>
            <a:r>
              <a:rPr lang="en-US" altLang="zh-TW" dirty="0"/>
              <a:t> </a:t>
            </a:r>
            <a:r>
              <a:rPr lang="en-US" altLang="zh-TW" dirty="0">
                <a:latin typeface="Century Gothic" panose="020B0502020202020204" pitchFamily="34" charset="0"/>
              </a:rPr>
              <a:t>■</a:t>
            </a:r>
            <a:r>
              <a:rPr lang="en-US" altLang="zh-TW" dirty="0" smtClean="0">
                <a:solidFill>
                  <a:schemeClr val="accent2">
                    <a:lumMod val="40000"/>
                    <a:lumOff val="60000"/>
                  </a:schemeClr>
                </a:solidFill>
              </a:rPr>
              <a:t/>
            </a:r>
            <a:br>
              <a:rPr lang="en-US" altLang="zh-TW" dirty="0" smtClean="0">
                <a:solidFill>
                  <a:schemeClr val="accent2">
                    <a:lumMod val="40000"/>
                    <a:lumOff val="60000"/>
                  </a:schemeClr>
                </a:solidFill>
              </a:rPr>
            </a:br>
            <a:r>
              <a:rPr lang="en-US" altLang="zh-TW" dirty="0">
                <a:solidFill>
                  <a:schemeClr val="accent2">
                    <a:lumMod val="40000"/>
                    <a:lumOff val="60000"/>
                  </a:schemeClr>
                </a:solidFill>
              </a:rPr>
              <a:t>Unknown for </a:t>
            </a:r>
            <a:r>
              <a:rPr lang="en-US" altLang="zh-TW" dirty="0" smtClean="0">
                <a:solidFill>
                  <a:schemeClr val="accent2">
                    <a:lumMod val="40000"/>
                    <a:lumOff val="60000"/>
                  </a:schemeClr>
                </a:solidFill>
              </a:rPr>
              <a:t>Research</a:t>
            </a:r>
            <a:r>
              <a:rPr lang="en-US" altLang="zh-TW" dirty="0">
                <a:solidFill>
                  <a:schemeClr val="accent2">
                    <a:lumMod val="40000"/>
                    <a:lumOff val="60000"/>
                  </a:schemeClr>
                </a:solidFill>
              </a:rPr>
              <a:t> </a:t>
            </a:r>
            <a:r>
              <a:rPr lang="en-US" altLang="zh-TW" dirty="0">
                <a:latin typeface="Century Gothic" panose="020B0502020202020204" pitchFamily="34" charset="0"/>
              </a:rPr>
              <a:t>■</a:t>
            </a:r>
            <a:r>
              <a:rPr lang="en-US" altLang="zh-TW" dirty="0" smtClean="0">
                <a:solidFill>
                  <a:schemeClr val="accent2">
                    <a:lumMod val="40000"/>
                    <a:lumOff val="60000"/>
                  </a:schemeClr>
                </a:solidFill>
              </a:rPr>
              <a:t/>
            </a:r>
            <a:br>
              <a:rPr lang="en-US" altLang="zh-TW" dirty="0" smtClean="0">
                <a:solidFill>
                  <a:schemeClr val="accent2">
                    <a:lumMod val="40000"/>
                    <a:lumOff val="60000"/>
                  </a:schemeClr>
                </a:solidFill>
              </a:rPr>
            </a:br>
            <a:r>
              <a:rPr lang="en-US" altLang="zh-TW" dirty="0">
                <a:solidFill>
                  <a:schemeClr val="accent2">
                    <a:lumMod val="40000"/>
                    <a:lumOff val="60000"/>
                  </a:schemeClr>
                </a:solidFill>
              </a:rPr>
              <a:t>Presentation </a:t>
            </a:r>
            <a:r>
              <a:rPr lang="en-US" altLang="zh-TW" dirty="0" smtClean="0">
                <a:solidFill>
                  <a:schemeClr val="accent2">
                    <a:lumMod val="40000"/>
                    <a:lumOff val="60000"/>
                  </a:schemeClr>
                </a:solidFill>
              </a:rPr>
              <a:t>Format</a:t>
            </a:r>
            <a:r>
              <a:rPr lang="en-US" altLang="zh-TW" dirty="0">
                <a:solidFill>
                  <a:schemeClr val="accent2">
                    <a:lumMod val="40000"/>
                    <a:lumOff val="60000"/>
                  </a:schemeClr>
                </a:solidFill>
              </a:rPr>
              <a:t> </a:t>
            </a:r>
            <a:r>
              <a:rPr lang="en-US" altLang="zh-TW" dirty="0">
                <a:latin typeface="Century Gothic" panose="020B0502020202020204" pitchFamily="34" charset="0"/>
              </a:rPr>
              <a:t>■</a:t>
            </a:r>
            <a:r>
              <a:rPr lang="en-US" altLang="zh-TW" dirty="0" smtClean="0">
                <a:solidFill>
                  <a:schemeClr val="accent2">
                    <a:lumMod val="40000"/>
                    <a:lumOff val="60000"/>
                  </a:schemeClr>
                </a:solidFill>
              </a:rPr>
              <a:t/>
            </a:r>
            <a:br>
              <a:rPr lang="en-US" altLang="zh-TW" dirty="0" smtClean="0">
                <a:solidFill>
                  <a:schemeClr val="accent2">
                    <a:lumMod val="40000"/>
                    <a:lumOff val="60000"/>
                  </a:schemeClr>
                </a:solidFill>
              </a:rPr>
            </a:br>
            <a:r>
              <a:rPr lang="en-US" altLang="zh-TW" dirty="0" smtClean="0">
                <a:solidFill>
                  <a:srgbClr val="FFFF00"/>
                </a:solidFill>
              </a:rPr>
              <a:t>Deliverable</a:t>
            </a:r>
            <a:r>
              <a:rPr lang="en-US" altLang="zh-TW" dirty="0">
                <a:solidFill>
                  <a:srgbClr val="FFFF00"/>
                </a:solidFill>
              </a:rPr>
              <a:t> </a:t>
            </a:r>
            <a:r>
              <a:rPr lang="en-US" altLang="zh-TW" dirty="0">
                <a:solidFill>
                  <a:srgbClr val="FFFF00"/>
                </a:solidFill>
                <a:latin typeface="Century Gothic" panose="020B0502020202020204" pitchFamily="34" charset="0"/>
              </a:rPr>
              <a:t>■</a:t>
            </a:r>
            <a:r>
              <a:rPr lang="en-US" altLang="zh-TW" dirty="0" smtClean="0">
                <a:solidFill>
                  <a:schemeClr val="accent2">
                    <a:lumMod val="40000"/>
                    <a:lumOff val="60000"/>
                  </a:schemeClr>
                </a:solidFill>
              </a:rPr>
              <a:t/>
            </a:r>
            <a:br>
              <a:rPr lang="en-US" altLang="zh-TW" dirty="0" smtClean="0">
                <a:solidFill>
                  <a:schemeClr val="accent2">
                    <a:lumMod val="40000"/>
                    <a:lumOff val="60000"/>
                  </a:schemeClr>
                </a:solidFill>
              </a:rPr>
            </a:br>
            <a:r>
              <a:rPr lang="en-US" altLang="zh-TW" dirty="0">
                <a:solidFill>
                  <a:schemeClr val="accent2">
                    <a:lumMod val="40000"/>
                    <a:lumOff val="60000"/>
                  </a:schemeClr>
                </a:solidFill>
              </a:rPr>
              <a:t>Tasks </a:t>
            </a:r>
            <a:r>
              <a:rPr lang="en-US" altLang="zh-TW" dirty="0" smtClean="0">
                <a:solidFill>
                  <a:schemeClr val="accent2">
                    <a:lumMod val="40000"/>
                    <a:lumOff val="60000"/>
                  </a:schemeClr>
                </a:solidFill>
              </a:rPr>
              <a:t>Segregation</a:t>
            </a:r>
            <a:r>
              <a:rPr lang="en-US" altLang="zh-TW" dirty="0">
                <a:solidFill>
                  <a:schemeClr val="accent2">
                    <a:lumMod val="40000"/>
                    <a:lumOff val="60000"/>
                  </a:schemeClr>
                </a:solidFill>
              </a:rPr>
              <a:t> </a:t>
            </a:r>
            <a:r>
              <a:rPr lang="en-US" altLang="zh-TW" dirty="0">
                <a:solidFill>
                  <a:schemeClr val="accent2">
                    <a:lumMod val="40000"/>
                    <a:lumOff val="60000"/>
                  </a:schemeClr>
                </a:solidFill>
                <a:latin typeface="Century Gothic" panose="020B0502020202020204" pitchFamily="34" charset="0"/>
              </a:rPr>
              <a:t>□</a:t>
            </a:r>
            <a:endParaRPr lang="zh-TW" altLang="en-US" dirty="0">
              <a:solidFill>
                <a:schemeClr val="accent2">
                  <a:lumMod val="40000"/>
                  <a:lumOff val="60000"/>
                </a:schemeClr>
              </a:solidFill>
            </a:endParaRPr>
          </a:p>
        </p:txBody>
      </p:sp>
      <p:sp>
        <p:nvSpPr>
          <p:cNvPr id="4" name="文字版面配置區 3"/>
          <p:cNvSpPr>
            <a:spLocks noGrp="1"/>
          </p:cNvSpPr>
          <p:nvPr>
            <p:ph type="body" idx="1"/>
          </p:nvPr>
        </p:nvSpPr>
        <p:spPr/>
        <p:txBody>
          <a:bodyPr/>
          <a:lstStyle/>
          <a:p>
            <a:endParaRPr lang="zh-TW" altLang="en-US" dirty="0"/>
          </a:p>
        </p:txBody>
      </p:sp>
    </p:spTree>
    <p:extLst>
      <p:ext uri="{BB962C8B-B14F-4D97-AF65-F5344CB8AC3E}">
        <p14:creationId xmlns:p14="http://schemas.microsoft.com/office/powerpoint/2010/main" val="160588485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5"/>
          <p:cNvSpPr>
            <a:spLocks noGrp="1"/>
          </p:cNvSpPr>
          <p:nvPr>
            <p:ph type="title"/>
          </p:nvPr>
        </p:nvSpPr>
        <p:spPr/>
        <p:txBody>
          <a:bodyPr/>
          <a:lstStyle/>
          <a:p>
            <a:r>
              <a:rPr lang="en-US" altLang="zh-TW" dirty="0" smtClean="0"/>
              <a:t>Deliverable</a:t>
            </a:r>
            <a:endParaRPr lang="zh-TW" altLang="en-US" dirty="0"/>
          </a:p>
        </p:txBody>
      </p:sp>
      <p:sp>
        <p:nvSpPr>
          <p:cNvPr id="7" name="內容版面配置區 6"/>
          <p:cNvSpPr>
            <a:spLocks noGrp="1"/>
          </p:cNvSpPr>
          <p:nvPr>
            <p:ph idx="1"/>
          </p:nvPr>
        </p:nvSpPr>
        <p:spPr/>
        <p:txBody>
          <a:bodyPr/>
          <a:lstStyle/>
          <a:p>
            <a:r>
              <a:rPr lang="zh-TW" altLang="en-US" dirty="0" smtClean="0"/>
              <a:t>以網頁呈現，隨時可增加新資料去強化預測</a:t>
            </a:r>
            <a:endParaRPr lang="en-US" altLang="zh-TW" dirty="0" smtClean="0"/>
          </a:p>
          <a:p>
            <a:r>
              <a:rPr lang="zh-TW" altLang="en-US" dirty="0"/>
              <a:t>根</a:t>
            </a:r>
            <a:r>
              <a:rPr lang="zh-TW" altLang="en-US" dirty="0" smtClean="0"/>
              <a:t>據</a:t>
            </a:r>
            <a:r>
              <a:rPr lang="zh-TW" altLang="en-US" dirty="0"/>
              <a:t>所得之預估路燈壽命，結合地圖地理位置資訊，安排不同區域維修期</a:t>
            </a:r>
            <a:r>
              <a:rPr lang="zh-TW" altLang="en-US" dirty="0" smtClean="0"/>
              <a:t>程</a:t>
            </a:r>
            <a:endParaRPr lang="en-US" altLang="zh-TW" dirty="0" smtClean="0"/>
          </a:p>
          <a:p>
            <a:r>
              <a:rPr lang="zh-TW" altLang="en-US" smtClean="0"/>
              <a:t>根據</a:t>
            </a:r>
            <a:r>
              <a:rPr lang="zh-TW" altLang="en-US" dirty="0" smtClean="0"/>
              <a:t>各維修期</a:t>
            </a:r>
            <a:r>
              <a:rPr lang="zh-TW" altLang="en-US" dirty="0"/>
              <a:t>程</a:t>
            </a:r>
            <a:r>
              <a:rPr lang="zh-TW" altLang="en-US" dirty="0" smtClean="0"/>
              <a:t>，規劃路燈</a:t>
            </a:r>
            <a:r>
              <a:rPr lang="zh-TW" altLang="en-US" dirty="0"/>
              <a:t>維修路線</a:t>
            </a:r>
          </a:p>
        </p:txBody>
      </p:sp>
    </p:spTree>
    <p:extLst>
      <p:ext uri="{BB962C8B-B14F-4D97-AF65-F5344CB8AC3E}">
        <p14:creationId xmlns:p14="http://schemas.microsoft.com/office/powerpoint/2010/main" val="26575797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Purpose </a:t>
            </a:r>
            <a:r>
              <a:rPr lang="en-US" altLang="zh-TW" dirty="0">
                <a:latin typeface="Century Gothic" panose="020B0502020202020204" pitchFamily="34" charset="0"/>
              </a:rPr>
              <a:t>■</a:t>
            </a:r>
            <a:r>
              <a:rPr lang="en-US" altLang="zh-TW" dirty="0" smtClean="0">
                <a:solidFill>
                  <a:schemeClr val="accent2">
                    <a:lumMod val="40000"/>
                    <a:lumOff val="60000"/>
                  </a:schemeClr>
                </a:solidFill>
              </a:rPr>
              <a:t/>
            </a:r>
            <a:br>
              <a:rPr lang="en-US" altLang="zh-TW" dirty="0" smtClean="0">
                <a:solidFill>
                  <a:schemeClr val="accent2">
                    <a:lumMod val="40000"/>
                    <a:lumOff val="60000"/>
                  </a:schemeClr>
                </a:solidFill>
              </a:rPr>
            </a:br>
            <a:r>
              <a:rPr lang="en-US" altLang="zh-TW" dirty="0" smtClean="0">
                <a:solidFill>
                  <a:schemeClr val="accent2">
                    <a:lumMod val="40000"/>
                    <a:lumOff val="60000"/>
                  </a:schemeClr>
                </a:solidFill>
              </a:rPr>
              <a:t>Algorithm</a:t>
            </a:r>
            <a:r>
              <a:rPr lang="en-US" altLang="zh-TW" dirty="0">
                <a:solidFill>
                  <a:schemeClr val="accent2">
                    <a:lumMod val="40000"/>
                    <a:lumOff val="60000"/>
                  </a:schemeClr>
                </a:solidFill>
              </a:rPr>
              <a:t> </a:t>
            </a:r>
            <a:r>
              <a:rPr lang="en-US" altLang="zh-TW" dirty="0">
                <a:latin typeface="Century Gothic" panose="020B0502020202020204" pitchFamily="34" charset="0"/>
              </a:rPr>
              <a:t>■</a:t>
            </a:r>
            <a:r>
              <a:rPr lang="en-US" altLang="zh-TW" dirty="0" smtClean="0">
                <a:solidFill>
                  <a:schemeClr val="accent2">
                    <a:lumMod val="40000"/>
                    <a:lumOff val="60000"/>
                  </a:schemeClr>
                </a:solidFill>
              </a:rPr>
              <a:t/>
            </a:r>
            <a:br>
              <a:rPr lang="en-US" altLang="zh-TW" dirty="0" smtClean="0">
                <a:solidFill>
                  <a:schemeClr val="accent2">
                    <a:lumMod val="40000"/>
                    <a:lumOff val="60000"/>
                  </a:schemeClr>
                </a:solidFill>
              </a:rPr>
            </a:br>
            <a:r>
              <a:rPr lang="en-US" altLang="zh-TW" dirty="0"/>
              <a:t>Data </a:t>
            </a:r>
            <a:r>
              <a:rPr lang="en-US" altLang="zh-TW" dirty="0" smtClean="0"/>
              <a:t>Structure</a:t>
            </a:r>
            <a:r>
              <a:rPr lang="en-US" altLang="zh-TW" dirty="0"/>
              <a:t> </a:t>
            </a:r>
            <a:r>
              <a:rPr lang="en-US" altLang="zh-TW" dirty="0">
                <a:latin typeface="Century Gothic" panose="020B0502020202020204" pitchFamily="34" charset="0"/>
              </a:rPr>
              <a:t>■</a:t>
            </a:r>
            <a:r>
              <a:rPr lang="en-US" altLang="zh-TW" dirty="0" smtClean="0">
                <a:solidFill>
                  <a:schemeClr val="accent2">
                    <a:lumMod val="40000"/>
                    <a:lumOff val="60000"/>
                  </a:schemeClr>
                </a:solidFill>
              </a:rPr>
              <a:t/>
            </a:r>
            <a:br>
              <a:rPr lang="en-US" altLang="zh-TW" dirty="0" smtClean="0">
                <a:solidFill>
                  <a:schemeClr val="accent2">
                    <a:lumMod val="40000"/>
                    <a:lumOff val="60000"/>
                  </a:schemeClr>
                </a:solidFill>
              </a:rPr>
            </a:br>
            <a:r>
              <a:rPr lang="en-US" altLang="zh-TW" dirty="0">
                <a:solidFill>
                  <a:schemeClr val="accent2">
                    <a:lumMod val="40000"/>
                    <a:lumOff val="60000"/>
                  </a:schemeClr>
                </a:solidFill>
              </a:rPr>
              <a:t>Unknown for </a:t>
            </a:r>
            <a:r>
              <a:rPr lang="en-US" altLang="zh-TW" dirty="0" smtClean="0">
                <a:solidFill>
                  <a:schemeClr val="accent2">
                    <a:lumMod val="40000"/>
                    <a:lumOff val="60000"/>
                  </a:schemeClr>
                </a:solidFill>
              </a:rPr>
              <a:t>Research</a:t>
            </a:r>
            <a:r>
              <a:rPr lang="en-US" altLang="zh-TW" dirty="0">
                <a:solidFill>
                  <a:schemeClr val="accent2">
                    <a:lumMod val="40000"/>
                    <a:lumOff val="60000"/>
                  </a:schemeClr>
                </a:solidFill>
              </a:rPr>
              <a:t> </a:t>
            </a:r>
            <a:r>
              <a:rPr lang="en-US" altLang="zh-TW" dirty="0">
                <a:latin typeface="Century Gothic" panose="020B0502020202020204" pitchFamily="34" charset="0"/>
              </a:rPr>
              <a:t>■</a:t>
            </a:r>
            <a:r>
              <a:rPr lang="en-US" altLang="zh-TW" dirty="0" smtClean="0">
                <a:solidFill>
                  <a:schemeClr val="accent2">
                    <a:lumMod val="40000"/>
                    <a:lumOff val="60000"/>
                  </a:schemeClr>
                </a:solidFill>
              </a:rPr>
              <a:t/>
            </a:r>
            <a:br>
              <a:rPr lang="en-US" altLang="zh-TW" dirty="0" smtClean="0">
                <a:solidFill>
                  <a:schemeClr val="accent2">
                    <a:lumMod val="40000"/>
                    <a:lumOff val="60000"/>
                  </a:schemeClr>
                </a:solidFill>
              </a:rPr>
            </a:br>
            <a:r>
              <a:rPr lang="en-US" altLang="zh-TW" dirty="0">
                <a:solidFill>
                  <a:schemeClr val="accent2">
                    <a:lumMod val="40000"/>
                    <a:lumOff val="60000"/>
                  </a:schemeClr>
                </a:solidFill>
              </a:rPr>
              <a:t>Presentation </a:t>
            </a:r>
            <a:r>
              <a:rPr lang="en-US" altLang="zh-TW" dirty="0" smtClean="0">
                <a:solidFill>
                  <a:schemeClr val="accent2">
                    <a:lumMod val="40000"/>
                    <a:lumOff val="60000"/>
                  </a:schemeClr>
                </a:solidFill>
              </a:rPr>
              <a:t>Format</a:t>
            </a:r>
            <a:r>
              <a:rPr lang="en-US" altLang="zh-TW" dirty="0">
                <a:solidFill>
                  <a:schemeClr val="accent2">
                    <a:lumMod val="40000"/>
                    <a:lumOff val="60000"/>
                  </a:schemeClr>
                </a:solidFill>
              </a:rPr>
              <a:t> </a:t>
            </a:r>
            <a:r>
              <a:rPr lang="en-US" altLang="zh-TW" dirty="0">
                <a:latin typeface="Century Gothic" panose="020B0502020202020204" pitchFamily="34" charset="0"/>
              </a:rPr>
              <a:t>■</a:t>
            </a:r>
            <a:r>
              <a:rPr lang="en-US" altLang="zh-TW" dirty="0" smtClean="0">
                <a:solidFill>
                  <a:schemeClr val="accent2">
                    <a:lumMod val="40000"/>
                    <a:lumOff val="60000"/>
                  </a:schemeClr>
                </a:solidFill>
              </a:rPr>
              <a:t/>
            </a:r>
            <a:br>
              <a:rPr lang="en-US" altLang="zh-TW" dirty="0" smtClean="0">
                <a:solidFill>
                  <a:schemeClr val="accent2">
                    <a:lumMod val="40000"/>
                    <a:lumOff val="60000"/>
                  </a:schemeClr>
                </a:solidFill>
              </a:rPr>
            </a:br>
            <a:r>
              <a:rPr lang="en-US" altLang="zh-TW" dirty="0" smtClean="0"/>
              <a:t>Deliverable</a:t>
            </a:r>
            <a:r>
              <a:rPr lang="en-US" altLang="zh-TW" dirty="0"/>
              <a:t> </a:t>
            </a:r>
            <a:r>
              <a:rPr lang="en-US" altLang="zh-TW" dirty="0">
                <a:latin typeface="Century Gothic" panose="020B0502020202020204" pitchFamily="34" charset="0"/>
              </a:rPr>
              <a:t>■</a:t>
            </a:r>
            <a:r>
              <a:rPr lang="en-US" altLang="zh-TW" dirty="0" smtClean="0">
                <a:solidFill>
                  <a:schemeClr val="accent2">
                    <a:lumMod val="40000"/>
                    <a:lumOff val="60000"/>
                  </a:schemeClr>
                </a:solidFill>
              </a:rPr>
              <a:t/>
            </a:r>
            <a:br>
              <a:rPr lang="en-US" altLang="zh-TW" dirty="0" smtClean="0">
                <a:solidFill>
                  <a:schemeClr val="accent2">
                    <a:lumMod val="40000"/>
                    <a:lumOff val="60000"/>
                  </a:schemeClr>
                </a:solidFill>
              </a:rPr>
            </a:br>
            <a:r>
              <a:rPr lang="en-US" altLang="zh-TW" dirty="0">
                <a:solidFill>
                  <a:srgbClr val="FFFF00"/>
                </a:solidFill>
              </a:rPr>
              <a:t>Tasks </a:t>
            </a:r>
            <a:r>
              <a:rPr lang="en-US" altLang="zh-TW" dirty="0" smtClean="0">
                <a:solidFill>
                  <a:srgbClr val="FFFF00"/>
                </a:solidFill>
              </a:rPr>
              <a:t>Segregation</a:t>
            </a:r>
            <a:r>
              <a:rPr lang="en-US" altLang="zh-TW" dirty="0">
                <a:solidFill>
                  <a:srgbClr val="FFFF00"/>
                </a:solidFill>
              </a:rPr>
              <a:t> </a:t>
            </a:r>
            <a:r>
              <a:rPr lang="en-US" altLang="zh-TW" dirty="0">
                <a:solidFill>
                  <a:srgbClr val="FFFF00"/>
                </a:solidFill>
                <a:latin typeface="Century Gothic" panose="020B0502020202020204" pitchFamily="34" charset="0"/>
              </a:rPr>
              <a:t>■</a:t>
            </a:r>
            <a:endParaRPr lang="zh-TW" altLang="en-US" dirty="0">
              <a:solidFill>
                <a:schemeClr val="accent2">
                  <a:lumMod val="40000"/>
                  <a:lumOff val="60000"/>
                </a:schemeClr>
              </a:solidFill>
            </a:endParaRPr>
          </a:p>
        </p:txBody>
      </p:sp>
      <p:sp>
        <p:nvSpPr>
          <p:cNvPr id="4" name="文字版面配置區 3"/>
          <p:cNvSpPr>
            <a:spLocks noGrp="1"/>
          </p:cNvSpPr>
          <p:nvPr>
            <p:ph type="body" idx="1"/>
          </p:nvPr>
        </p:nvSpPr>
        <p:spPr/>
        <p:txBody>
          <a:bodyPr/>
          <a:lstStyle/>
          <a:p>
            <a:endParaRPr lang="zh-TW" altLang="en-US" dirty="0"/>
          </a:p>
        </p:txBody>
      </p:sp>
    </p:spTree>
    <p:extLst>
      <p:ext uri="{BB962C8B-B14F-4D97-AF65-F5344CB8AC3E}">
        <p14:creationId xmlns:p14="http://schemas.microsoft.com/office/powerpoint/2010/main" val="55392412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標題 6"/>
          <p:cNvSpPr>
            <a:spLocks noGrp="1"/>
          </p:cNvSpPr>
          <p:nvPr>
            <p:ph type="title"/>
          </p:nvPr>
        </p:nvSpPr>
        <p:spPr/>
        <p:txBody>
          <a:bodyPr/>
          <a:lstStyle/>
          <a:p>
            <a:r>
              <a:rPr lang="en-US" altLang="zh-TW" dirty="0" smtClean="0"/>
              <a:t>Task Segregation</a:t>
            </a:r>
            <a:endParaRPr lang="zh-TW" altLang="en-US" dirty="0"/>
          </a:p>
        </p:txBody>
      </p:sp>
      <p:sp>
        <p:nvSpPr>
          <p:cNvPr id="8" name="內容版面配置區 7"/>
          <p:cNvSpPr>
            <a:spLocks noGrp="1"/>
          </p:cNvSpPr>
          <p:nvPr>
            <p:ph idx="1"/>
          </p:nvPr>
        </p:nvSpPr>
        <p:spPr/>
        <p:txBody>
          <a:bodyPr>
            <a:normAutofit fontScale="92500" lnSpcReduction="10000"/>
          </a:bodyPr>
          <a:lstStyle/>
          <a:p>
            <a:r>
              <a:rPr lang="en-US" altLang="zh-TW" dirty="0" smtClean="0"/>
              <a:t>Data Pre-processing</a:t>
            </a:r>
            <a:r>
              <a:rPr lang="en-US" altLang="zh-TW" dirty="0"/>
              <a:t>: </a:t>
            </a:r>
            <a:r>
              <a:rPr lang="en-US" altLang="zh-TW" dirty="0" smtClean="0"/>
              <a:t>Normalization</a:t>
            </a:r>
          </a:p>
          <a:p>
            <a:r>
              <a:rPr lang="en-US" altLang="zh-TW" dirty="0" smtClean="0"/>
              <a:t>The Evaluation for the Structure of the Neural Network (</a:t>
            </a:r>
            <a:r>
              <a:rPr lang="zh-TW" altLang="en-US" dirty="0" smtClean="0"/>
              <a:t>包含</a:t>
            </a:r>
            <a:r>
              <a:rPr lang="en-US" altLang="zh-TW" dirty="0" smtClean="0"/>
              <a:t>MLP, CNN)</a:t>
            </a:r>
          </a:p>
          <a:p>
            <a:r>
              <a:rPr lang="en-US" altLang="zh-TW" dirty="0" smtClean="0"/>
              <a:t>K-Means Clustering</a:t>
            </a:r>
          </a:p>
          <a:p>
            <a:r>
              <a:rPr lang="en-US" altLang="zh-TW" dirty="0" smtClean="0"/>
              <a:t>Google Maps API</a:t>
            </a:r>
            <a:r>
              <a:rPr lang="zh-TW" altLang="en-US" dirty="0" smtClean="0"/>
              <a:t> 地理資訊與路燈資料結合</a:t>
            </a:r>
            <a:endParaRPr lang="en-US" altLang="zh-TW" dirty="0" smtClean="0"/>
          </a:p>
          <a:p>
            <a:r>
              <a:rPr lang="en-US" altLang="zh-TW" dirty="0" smtClean="0"/>
              <a:t>Web Page Layout &amp; Design</a:t>
            </a:r>
          </a:p>
          <a:p>
            <a:r>
              <a:rPr lang="en-US" altLang="zh-TW" dirty="0" smtClean="0"/>
              <a:t>Web Server </a:t>
            </a:r>
            <a:r>
              <a:rPr lang="zh-TW" altLang="en-US" dirty="0" smtClean="0"/>
              <a:t>建置</a:t>
            </a:r>
            <a:endParaRPr lang="en-US" altLang="zh-TW" dirty="0" smtClean="0"/>
          </a:p>
          <a:p>
            <a:endParaRPr lang="en-US" altLang="zh-TW" dirty="0" smtClean="0"/>
          </a:p>
          <a:p>
            <a:endParaRPr lang="zh-TW" altLang="en-US" dirty="0"/>
          </a:p>
        </p:txBody>
      </p:sp>
    </p:spTree>
    <p:extLst>
      <p:ext uri="{BB962C8B-B14F-4D97-AF65-F5344CB8AC3E}">
        <p14:creationId xmlns:p14="http://schemas.microsoft.com/office/powerpoint/2010/main" val="182624010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ctrTitle"/>
          </p:nvPr>
        </p:nvSpPr>
        <p:spPr/>
        <p:txBody>
          <a:bodyPr/>
          <a:lstStyle/>
          <a:p>
            <a:r>
              <a:rPr lang="en-US" altLang="zh-TW" dirty="0" smtClean="0"/>
              <a:t>Thank you for listening!</a:t>
            </a:r>
            <a:endParaRPr lang="zh-TW" altLang="en-US" dirty="0"/>
          </a:p>
        </p:txBody>
      </p:sp>
      <p:sp>
        <p:nvSpPr>
          <p:cNvPr id="5" name="副標題 4"/>
          <p:cNvSpPr>
            <a:spLocks noGrp="1"/>
          </p:cNvSpPr>
          <p:nvPr>
            <p:ph type="subTitle" idx="1"/>
          </p:nvPr>
        </p:nvSpPr>
        <p:spPr/>
        <p:txBody>
          <a:bodyPr>
            <a:normAutofit fontScale="92500" lnSpcReduction="20000"/>
          </a:bodyPr>
          <a:lstStyle/>
          <a:p>
            <a:endParaRPr lang="zh-TW" altLang="en-US"/>
          </a:p>
        </p:txBody>
      </p:sp>
    </p:spTree>
    <p:extLst>
      <p:ext uri="{BB962C8B-B14F-4D97-AF65-F5344CB8AC3E}">
        <p14:creationId xmlns:p14="http://schemas.microsoft.com/office/powerpoint/2010/main" val="37232396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solidFill>
                  <a:srgbClr val="FFFF00"/>
                </a:solidFill>
              </a:rPr>
              <a:t>Purpose </a:t>
            </a:r>
            <a:r>
              <a:rPr lang="en-US" altLang="zh-TW" dirty="0">
                <a:solidFill>
                  <a:srgbClr val="FFFF00"/>
                </a:solidFill>
                <a:latin typeface="Century Gothic" panose="020B0502020202020204" pitchFamily="34" charset="0"/>
              </a:rPr>
              <a:t>■</a:t>
            </a:r>
            <a:r>
              <a:rPr lang="en-US" altLang="zh-TW" dirty="0" smtClean="0">
                <a:solidFill>
                  <a:schemeClr val="accent2">
                    <a:lumMod val="40000"/>
                    <a:lumOff val="60000"/>
                  </a:schemeClr>
                </a:solidFill>
              </a:rPr>
              <a:t/>
            </a:r>
            <a:br>
              <a:rPr lang="en-US" altLang="zh-TW" dirty="0" smtClean="0">
                <a:solidFill>
                  <a:schemeClr val="accent2">
                    <a:lumMod val="40000"/>
                    <a:lumOff val="60000"/>
                  </a:schemeClr>
                </a:solidFill>
              </a:rPr>
            </a:br>
            <a:r>
              <a:rPr lang="en-US" altLang="zh-TW" dirty="0" smtClean="0">
                <a:solidFill>
                  <a:schemeClr val="accent2">
                    <a:lumMod val="40000"/>
                    <a:lumOff val="60000"/>
                  </a:schemeClr>
                </a:solidFill>
              </a:rPr>
              <a:t>Algorithm</a:t>
            </a:r>
            <a:r>
              <a:rPr lang="en-US" altLang="zh-TW" dirty="0">
                <a:solidFill>
                  <a:schemeClr val="accent2">
                    <a:lumMod val="40000"/>
                    <a:lumOff val="60000"/>
                  </a:schemeClr>
                </a:solidFill>
              </a:rPr>
              <a:t> </a:t>
            </a:r>
            <a:r>
              <a:rPr lang="en-US" altLang="zh-TW" dirty="0">
                <a:solidFill>
                  <a:schemeClr val="accent2">
                    <a:lumMod val="40000"/>
                    <a:lumOff val="60000"/>
                  </a:schemeClr>
                </a:solidFill>
                <a:latin typeface="Century Gothic" panose="020B0502020202020204" pitchFamily="34" charset="0"/>
              </a:rPr>
              <a:t>□</a:t>
            </a:r>
            <a:r>
              <a:rPr lang="en-US" altLang="zh-TW" dirty="0" smtClean="0">
                <a:solidFill>
                  <a:schemeClr val="accent2">
                    <a:lumMod val="40000"/>
                    <a:lumOff val="60000"/>
                  </a:schemeClr>
                </a:solidFill>
              </a:rPr>
              <a:t/>
            </a:r>
            <a:br>
              <a:rPr lang="en-US" altLang="zh-TW" dirty="0" smtClean="0">
                <a:solidFill>
                  <a:schemeClr val="accent2">
                    <a:lumMod val="40000"/>
                    <a:lumOff val="60000"/>
                  </a:schemeClr>
                </a:solidFill>
              </a:rPr>
            </a:br>
            <a:r>
              <a:rPr lang="en-US" altLang="zh-TW" dirty="0">
                <a:solidFill>
                  <a:schemeClr val="accent2">
                    <a:lumMod val="40000"/>
                    <a:lumOff val="60000"/>
                  </a:schemeClr>
                </a:solidFill>
              </a:rPr>
              <a:t>Data </a:t>
            </a:r>
            <a:r>
              <a:rPr lang="en-US" altLang="zh-TW" dirty="0" smtClean="0">
                <a:solidFill>
                  <a:schemeClr val="accent2">
                    <a:lumMod val="40000"/>
                    <a:lumOff val="60000"/>
                  </a:schemeClr>
                </a:solidFill>
              </a:rPr>
              <a:t>Structure</a:t>
            </a:r>
            <a:r>
              <a:rPr lang="en-US" altLang="zh-TW" dirty="0">
                <a:solidFill>
                  <a:schemeClr val="accent2">
                    <a:lumMod val="40000"/>
                    <a:lumOff val="60000"/>
                  </a:schemeClr>
                </a:solidFill>
              </a:rPr>
              <a:t> </a:t>
            </a:r>
            <a:r>
              <a:rPr lang="en-US" altLang="zh-TW" dirty="0">
                <a:solidFill>
                  <a:schemeClr val="accent2">
                    <a:lumMod val="40000"/>
                    <a:lumOff val="60000"/>
                  </a:schemeClr>
                </a:solidFill>
                <a:latin typeface="Century Gothic" panose="020B0502020202020204" pitchFamily="34" charset="0"/>
              </a:rPr>
              <a:t>□</a:t>
            </a:r>
            <a:r>
              <a:rPr lang="en-US" altLang="zh-TW" dirty="0" smtClean="0">
                <a:solidFill>
                  <a:schemeClr val="accent2">
                    <a:lumMod val="40000"/>
                    <a:lumOff val="60000"/>
                  </a:schemeClr>
                </a:solidFill>
              </a:rPr>
              <a:t/>
            </a:r>
            <a:br>
              <a:rPr lang="en-US" altLang="zh-TW" dirty="0" smtClean="0">
                <a:solidFill>
                  <a:schemeClr val="accent2">
                    <a:lumMod val="40000"/>
                    <a:lumOff val="60000"/>
                  </a:schemeClr>
                </a:solidFill>
              </a:rPr>
            </a:br>
            <a:r>
              <a:rPr lang="en-US" altLang="zh-TW" dirty="0">
                <a:solidFill>
                  <a:schemeClr val="accent2">
                    <a:lumMod val="40000"/>
                    <a:lumOff val="60000"/>
                  </a:schemeClr>
                </a:solidFill>
              </a:rPr>
              <a:t>Unknown for </a:t>
            </a:r>
            <a:r>
              <a:rPr lang="en-US" altLang="zh-TW" dirty="0" smtClean="0">
                <a:solidFill>
                  <a:schemeClr val="accent2">
                    <a:lumMod val="40000"/>
                    <a:lumOff val="60000"/>
                  </a:schemeClr>
                </a:solidFill>
              </a:rPr>
              <a:t>Research</a:t>
            </a:r>
            <a:r>
              <a:rPr lang="en-US" altLang="zh-TW" dirty="0">
                <a:solidFill>
                  <a:schemeClr val="accent2">
                    <a:lumMod val="40000"/>
                    <a:lumOff val="60000"/>
                  </a:schemeClr>
                </a:solidFill>
              </a:rPr>
              <a:t> </a:t>
            </a:r>
            <a:r>
              <a:rPr lang="en-US" altLang="zh-TW" dirty="0">
                <a:solidFill>
                  <a:schemeClr val="accent2">
                    <a:lumMod val="40000"/>
                    <a:lumOff val="60000"/>
                  </a:schemeClr>
                </a:solidFill>
                <a:latin typeface="Century Gothic" panose="020B0502020202020204" pitchFamily="34" charset="0"/>
              </a:rPr>
              <a:t>□</a:t>
            </a:r>
            <a:r>
              <a:rPr lang="en-US" altLang="zh-TW" dirty="0" smtClean="0">
                <a:solidFill>
                  <a:schemeClr val="accent2">
                    <a:lumMod val="40000"/>
                    <a:lumOff val="60000"/>
                  </a:schemeClr>
                </a:solidFill>
              </a:rPr>
              <a:t/>
            </a:r>
            <a:br>
              <a:rPr lang="en-US" altLang="zh-TW" dirty="0" smtClean="0">
                <a:solidFill>
                  <a:schemeClr val="accent2">
                    <a:lumMod val="40000"/>
                    <a:lumOff val="60000"/>
                  </a:schemeClr>
                </a:solidFill>
              </a:rPr>
            </a:br>
            <a:r>
              <a:rPr lang="en-US" altLang="zh-TW" dirty="0">
                <a:solidFill>
                  <a:schemeClr val="accent2">
                    <a:lumMod val="40000"/>
                    <a:lumOff val="60000"/>
                  </a:schemeClr>
                </a:solidFill>
              </a:rPr>
              <a:t>Presentation </a:t>
            </a:r>
            <a:r>
              <a:rPr lang="en-US" altLang="zh-TW" dirty="0" smtClean="0">
                <a:solidFill>
                  <a:schemeClr val="accent2">
                    <a:lumMod val="40000"/>
                    <a:lumOff val="60000"/>
                  </a:schemeClr>
                </a:solidFill>
              </a:rPr>
              <a:t>Format</a:t>
            </a:r>
            <a:r>
              <a:rPr lang="en-US" altLang="zh-TW" dirty="0">
                <a:solidFill>
                  <a:schemeClr val="accent2">
                    <a:lumMod val="40000"/>
                    <a:lumOff val="60000"/>
                  </a:schemeClr>
                </a:solidFill>
              </a:rPr>
              <a:t> </a:t>
            </a:r>
            <a:r>
              <a:rPr lang="en-US" altLang="zh-TW" dirty="0">
                <a:solidFill>
                  <a:schemeClr val="accent2">
                    <a:lumMod val="40000"/>
                    <a:lumOff val="60000"/>
                  </a:schemeClr>
                </a:solidFill>
                <a:latin typeface="Century Gothic" panose="020B0502020202020204" pitchFamily="34" charset="0"/>
              </a:rPr>
              <a:t>□</a:t>
            </a:r>
            <a:r>
              <a:rPr lang="en-US" altLang="zh-TW" dirty="0" smtClean="0">
                <a:solidFill>
                  <a:schemeClr val="accent2">
                    <a:lumMod val="40000"/>
                    <a:lumOff val="60000"/>
                  </a:schemeClr>
                </a:solidFill>
              </a:rPr>
              <a:t/>
            </a:r>
            <a:br>
              <a:rPr lang="en-US" altLang="zh-TW" dirty="0" smtClean="0">
                <a:solidFill>
                  <a:schemeClr val="accent2">
                    <a:lumMod val="40000"/>
                    <a:lumOff val="60000"/>
                  </a:schemeClr>
                </a:solidFill>
              </a:rPr>
            </a:br>
            <a:r>
              <a:rPr lang="en-US" altLang="zh-TW" dirty="0" smtClean="0">
                <a:solidFill>
                  <a:schemeClr val="accent2">
                    <a:lumMod val="40000"/>
                    <a:lumOff val="60000"/>
                  </a:schemeClr>
                </a:solidFill>
              </a:rPr>
              <a:t>Deliverable</a:t>
            </a:r>
            <a:r>
              <a:rPr lang="en-US" altLang="zh-TW" dirty="0">
                <a:solidFill>
                  <a:schemeClr val="accent2">
                    <a:lumMod val="40000"/>
                    <a:lumOff val="60000"/>
                  </a:schemeClr>
                </a:solidFill>
              </a:rPr>
              <a:t> </a:t>
            </a:r>
            <a:r>
              <a:rPr lang="en-US" altLang="zh-TW" dirty="0">
                <a:solidFill>
                  <a:schemeClr val="accent2">
                    <a:lumMod val="40000"/>
                    <a:lumOff val="60000"/>
                  </a:schemeClr>
                </a:solidFill>
                <a:latin typeface="Century Gothic" panose="020B0502020202020204" pitchFamily="34" charset="0"/>
              </a:rPr>
              <a:t>□</a:t>
            </a:r>
            <a:r>
              <a:rPr lang="en-US" altLang="zh-TW" dirty="0" smtClean="0">
                <a:solidFill>
                  <a:schemeClr val="accent2">
                    <a:lumMod val="40000"/>
                    <a:lumOff val="60000"/>
                  </a:schemeClr>
                </a:solidFill>
              </a:rPr>
              <a:t/>
            </a:r>
            <a:br>
              <a:rPr lang="en-US" altLang="zh-TW" dirty="0" smtClean="0">
                <a:solidFill>
                  <a:schemeClr val="accent2">
                    <a:lumMod val="40000"/>
                    <a:lumOff val="60000"/>
                  </a:schemeClr>
                </a:solidFill>
              </a:rPr>
            </a:br>
            <a:r>
              <a:rPr lang="en-US" altLang="zh-TW" dirty="0">
                <a:solidFill>
                  <a:schemeClr val="accent2">
                    <a:lumMod val="40000"/>
                    <a:lumOff val="60000"/>
                  </a:schemeClr>
                </a:solidFill>
              </a:rPr>
              <a:t>Tasks </a:t>
            </a:r>
            <a:r>
              <a:rPr lang="en-US" altLang="zh-TW" dirty="0" smtClean="0">
                <a:solidFill>
                  <a:schemeClr val="accent2">
                    <a:lumMod val="40000"/>
                    <a:lumOff val="60000"/>
                  </a:schemeClr>
                </a:solidFill>
              </a:rPr>
              <a:t>Segregation</a:t>
            </a:r>
            <a:r>
              <a:rPr lang="en-US" altLang="zh-TW" dirty="0">
                <a:solidFill>
                  <a:schemeClr val="accent2">
                    <a:lumMod val="40000"/>
                    <a:lumOff val="60000"/>
                  </a:schemeClr>
                </a:solidFill>
              </a:rPr>
              <a:t> </a:t>
            </a:r>
            <a:r>
              <a:rPr lang="en-US" altLang="zh-TW" dirty="0">
                <a:solidFill>
                  <a:schemeClr val="accent2">
                    <a:lumMod val="40000"/>
                    <a:lumOff val="60000"/>
                  </a:schemeClr>
                </a:solidFill>
                <a:latin typeface="Century Gothic" panose="020B0502020202020204" pitchFamily="34" charset="0"/>
              </a:rPr>
              <a:t>□</a:t>
            </a:r>
            <a:endParaRPr lang="zh-TW" altLang="en-US" dirty="0">
              <a:solidFill>
                <a:schemeClr val="accent2">
                  <a:lumMod val="40000"/>
                  <a:lumOff val="60000"/>
                </a:schemeClr>
              </a:solidFill>
            </a:endParaRPr>
          </a:p>
        </p:txBody>
      </p:sp>
      <p:sp>
        <p:nvSpPr>
          <p:cNvPr id="4" name="文字版面配置區 3"/>
          <p:cNvSpPr>
            <a:spLocks noGrp="1"/>
          </p:cNvSpPr>
          <p:nvPr>
            <p:ph type="body" idx="1"/>
          </p:nvPr>
        </p:nvSpPr>
        <p:spPr/>
        <p:txBody>
          <a:bodyPr/>
          <a:lstStyle/>
          <a:p>
            <a:endParaRPr lang="zh-TW" altLang="en-US" dirty="0"/>
          </a:p>
        </p:txBody>
      </p:sp>
    </p:spTree>
    <p:extLst>
      <p:ext uri="{BB962C8B-B14F-4D97-AF65-F5344CB8AC3E}">
        <p14:creationId xmlns:p14="http://schemas.microsoft.com/office/powerpoint/2010/main" val="36334676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en-US" altLang="zh-TW" dirty="0" smtClean="0"/>
              <a:t>Purpose</a:t>
            </a:r>
            <a:endParaRPr lang="zh-TW" altLang="en-US" dirty="0"/>
          </a:p>
        </p:txBody>
      </p:sp>
      <p:sp>
        <p:nvSpPr>
          <p:cNvPr id="7" name="內容版面配置區 6"/>
          <p:cNvSpPr>
            <a:spLocks noGrp="1"/>
          </p:cNvSpPr>
          <p:nvPr>
            <p:ph idx="1"/>
          </p:nvPr>
        </p:nvSpPr>
        <p:spPr/>
        <p:txBody>
          <a:bodyPr/>
          <a:lstStyle/>
          <a:p>
            <a:r>
              <a:rPr lang="zh-TW" altLang="en-US" dirty="0"/>
              <a:t>透過</a:t>
            </a:r>
            <a:r>
              <a:rPr lang="en-US" altLang="zh-TW" dirty="0"/>
              <a:t>1999</a:t>
            </a:r>
            <a:r>
              <a:rPr lang="zh-TW" altLang="en-US" dirty="0"/>
              <a:t>資料可看出許多民眾對於道路安全方面的需求，</a:t>
            </a:r>
            <a:r>
              <a:rPr lang="zh-TW" altLang="en-US" dirty="0" smtClean="0"/>
              <a:t>其中約</a:t>
            </a:r>
            <a:r>
              <a:rPr lang="en-US" altLang="zh-TW" dirty="0" smtClean="0"/>
              <a:t>26%</a:t>
            </a:r>
            <a:r>
              <a:rPr lang="zh-TW" altLang="en-US" dirty="0" smtClean="0"/>
              <a:t>左右是與路燈維護相關的回報，</a:t>
            </a:r>
            <a:r>
              <a:rPr lang="zh-TW" altLang="en-US" dirty="0"/>
              <a:t>而根據智慧燈具的資料又可看出路燈損壞的頻率與維修所需要的時間。 </a:t>
            </a:r>
            <a:endParaRPr lang="en-US" altLang="zh-TW" dirty="0" smtClean="0"/>
          </a:p>
          <a:p>
            <a:r>
              <a:rPr lang="zh-TW" altLang="en-US" dirty="0" smtClean="0"/>
              <a:t>分析</a:t>
            </a:r>
            <a:r>
              <a:rPr lang="zh-TW" altLang="en-US" dirty="0"/>
              <a:t>資料後可預估路燈的可能壽命，並規劃路燈維修路線以及期程，以利維修單位降低其維修成本，期待能減少民眾主動回報所需花費的</a:t>
            </a:r>
            <a:r>
              <a:rPr lang="zh-TW" altLang="en-US" dirty="0" smtClean="0"/>
              <a:t>時間，並且降低路燈損壞可能造成的車禍與意外。</a:t>
            </a:r>
            <a:endParaRPr lang="zh-TW" altLang="en-US" dirty="0"/>
          </a:p>
        </p:txBody>
      </p:sp>
      <p:pic>
        <p:nvPicPr>
          <p:cNvPr id="2" name="圖片 1"/>
          <p:cNvPicPr>
            <a:picLocks noChangeAspect="1"/>
          </p:cNvPicPr>
          <p:nvPr/>
        </p:nvPicPr>
        <p:blipFill>
          <a:blip r:embed="rId2"/>
          <a:stretch>
            <a:fillRect/>
          </a:stretch>
        </p:blipFill>
        <p:spPr>
          <a:xfrm>
            <a:off x="3833252" y="5201573"/>
            <a:ext cx="7286625" cy="1314450"/>
          </a:xfrm>
          <a:prstGeom prst="rect">
            <a:avLst/>
          </a:prstGeom>
        </p:spPr>
      </p:pic>
    </p:spTree>
    <p:extLst>
      <p:ext uri="{BB962C8B-B14F-4D97-AF65-F5344CB8AC3E}">
        <p14:creationId xmlns:p14="http://schemas.microsoft.com/office/powerpoint/2010/main" val="29309674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Purpose </a:t>
            </a:r>
            <a:r>
              <a:rPr lang="en-US" altLang="zh-TW" dirty="0">
                <a:latin typeface="Century Gothic" panose="020B0502020202020204" pitchFamily="34" charset="0"/>
              </a:rPr>
              <a:t>■</a:t>
            </a:r>
            <a:r>
              <a:rPr lang="en-US" altLang="zh-TW" dirty="0" smtClean="0">
                <a:solidFill>
                  <a:schemeClr val="accent2">
                    <a:lumMod val="40000"/>
                    <a:lumOff val="60000"/>
                  </a:schemeClr>
                </a:solidFill>
              </a:rPr>
              <a:t/>
            </a:r>
            <a:br>
              <a:rPr lang="en-US" altLang="zh-TW" dirty="0" smtClean="0">
                <a:solidFill>
                  <a:schemeClr val="accent2">
                    <a:lumMod val="40000"/>
                    <a:lumOff val="60000"/>
                  </a:schemeClr>
                </a:solidFill>
              </a:rPr>
            </a:br>
            <a:r>
              <a:rPr lang="en-US" altLang="zh-TW" dirty="0" smtClean="0">
                <a:solidFill>
                  <a:srgbClr val="FFFF00"/>
                </a:solidFill>
              </a:rPr>
              <a:t>Algorithm</a:t>
            </a:r>
            <a:r>
              <a:rPr lang="en-US" altLang="zh-TW" dirty="0">
                <a:solidFill>
                  <a:srgbClr val="FFFF00"/>
                </a:solidFill>
              </a:rPr>
              <a:t> </a:t>
            </a:r>
            <a:r>
              <a:rPr lang="en-US" altLang="zh-TW" dirty="0">
                <a:solidFill>
                  <a:srgbClr val="FFFF00"/>
                </a:solidFill>
                <a:latin typeface="Century Gothic" panose="020B0502020202020204" pitchFamily="34" charset="0"/>
              </a:rPr>
              <a:t>■</a:t>
            </a:r>
            <a:r>
              <a:rPr lang="en-US" altLang="zh-TW" dirty="0" smtClean="0">
                <a:solidFill>
                  <a:schemeClr val="accent2">
                    <a:lumMod val="40000"/>
                    <a:lumOff val="60000"/>
                  </a:schemeClr>
                </a:solidFill>
              </a:rPr>
              <a:t/>
            </a:r>
            <a:br>
              <a:rPr lang="en-US" altLang="zh-TW" dirty="0" smtClean="0">
                <a:solidFill>
                  <a:schemeClr val="accent2">
                    <a:lumMod val="40000"/>
                    <a:lumOff val="60000"/>
                  </a:schemeClr>
                </a:solidFill>
              </a:rPr>
            </a:br>
            <a:r>
              <a:rPr lang="en-US" altLang="zh-TW" dirty="0">
                <a:solidFill>
                  <a:schemeClr val="accent2">
                    <a:lumMod val="40000"/>
                    <a:lumOff val="60000"/>
                  </a:schemeClr>
                </a:solidFill>
              </a:rPr>
              <a:t>Data </a:t>
            </a:r>
            <a:r>
              <a:rPr lang="en-US" altLang="zh-TW" dirty="0" smtClean="0">
                <a:solidFill>
                  <a:schemeClr val="accent2">
                    <a:lumMod val="40000"/>
                    <a:lumOff val="60000"/>
                  </a:schemeClr>
                </a:solidFill>
              </a:rPr>
              <a:t>Structure</a:t>
            </a:r>
            <a:r>
              <a:rPr lang="en-US" altLang="zh-TW" dirty="0">
                <a:solidFill>
                  <a:schemeClr val="accent2">
                    <a:lumMod val="40000"/>
                    <a:lumOff val="60000"/>
                  </a:schemeClr>
                </a:solidFill>
              </a:rPr>
              <a:t> </a:t>
            </a:r>
            <a:r>
              <a:rPr lang="en-US" altLang="zh-TW" dirty="0">
                <a:solidFill>
                  <a:schemeClr val="accent2">
                    <a:lumMod val="40000"/>
                    <a:lumOff val="60000"/>
                  </a:schemeClr>
                </a:solidFill>
                <a:latin typeface="Century Gothic" panose="020B0502020202020204" pitchFamily="34" charset="0"/>
              </a:rPr>
              <a:t>□</a:t>
            </a:r>
            <a:r>
              <a:rPr lang="en-US" altLang="zh-TW" dirty="0" smtClean="0">
                <a:solidFill>
                  <a:schemeClr val="accent2">
                    <a:lumMod val="40000"/>
                    <a:lumOff val="60000"/>
                  </a:schemeClr>
                </a:solidFill>
              </a:rPr>
              <a:t/>
            </a:r>
            <a:br>
              <a:rPr lang="en-US" altLang="zh-TW" dirty="0" smtClean="0">
                <a:solidFill>
                  <a:schemeClr val="accent2">
                    <a:lumMod val="40000"/>
                    <a:lumOff val="60000"/>
                  </a:schemeClr>
                </a:solidFill>
              </a:rPr>
            </a:br>
            <a:r>
              <a:rPr lang="en-US" altLang="zh-TW" dirty="0">
                <a:solidFill>
                  <a:schemeClr val="accent2">
                    <a:lumMod val="40000"/>
                    <a:lumOff val="60000"/>
                  </a:schemeClr>
                </a:solidFill>
              </a:rPr>
              <a:t>Unknown for </a:t>
            </a:r>
            <a:r>
              <a:rPr lang="en-US" altLang="zh-TW" dirty="0" smtClean="0">
                <a:solidFill>
                  <a:schemeClr val="accent2">
                    <a:lumMod val="40000"/>
                    <a:lumOff val="60000"/>
                  </a:schemeClr>
                </a:solidFill>
              </a:rPr>
              <a:t>Research</a:t>
            </a:r>
            <a:r>
              <a:rPr lang="en-US" altLang="zh-TW" dirty="0">
                <a:solidFill>
                  <a:schemeClr val="accent2">
                    <a:lumMod val="40000"/>
                    <a:lumOff val="60000"/>
                  </a:schemeClr>
                </a:solidFill>
              </a:rPr>
              <a:t> </a:t>
            </a:r>
            <a:r>
              <a:rPr lang="en-US" altLang="zh-TW" dirty="0">
                <a:solidFill>
                  <a:schemeClr val="accent2">
                    <a:lumMod val="40000"/>
                    <a:lumOff val="60000"/>
                  </a:schemeClr>
                </a:solidFill>
                <a:latin typeface="Century Gothic" panose="020B0502020202020204" pitchFamily="34" charset="0"/>
              </a:rPr>
              <a:t>□</a:t>
            </a:r>
            <a:r>
              <a:rPr lang="en-US" altLang="zh-TW" dirty="0" smtClean="0">
                <a:solidFill>
                  <a:schemeClr val="accent2">
                    <a:lumMod val="40000"/>
                    <a:lumOff val="60000"/>
                  </a:schemeClr>
                </a:solidFill>
              </a:rPr>
              <a:t/>
            </a:r>
            <a:br>
              <a:rPr lang="en-US" altLang="zh-TW" dirty="0" smtClean="0">
                <a:solidFill>
                  <a:schemeClr val="accent2">
                    <a:lumMod val="40000"/>
                    <a:lumOff val="60000"/>
                  </a:schemeClr>
                </a:solidFill>
              </a:rPr>
            </a:br>
            <a:r>
              <a:rPr lang="en-US" altLang="zh-TW" dirty="0">
                <a:solidFill>
                  <a:schemeClr val="accent2">
                    <a:lumMod val="40000"/>
                    <a:lumOff val="60000"/>
                  </a:schemeClr>
                </a:solidFill>
              </a:rPr>
              <a:t>Presentation </a:t>
            </a:r>
            <a:r>
              <a:rPr lang="en-US" altLang="zh-TW" dirty="0" smtClean="0">
                <a:solidFill>
                  <a:schemeClr val="accent2">
                    <a:lumMod val="40000"/>
                    <a:lumOff val="60000"/>
                  </a:schemeClr>
                </a:solidFill>
              </a:rPr>
              <a:t>Format</a:t>
            </a:r>
            <a:r>
              <a:rPr lang="en-US" altLang="zh-TW" dirty="0">
                <a:solidFill>
                  <a:schemeClr val="accent2">
                    <a:lumMod val="40000"/>
                    <a:lumOff val="60000"/>
                  </a:schemeClr>
                </a:solidFill>
              </a:rPr>
              <a:t> </a:t>
            </a:r>
            <a:r>
              <a:rPr lang="en-US" altLang="zh-TW" dirty="0">
                <a:solidFill>
                  <a:schemeClr val="accent2">
                    <a:lumMod val="40000"/>
                    <a:lumOff val="60000"/>
                  </a:schemeClr>
                </a:solidFill>
                <a:latin typeface="Century Gothic" panose="020B0502020202020204" pitchFamily="34" charset="0"/>
              </a:rPr>
              <a:t>□</a:t>
            </a:r>
            <a:r>
              <a:rPr lang="en-US" altLang="zh-TW" dirty="0" smtClean="0">
                <a:solidFill>
                  <a:schemeClr val="accent2">
                    <a:lumMod val="40000"/>
                    <a:lumOff val="60000"/>
                  </a:schemeClr>
                </a:solidFill>
              </a:rPr>
              <a:t/>
            </a:r>
            <a:br>
              <a:rPr lang="en-US" altLang="zh-TW" dirty="0" smtClean="0">
                <a:solidFill>
                  <a:schemeClr val="accent2">
                    <a:lumMod val="40000"/>
                    <a:lumOff val="60000"/>
                  </a:schemeClr>
                </a:solidFill>
              </a:rPr>
            </a:br>
            <a:r>
              <a:rPr lang="en-US" altLang="zh-TW" dirty="0" smtClean="0">
                <a:solidFill>
                  <a:schemeClr val="accent2">
                    <a:lumMod val="40000"/>
                    <a:lumOff val="60000"/>
                  </a:schemeClr>
                </a:solidFill>
              </a:rPr>
              <a:t>Deliverable</a:t>
            </a:r>
            <a:r>
              <a:rPr lang="en-US" altLang="zh-TW" dirty="0">
                <a:solidFill>
                  <a:schemeClr val="accent2">
                    <a:lumMod val="40000"/>
                    <a:lumOff val="60000"/>
                  </a:schemeClr>
                </a:solidFill>
              </a:rPr>
              <a:t> </a:t>
            </a:r>
            <a:r>
              <a:rPr lang="en-US" altLang="zh-TW" dirty="0">
                <a:solidFill>
                  <a:schemeClr val="accent2">
                    <a:lumMod val="40000"/>
                    <a:lumOff val="60000"/>
                  </a:schemeClr>
                </a:solidFill>
                <a:latin typeface="Century Gothic" panose="020B0502020202020204" pitchFamily="34" charset="0"/>
              </a:rPr>
              <a:t>□</a:t>
            </a:r>
            <a:r>
              <a:rPr lang="en-US" altLang="zh-TW" dirty="0" smtClean="0">
                <a:solidFill>
                  <a:schemeClr val="accent2">
                    <a:lumMod val="40000"/>
                    <a:lumOff val="60000"/>
                  </a:schemeClr>
                </a:solidFill>
              </a:rPr>
              <a:t/>
            </a:r>
            <a:br>
              <a:rPr lang="en-US" altLang="zh-TW" dirty="0" smtClean="0">
                <a:solidFill>
                  <a:schemeClr val="accent2">
                    <a:lumMod val="40000"/>
                    <a:lumOff val="60000"/>
                  </a:schemeClr>
                </a:solidFill>
              </a:rPr>
            </a:br>
            <a:r>
              <a:rPr lang="en-US" altLang="zh-TW" dirty="0">
                <a:solidFill>
                  <a:schemeClr val="accent2">
                    <a:lumMod val="40000"/>
                    <a:lumOff val="60000"/>
                  </a:schemeClr>
                </a:solidFill>
              </a:rPr>
              <a:t>Tasks </a:t>
            </a:r>
            <a:r>
              <a:rPr lang="en-US" altLang="zh-TW" dirty="0" smtClean="0">
                <a:solidFill>
                  <a:schemeClr val="accent2">
                    <a:lumMod val="40000"/>
                    <a:lumOff val="60000"/>
                  </a:schemeClr>
                </a:solidFill>
              </a:rPr>
              <a:t>Segregation</a:t>
            </a:r>
            <a:r>
              <a:rPr lang="en-US" altLang="zh-TW" dirty="0">
                <a:solidFill>
                  <a:schemeClr val="accent2">
                    <a:lumMod val="40000"/>
                    <a:lumOff val="60000"/>
                  </a:schemeClr>
                </a:solidFill>
              </a:rPr>
              <a:t> </a:t>
            </a:r>
            <a:r>
              <a:rPr lang="en-US" altLang="zh-TW" dirty="0">
                <a:solidFill>
                  <a:schemeClr val="accent2">
                    <a:lumMod val="40000"/>
                    <a:lumOff val="60000"/>
                  </a:schemeClr>
                </a:solidFill>
                <a:latin typeface="Century Gothic" panose="020B0502020202020204" pitchFamily="34" charset="0"/>
              </a:rPr>
              <a:t>□</a:t>
            </a:r>
            <a:endParaRPr lang="zh-TW" altLang="en-US" dirty="0">
              <a:solidFill>
                <a:schemeClr val="accent2">
                  <a:lumMod val="40000"/>
                  <a:lumOff val="60000"/>
                </a:schemeClr>
              </a:solidFill>
            </a:endParaRPr>
          </a:p>
        </p:txBody>
      </p:sp>
      <p:sp>
        <p:nvSpPr>
          <p:cNvPr id="4" name="文字版面配置區 3"/>
          <p:cNvSpPr>
            <a:spLocks noGrp="1"/>
          </p:cNvSpPr>
          <p:nvPr>
            <p:ph type="body" idx="1"/>
          </p:nvPr>
        </p:nvSpPr>
        <p:spPr/>
        <p:txBody>
          <a:bodyPr/>
          <a:lstStyle/>
          <a:p>
            <a:endParaRPr lang="zh-TW" altLang="en-US" dirty="0"/>
          </a:p>
        </p:txBody>
      </p:sp>
    </p:spTree>
    <p:extLst>
      <p:ext uri="{BB962C8B-B14F-4D97-AF65-F5344CB8AC3E}">
        <p14:creationId xmlns:p14="http://schemas.microsoft.com/office/powerpoint/2010/main" val="37106808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multilayer perceptron」的圖片搜尋結果"/>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3709" y="2349287"/>
            <a:ext cx="3798358" cy="2670214"/>
          </a:xfrm>
          <a:prstGeom prst="rect">
            <a:avLst/>
          </a:prstGeom>
          <a:noFill/>
          <a:extLst>
            <a:ext uri="{909E8E84-426E-40DD-AFC4-6F175D3DCCD1}">
              <a14:hiddenFill xmlns:a14="http://schemas.microsoft.com/office/drawing/2010/main">
                <a:solidFill>
                  <a:srgbClr val="FFFFFF"/>
                </a:solidFill>
              </a14:hiddenFill>
            </a:ext>
          </a:extLst>
        </p:spPr>
      </p:pic>
      <p:sp>
        <p:nvSpPr>
          <p:cNvPr id="2" name="標題 1"/>
          <p:cNvSpPr>
            <a:spLocks noGrp="1"/>
          </p:cNvSpPr>
          <p:nvPr>
            <p:ph type="title"/>
          </p:nvPr>
        </p:nvSpPr>
        <p:spPr/>
        <p:txBody>
          <a:bodyPr/>
          <a:lstStyle/>
          <a:p>
            <a:r>
              <a:rPr lang="en-US" altLang="zh-TW" dirty="0" smtClean="0"/>
              <a:t>Algorithm Tier 1</a:t>
            </a:r>
            <a:endParaRPr lang="zh-TW" altLang="en-US" dirty="0"/>
          </a:p>
        </p:txBody>
      </p:sp>
      <p:sp>
        <p:nvSpPr>
          <p:cNvPr id="3" name="內容版面配置區 2"/>
          <p:cNvSpPr>
            <a:spLocks noGrp="1"/>
          </p:cNvSpPr>
          <p:nvPr>
            <p:ph sz="half" idx="1"/>
          </p:nvPr>
        </p:nvSpPr>
        <p:spPr/>
        <p:txBody>
          <a:bodyPr/>
          <a:lstStyle/>
          <a:p>
            <a:r>
              <a:rPr lang="en-US" altLang="zh-TW" dirty="0" smtClean="0"/>
              <a:t>Inputs</a:t>
            </a:r>
            <a:r>
              <a:rPr lang="en-US" altLang="zh-TW" dirty="0"/>
              <a:t>: </a:t>
            </a:r>
            <a:r>
              <a:rPr lang="zh-TW" altLang="en-US" dirty="0" smtClean="0"/>
              <a:t>路燈資料、地點及歷史維修紀錄</a:t>
            </a:r>
            <a:endParaRPr lang="zh-TW" altLang="en-US" dirty="0"/>
          </a:p>
          <a:p>
            <a:r>
              <a:rPr lang="en-US" altLang="zh-TW" dirty="0" smtClean="0"/>
              <a:t>Outputs</a:t>
            </a:r>
            <a:r>
              <a:rPr lang="en-US" altLang="zh-TW" dirty="0"/>
              <a:t>: </a:t>
            </a:r>
            <a:r>
              <a:rPr lang="zh-TW" altLang="en-US" dirty="0"/>
              <a:t>預估之路燈壽命</a:t>
            </a:r>
          </a:p>
          <a:p>
            <a:r>
              <a:rPr lang="en-US" altLang="zh-TW" dirty="0" smtClean="0"/>
              <a:t>Methods:</a:t>
            </a:r>
          </a:p>
          <a:p>
            <a:pPr lvl="1"/>
            <a:r>
              <a:rPr lang="en-US" altLang="zh-TW" dirty="0" smtClean="0"/>
              <a:t>MLP</a:t>
            </a:r>
          </a:p>
          <a:p>
            <a:pPr lvl="1"/>
            <a:r>
              <a:rPr lang="en-US" altLang="zh-TW" dirty="0" smtClean="0"/>
              <a:t>CNN</a:t>
            </a:r>
            <a:endParaRPr lang="zh-TW" altLang="en-US" dirty="0"/>
          </a:p>
        </p:txBody>
      </p:sp>
      <p:pic>
        <p:nvPicPr>
          <p:cNvPr id="1026" name="Picture 2" descr="「convolution neural network」的圖片搜尋結果"/>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4636559" y="4578638"/>
            <a:ext cx="5194300" cy="1525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25975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Algorithm Tier 2</a:t>
            </a:r>
            <a:endParaRPr lang="zh-TW" altLang="en-US" dirty="0"/>
          </a:p>
        </p:txBody>
      </p:sp>
      <p:sp>
        <p:nvSpPr>
          <p:cNvPr id="3" name="內容版面配置區 2"/>
          <p:cNvSpPr>
            <a:spLocks noGrp="1"/>
          </p:cNvSpPr>
          <p:nvPr>
            <p:ph sz="half" idx="1"/>
          </p:nvPr>
        </p:nvSpPr>
        <p:spPr/>
        <p:txBody>
          <a:bodyPr/>
          <a:lstStyle/>
          <a:p>
            <a:r>
              <a:rPr lang="en-US" altLang="zh-TW" dirty="0" smtClean="0"/>
              <a:t>Inputs: </a:t>
            </a:r>
            <a:r>
              <a:rPr lang="zh-TW" altLang="en-US" dirty="0" smtClean="0"/>
              <a:t>路燈預估壽命及地理位置</a:t>
            </a:r>
            <a:endParaRPr lang="zh-TW" altLang="en-US" dirty="0"/>
          </a:p>
          <a:p>
            <a:r>
              <a:rPr lang="en-US" altLang="zh-TW" dirty="0" smtClean="0"/>
              <a:t>Outputs</a:t>
            </a:r>
            <a:r>
              <a:rPr lang="en-US" altLang="zh-TW" dirty="0"/>
              <a:t>: </a:t>
            </a:r>
            <a:r>
              <a:rPr lang="zh-TW" altLang="en-US" dirty="0"/>
              <a:t>期程分堆</a:t>
            </a:r>
          </a:p>
          <a:p>
            <a:r>
              <a:rPr lang="en-US" altLang="zh-TW" dirty="0" smtClean="0"/>
              <a:t>Methods</a:t>
            </a:r>
            <a:r>
              <a:rPr lang="en-US" altLang="zh-TW" dirty="0"/>
              <a:t>: </a:t>
            </a:r>
            <a:r>
              <a:rPr lang="en-US" altLang="zh-TW" dirty="0" smtClean="0"/>
              <a:t>K-Means</a:t>
            </a:r>
            <a:endParaRPr lang="zh-TW" altLang="en-US" dirty="0"/>
          </a:p>
        </p:txBody>
      </p:sp>
      <p:pic>
        <p:nvPicPr>
          <p:cNvPr id="2050" name="Picture 2" descr="「kmeans png」的圖片搜尋結果"/>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188075" y="2310342"/>
            <a:ext cx="5194300" cy="34628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38790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Algorithm Tier 3</a:t>
            </a:r>
            <a:endParaRPr lang="zh-TW" altLang="en-US" dirty="0"/>
          </a:p>
        </p:txBody>
      </p:sp>
      <p:sp>
        <p:nvSpPr>
          <p:cNvPr id="3" name="內容版面配置區 2"/>
          <p:cNvSpPr>
            <a:spLocks noGrp="1"/>
          </p:cNvSpPr>
          <p:nvPr>
            <p:ph sz="half" idx="1"/>
          </p:nvPr>
        </p:nvSpPr>
        <p:spPr/>
        <p:txBody>
          <a:bodyPr/>
          <a:lstStyle/>
          <a:p>
            <a:r>
              <a:rPr lang="en-US" altLang="zh-TW" dirty="0" smtClean="0"/>
              <a:t>Inputs</a:t>
            </a:r>
            <a:r>
              <a:rPr lang="en-US" altLang="zh-TW" dirty="0"/>
              <a:t>: </a:t>
            </a:r>
            <a:r>
              <a:rPr lang="zh-TW" altLang="en-US" dirty="0"/>
              <a:t>各期程區域所含路燈之地理位置及地圖資訊</a:t>
            </a:r>
          </a:p>
          <a:p>
            <a:r>
              <a:rPr lang="en-US" altLang="zh-TW" dirty="0" smtClean="0"/>
              <a:t>Outputs</a:t>
            </a:r>
            <a:r>
              <a:rPr lang="en-US" altLang="zh-TW" dirty="0"/>
              <a:t>: </a:t>
            </a:r>
            <a:r>
              <a:rPr lang="zh-TW" altLang="en-US" dirty="0"/>
              <a:t>各路標走訪一次之</a:t>
            </a:r>
            <a:r>
              <a:rPr lang="zh-TW" altLang="en-US" dirty="0" smtClean="0"/>
              <a:t>最</a:t>
            </a:r>
            <a:r>
              <a:rPr lang="zh-TW" altLang="en-US" dirty="0"/>
              <a:t>低</a:t>
            </a:r>
            <a:r>
              <a:rPr lang="zh-TW" altLang="en-US" dirty="0" smtClean="0"/>
              <a:t>成本路徑 </a:t>
            </a:r>
            <a:r>
              <a:rPr lang="en-US" altLang="zh-TW" dirty="0" smtClean="0"/>
              <a:t>(</a:t>
            </a:r>
            <a:r>
              <a:rPr lang="zh-TW" altLang="en-US" dirty="0"/>
              <a:t>如</a:t>
            </a:r>
            <a:r>
              <a:rPr lang="en-US" altLang="zh-TW" dirty="0" smtClean="0"/>
              <a:t>TSP)</a:t>
            </a:r>
            <a:endParaRPr lang="en-US" altLang="zh-TW" dirty="0"/>
          </a:p>
          <a:p>
            <a:r>
              <a:rPr lang="en-US" altLang="zh-TW" dirty="0" smtClean="0"/>
              <a:t>Methods: </a:t>
            </a:r>
            <a:r>
              <a:rPr lang="zh-TW" altLang="en-US" dirty="0" smtClean="0"/>
              <a:t>使用</a:t>
            </a:r>
            <a:r>
              <a:rPr lang="en-US" altLang="zh-TW" dirty="0" smtClean="0"/>
              <a:t>Google Maps API </a:t>
            </a:r>
            <a:r>
              <a:rPr lang="zh-TW" altLang="en-US" dirty="0" smtClean="0"/>
              <a:t>進行路線</a:t>
            </a:r>
            <a:r>
              <a:rPr lang="zh-TW" altLang="en-US" dirty="0"/>
              <a:t>規劃</a:t>
            </a:r>
          </a:p>
        </p:txBody>
      </p:sp>
      <p:pic>
        <p:nvPicPr>
          <p:cNvPr id="5" name="內容版面配置區 4"/>
          <p:cNvPicPr>
            <a:picLocks noGrp="1" noChangeAspect="1"/>
          </p:cNvPicPr>
          <p:nvPr>
            <p:ph sz="half" idx="2"/>
          </p:nvPr>
        </p:nvPicPr>
        <p:blipFill rotWithShape="1">
          <a:blip r:embed="rId2" cstate="print">
            <a:extLst>
              <a:ext uri="{28A0092B-C50C-407E-A947-70E740481C1C}">
                <a14:useLocalDpi xmlns:a14="http://schemas.microsoft.com/office/drawing/2010/main"/>
              </a:ext>
            </a:extLst>
          </a:blip>
          <a:srcRect/>
          <a:stretch/>
        </p:blipFill>
        <p:spPr>
          <a:xfrm>
            <a:off x="6187455" y="2222287"/>
            <a:ext cx="5194543" cy="3716204"/>
          </a:xfrm>
          <a:prstGeom prst="rect">
            <a:avLst/>
          </a:prstGeom>
        </p:spPr>
      </p:pic>
    </p:spTree>
    <p:extLst>
      <p:ext uri="{BB962C8B-B14F-4D97-AF65-F5344CB8AC3E}">
        <p14:creationId xmlns:p14="http://schemas.microsoft.com/office/powerpoint/2010/main" val="9314196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Purpose </a:t>
            </a:r>
            <a:r>
              <a:rPr lang="en-US" altLang="zh-TW" dirty="0">
                <a:latin typeface="Century Gothic" panose="020B0502020202020204" pitchFamily="34" charset="0"/>
              </a:rPr>
              <a:t>■</a:t>
            </a:r>
            <a:r>
              <a:rPr lang="en-US" altLang="zh-TW" dirty="0" smtClean="0">
                <a:solidFill>
                  <a:schemeClr val="accent2">
                    <a:lumMod val="40000"/>
                    <a:lumOff val="60000"/>
                  </a:schemeClr>
                </a:solidFill>
              </a:rPr>
              <a:t/>
            </a:r>
            <a:br>
              <a:rPr lang="en-US" altLang="zh-TW" dirty="0" smtClean="0">
                <a:solidFill>
                  <a:schemeClr val="accent2">
                    <a:lumMod val="40000"/>
                    <a:lumOff val="60000"/>
                  </a:schemeClr>
                </a:solidFill>
              </a:rPr>
            </a:br>
            <a:r>
              <a:rPr lang="en-US" altLang="zh-TW" dirty="0" smtClean="0">
                <a:solidFill>
                  <a:schemeClr val="accent2">
                    <a:lumMod val="40000"/>
                    <a:lumOff val="60000"/>
                  </a:schemeClr>
                </a:solidFill>
              </a:rPr>
              <a:t>Algorithm</a:t>
            </a:r>
            <a:r>
              <a:rPr lang="en-US" altLang="zh-TW" dirty="0">
                <a:solidFill>
                  <a:schemeClr val="accent2">
                    <a:lumMod val="40000"/>
                    <a:lumOff val="60000"/>
                  </a:schemeClr>
                </a:solidFill>
              </a:rPr>
              <a:t> </a:t>
            </a:r>
            <a:r>
              <a:rPr lang="en-US" altLang="zh-TW" dirty="0">
                <a:latin typeface="Century Gothic" panose="020B0502020202020204" pitchFamily="34" charset="0"/>
              </a:rPr>
              <a:t>■</a:t>
            </a:r>
            <a:r>
              <a:rPr lang="en-US" altLang="zh-TW" dirty="0" smtClean="0">
                <a:solidFill>
                  <a:schemeClr val="accent2">
                    <a:lumMod val="40000"/>
                    <a:lumOff val="60000"/>
                  </a:schemeClr>
                </a:solidFill>
              </a:rPr>
              <a:t/>
            </a:r>
            <a:br>
              <a:rPr lang="en-US" altLang="zh-TW" dirty="0" smtClean="0">
                <a:solidFill>
                  <a:schemeClr val="accent2">
                    <a:lumMod val="40000"/>
                    <a:lumOff val="60000"/>
                  </a:schemeClr>
                </a:solidFill>
              </a:rPr>
            </a:br>
            <a:r>
              <a:rPr lang="en-US" altLang="zh-TW" dirty="0">
                <a:solidFill>
                  <a:srgbClr val="FFFF00"/>
                </a:solidFill>
              </a:rPr>
              <a:t>Data </a:t>
            </a:r>
            <a:r>
              <a:rPr lang="en-US" altLang="zh-TW" dirty="0" smtClean="0">
                <a:solidFill>
                  <a:srgbClr val="FFFF00"/>
                </a:solidFill>
              </a:rPr>
              <a:t>Structure</a:t>
            </a:r>
            <a:r>
              <a:rPr lang="en-US" altLang="zh-TW" dirty="0">
                <a:solidFill>
                  <a:srgbClr val="FFFF00"/>
                </a:solidFill>
              </a:rPr>
              <a:t> </a:t>
            </a:r>
            <a:r>
              <a:rPr lang="en-US" altLang="zh-TW" dirty="0">
                <a:solidFill>
                  <a:srgbClr val="FFFF00"/>
                </a:solidFill>
                <a:latin typeface="Century Gothic" panose="020B0502020202020204" pitchFamily="34" charset="0"/>
              </a:rPr>
              <a:t>■</a:t>
            </a:r>
            <a:r>
              <a:rPr lang="en-US" altLang="zh-TW" dirty="0" smtClean="0">
                <a:solidFill>
                  <a:schemeClr val="accent2">
                    <a:lumMod val="40000"/>
                    <a:lumOff val="60000"/>
                  </a:schemeClr>
                </a:solidFill>
              </a:rPr>
              <a:t/>
            </a:r>
            <a:br>
              <a:rPr lang="en-US" altLang="zh-TW" dirty="0" smtClean="0">
                <a:solidFill>
                  <a:schemeClr val="accent2">
                    <a:lumMod val="40000"/>
                    <a:lumOff val="60000"/>
                  </a:schemeClr>
                </a:solidFill>
              </a:rPr>
            </a:br>
            <a:r>
              <a:rPr lang="en-US" altLang="zh-TW" dirty="0">
                <a:solidFill>
                  <a:schemeClr val="accent2">
                    <a:lumMod val="40000"/>
                    <a:lumOff val="60000"/>
                  </a:schemeClr>
                </a:solidFill>
              </a:rPr>
              <a:t>Unknown for </a:t>
            </a:r>
            <a:r>
              <a:rPr lang="en-US" altLang="zh-TW" dirty="0" smtClean="0">
                <a:solidFill>
                  <a:schemeClr val="accent2">
                    <a:lumMod val="40000"/>
                    <a:lumOff val="60000"/>
                  </a:schemeClr>
                </a:solidFill>
              </a:rPr>
              <a:t>Research</a:t>
            </a:r>
            <a:r>
              <a:rPr lang="en-US" altLang="zh-TW" dirty="0">
                <a:solidFill>
                  <a:schemeClr val="accent2">
                    <a:lumMod val="40000"/>
                    <a:lumOff val="60000"/>
                  </a:schemeClr>
                </a:solidFill>
              </a:rPr>
              <a:t> </a:t>
            </a:r>
            <a:r>
              <a:rPr lang="en-US" altLang="zh-TW" dirty="0">
                <a:solidFill>
                  <a:schemeClr val="accent2">
                    <a:lumMod val="40000"/>
                    <a:lumOff val="60000"/>
                  </a:schemeClr>
                </a:solidFill>
                <a:latin typeface="Century Gothic" panose="020B0502020202020204" pitchFamily="34" charset="0"/>
              </a:rPr>
              <a:t>□</a:t>
            </a:r>
            <a:r>
              <a:rPr lang="en-US" altLang="zh-TW" dirty="0" smtClean="0">
                <a:solidFill>
                  <a:schemeClr val="accent2">
                    <a:lumMod val="40000"/>
                    <a:lumOff val="60000"/>
                  </a:schemeClr>
                </a:solidFill>
              </a:rPr>
              <a:t/>
            </a:r>
            <a:br>
              <a:rPr lang="en-US" altLang="zh-TW" dirty="0" smtClean="0">
                <a:solidFill>
                  <a:schemeClr val="accent2">
                    <a:lumMod val="40000"/>
                    <a:lumOff val="60000"/>
                  </a:schemeClr>
                </a:solidFill>
              </a:rPr>
            </a:br>
            <a:r>
              <a:rPr lang="en-US" altLang="zh-TW" dirty="0">
                <a:solidFill>
                  <a:schemeClr val="accent2">
                    <a:lumMod val="40000"/>
                    <a:lumOff val="60000"/>
                  </a:schemeClr>
                </a:solidFill>
              </a:rPr>
              <a:t>Presentation </a:t>
            </a:r>
            <a:r>
              <a:rPr lang="en-US" altLang="zh-TW" dirty="0" smtClean="0">
                <a:solidFill>
                  <a:schemeClr val="accent2">
                    <a:lumMod val="40000"/>
                    <a:lumOff val="60000"/>
                  </a:schemeClr>
                </a:solidFill>
              </a:rPr>
              <a:t>Format</a:t>
            </a:r>
            <a:r>
              <a:rPr lang="en-US" altLang="zh-TW" dirty="0">
                <a:solidFill>
                  <a:schemeClr val="accent2">
                    <a:lumMod val="40000"/>
                    <a:lumOff val="60000"/>
                  </a:schemeClr>
                </a:solidFill>
              </a:rPr>
              <a:t> </a:t>
            </a:r>
            <a:r>
              <a:rPr lang="en-US" altLang="zh-TW" dirty="0">
                <a:solidFill>
                  <a:schemeClr val="accent2">
                    <a:lumMod val="40000"/>
                    <a:lumOff val="60000"/>
                  </a:schemeClr>
                </a:solidFill>
                <a:latin typeface="Century Gothic" panose="020B0502020202020204" pitchFamily="34" charset="0"/>
              </a:rPr>
              <a:t>□</a:t>
            </a:r>
            <a:r>
              <a:rPr lang="en-US" altLang="zh-TW" dirty="0" smtClean="0">
                <a:solidFill>
                  <a:schemeClr val="accent2">
                    <a:lumMod val="40000"/>
                    <a:lumOff val="60000"/>
                  </a:schemeClr>
                </a:solidFill>
              </a:rPr>
              <a:t/>
            </a:r>
            <a:br>
              <a:rPr lang="en-US" altLang="zh-TW" dirty="0" smtClean="0">
                <a:solidFill>
                  <a:schemeClr val="accent2">
                    <a:lumMod val="40000"/>
                    <a:lumOff val="60000"/>
                  </a:schemeClr>
                </a:solidFill>
              </a:rPr>
            </a:br>
            <a:r>
              <a:rPr lang="en-US" altLang="zh-TW" dirty="0" smtClean="0">
                <a:solidFill>
                  <a:schemeClr val="accent2">
                    <a:lumMod val="40000"/>
                    <a:lumOff val="60000"/>
                  </a:schemeClr>
                </a:solidFill>
              </a:rPr>
              <a:t>Deliverable</a:t>
            </a:r>
            <a:r>
              <a:rPr lang="en-US" altLang="zh-TW" dirty="0">
                <a:solidFill>
                  <a:schemeClr val="accent2">
                    <a:lumMod val="40000"/>
                    <a:lumOff val="60000"/>
                  </a:schemeClr>
                </a:solidFill>
              </a:rPr>
              <a:t> </a:t>
            </a:r>
            <a:r>
              <a:rPr lang="en-US" altLang="zh-TW" dirty="0">
                <a:solidFill>
                  <a:schemeClr val="accent2">
                    <a:lumMod val="40000"/>
                    <a:lumOff val="60000"/>
                  </a:schemeClr>
                </a:solidFill>
                <a:latin typeface="Century Gothic" panose="020B0502020202020204" pitchFamily="34" charset="0"/>
              </a:rPr>
              <a:t>□</a:t>
            </a:r>
            <a:r>
              <a:rPr lang="en-US" altLang="zh-TW" dirty="0" smtClean="0">
                <a:solidFill>
                  <a:schemeClr val="accent2">
                    <a:lumMod val="40000"/>
                    <a:lumOff val="60000"/>
                  </a:schemeClr>
                </a:solidFill>
              </a:rPr>
              <a:t/>
            </a:r>
            <a:br>
              <a:rPr lang="en-US" altLang="zh-TW" dirty="0" smtClean="0">
                <a:solidFill>
                  <a:schemeClr val="accent2">
                    <a:lumMod val="40000"/>
                    <a:lumOff val="60000"/>
                  </a:schemeClr>
                </a:solidFill>
              </a:rPr>
            </a:br>
            <a:r>
              <a:rPr lang="en-US" altLang="zh-TW" dirty="0">
                <a:solidFill>
                  <a:schemeClr val="accent2">
                    <a:lumMod val="40000"/>
                    <a:lumOff val="60000"/>
                  </a:schemeClr>
                </a:solidFill>
              </a:rPr>
              <a:t>Tasks </a:t>
            </a:r>
            <a:r>
              <a:rPr lang="en-US" altLang="zh-TW" dirty="0" smtClean="0">
                <a:solidFill>
                  <a:schemeClr val="accent2">
                    <a:lumMod val="40000"/>
                    <a:lumOff val="60000"/>
                  </a:schemeClr>
                </a:solidFill>
              </a:rPr>
              <a:t>Segregation</a:t>
            </a:r>
            <a:r>
              <a:rPr lang="en-US" altLang="zh-TW" dirty="0">
                <a:solidFill>
                  <a:schemeClr val="accent2">
                    <a:lumMod val="40000"/>
                    <a:lumOff val="60000"/>
                  </a:schemeClr>
                </a:solidFill>
              </a:rPr>
              <a:t> </a:t>
            </a:r>
            <a:r>
              <a:rPr lang="en-US" altLang="zh-TW" dirty="0">
                <a:solidFill>
                  <a:schemeClr val="accent2">
                    <a:lumMod val="40000"/>
                    <a:lumOff val="60000"/>
                  </a:schemeClr>
                </a:solidFill>
                <a:latin typeface="Century Gothic" panose="020B0502020202020204" pitchFamily="34" charset="0"/>
              </a:rPr>
              <a:t>□</a:t>
            </a:r>
            <a:endParaRPr lang="zh-TW" altLang="en-US" dirty="0">
              <a:solidFill>
                <a:schemeClr val="accent2">
                  <a:lumMod val="40000"/>
                  <a:lumOff val="60000"/>
                </a:schemeClr>
              </a:solidFill>
            </a:endParaRPr>
          </a:p>
        </p:txBody>
      </p:sp>
      <p:sp>
        <p:nvSpPr>
          <p:cNvPr id="4" name="文字版面配置區 3"/>
          <p:cNvSpPr>
            <a:spLocks noGrp="1"/>
          </p:cNvSpPr>
          <p:nvPr>
            <p:ph type="body" idx="1"/>
          </p:nvPr>
        </p:nvSpPr>
        <p:spPr/>
        <p:txBody>
          <a:bodyPr/>
          <a:lstStyle/>
          <a:p>
            <a:endParaRPr lang="zh-TW" altLang="en-US" dirty="0"/>
          </a:p>
        </p:txBody>
      </p:sp>
    </p:spTree>
    <p:extLst>
      <p:ext uri="{BB962C8B-B14F-4D97-AF65-F5344CB8AC3E}">
        <p14:creationId xmlns:p14="http://schemas.microsoft.com/office/powerpoint/2010/main" val="15540300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5"/>
          <p:cNvSpPr>
            <a:spLocks noGrp="1"/>
          </p:cNvSpPr>
          <p:nvPr>
            <p:ph type="title"/>
          </p:nvPr>
        </p:nvSpPr>
        <p:spPr/>
        <p:txBody>
          <a:bodyPr/>
          <a:lstStyle/>
          <a:p>
            <a:r>
              <a:rPr lang="en-US" altLang="zh-TW" dirty="0" smtClean="0"/>
              <a:t>Data Structure</a:t>
            </a:r>
            <a:endParaRPr lang="zh-TW" altLang="en-US" dirty="0"/>
          </a:p>
        </p:txBody>
      </p:sp>
      <p:sp>
        <p:nvSpPr>
          <p:cNvPr id="7" name="內容版面配置區 6"/>
          <p:cNvSpPr>
            <a:spLocks noGrp="1"/>
          </p:cNvSpPr>
          <p:nvPr>
            <p:ph idx="1"/>
          </p:nvPr>
        </p:nvSpPr>
        <p:spPr/>
        <p:txBody>
          <a:bodyPr/>
          <a:lstStyle/>
          <a:p>
            <a:r>
              <a:rPr lang="zh-TW" altLang="en-US" dirty="0"/>
              <a:t>將可預測燈具損壞機率的變數匯入，包括：燈具編號、地理位置、損壞時間及損壞原因</a:t>
            </a:r>
            <a:r>
              <a:rPr lang="zh-TW" altLang="en-US" dirty="0" smtClean="0"/>
              <a:t>。</a:t>
            </a:r>
            <a:endParaRPr lang="en-US" altLang="zh-TW" dirty="0" smtClean="0"/>
          </a:p>
          <a:p>
            <a:r>
              <a:rPr lang="zh-TW" altLang="en-US" dirty="0" smtClean="0"/>
              <a:t>變數先進行正規化，</a:t>
            </a:r>
            <a:r>
              <a:rPr lang="zh-TW" altLang="en-US" dirty="0"/>
              <a:t>以</a:t>
            </a:r>
            <a:r>
              <a:rPr lang="zh-TW" altLang="en-US" dirty="0" smtClean="0"/>
              <a:t>提升運算效率，縮短計算時間。讀取時則利用</a:t>
            </a:r>
            <a:r>
              <a:rPr lang="en-US" altLang="zh-TW" dirty="0"/>
              <a:t>Database Join</a:t>
            </a:r>
            <a:r>
              <a:rPr lang="zh-TW" altLang="en-US" dirty="0" smtClean="0"/>
              <a:t>等技巧。</a:t>
            </a:r>
            <a:endParaRPr lang="en-US" altLang="zh-TW" dirty="0" smtClean="0"/>
          </a:p>
          <a:p>
            <a:r>
              <a:rPr lang="zh-TW" altLang="en-US" dirty="0" smtClean="0"/>
              <a:t>使用</a:t>
            </a:r>
            <a:r>
              <a:rPr lang="en-US" altLang="zh-TW" dirty="0"/>
              <a:t>B</a:t>
            </a:r>
            <a:r>
              <a:rPr lang="en-US" altLang="zh-TW" dirty="0" smtClean="0"/>
              <a:t>amboo</a:t>
            </a:r>
            <a:r>
              <a:rPr lang="zh-TW" altLang="en-US" dirty="0"/>
              <a:t>平台方便資料的匯出入管理。</a:t>
            </a:r>
          </a:p>
        </p:txBody>
      </p:sp>
    </p:spTree>
    <p:extLst>
      <p:ext uri="{BB962C8B-B14F-4D97-AF65-F5344CB8AC3E}">
        <p14:creationId xmlns:p14="http://schemas.microsoft.com/office/powerpoint/2010/main" val="92800509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至理名言">
  <a:themeElements>
    <a:clrScheme name="至理名言">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至理名言">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至理名言">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TM03457503[[fn=至理名言]]</Template>
  <TotalTime>211</TotalTime>
  <Words>418</Words>
  <Application>Microsoft Office PowerPoint</Application>
  <PresentationFormat>寬螢幕</PresentationFormat>
  <Paragraphs>55</Paragraphs>
  <Slides>18</Slides>
  <Notes>0</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18</vt:i4>
      </vt:variant>
    </vt:vector>
  </HeadingPairs>
  <TitlesOfParts>
    <vt:vector size="24" baseType="lpstr">
      <vt:lpstr>微軟正黑體</vt:lpstr>
      <vt:lpstr>新細明體</vt:lpstr>
      <vt:lpstr>Calibri</vt:lpstr>
      <vt:lpstr>Century Gothic</vt:lpstr>
      <vt:lpstr>Wingdings 2</vt:lpstr>
      <vt:lpstr>至理名言</vt:lpstr>
      <vt:lpstr>HPE Hackathon</vt:lpstr>
      <vt:lpstr>Purpose ■ Algorithm □ Data Structure □ Unknown for Research □ Presentation Format □ Deliverable □ Tasks Segregation □</vt:lpstr>
      <vt:lpstr>Purpose</vt:lpstr>
      <vt:lpstr>Purpose ■ Algorithm ■ Data Structure □ Unknown for Research □ Presentation Format □ Deliverable □ Tasks Segregation □</vt:lpstr>
      <vt:lpstr>Algorithm Tier 1</vt:lpstr>
      <vt:lpstr>Algorithm Tier 2</vt:lpstr>
      <vt:lpstr>Algorithm Tier 3</vt:lpstr>
      <vt:lpstr>Purpose ■ Algorithm ■ Data Structure ■ Unknown for Research □ Presentation Format □ Deliverable □ Tasks Segregation □</vt:lpstr>
      <vt:lpstr>Data Structure</vt:lpstr>
      <vt:lpstr>Purpose ■ Algorithm ■ Data Structure ■ Unknown for Research ■ Presentation Format □ Deliverable □ Tasks Segregation □</vt:lpstr>
      <vt:lpstr>Unknown for Research</vt:lpstr>
      <vt:lpstr>Purpose ■ Algorithm ■ Data Structure ■ Unknown for Research ■ Presentation Format ■ Deliverable □ Tasks Segregation □</vt:lpstr>
      <vt:lpstr>Presentation Format</vt:lpstr>
      <vt:lpstr>Purpose ■ Algorithm ■ Data Structure ■ Unknown for Research ■ Presentation Format ■ Deliverable ■ Tasks Segregation □</vt:lpstr>
      <vt:lpstr>Deliverable</vt:lpstr>
      <vt:lpstr>Purpose ■ Algorithm ■ Data Structure ■ Unknown for Research ■ Presentation Format ■ Deliverable ■ Tasks Segregation ■</vt:lpstr>
      <vt:lpstr>Task Segregation</vt:lpstr>
      <vt:lpstr>Thank you for listening!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User</dc:creator>
  <cp:lastModifiedBy>劉軒宏</cp:lastModifiedBy>
  <cp:revision>19</cp:revision>
  <dcterms:created xsi:type="dcterms:W3CDTF">2018-01-23T12:41:20Z</dcterms:created>
  <dcterms:modified xsi:type="dcterms:W3CDTF">2018-01-23T17:05:53Z</dcterms:modified>
</cp:coreProperties>
</file>