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262" r:id="rId2"/>
    <p:sldId id="370" r:id="rId3"/>
    <p:sldId id="380" r:id="rId4"/>
    <p:sldId id="372" r:id="rId5"/>
    <p:sldId id="373" r:id="rId6"/>
    <p:sldId id="381" r:id="rId7"/>
    <p:sldId id="374" r:id="rId8"/>
    <p:sldId id="382" r:id="rId9"/>
    <p:sldId id="388" r:id="rId10"/>
    <p:sldId id="375" r:id="rId11"/>
    <p:sldId id="383" r:id="rId12"/>
    <p:sldId id="389" r:id="rId13"/>
    <p:sldId id="390" r:id="rId14"/>
    <p:sldId id="391" r:id="rId15"/>
    <p:sldId id="376" r:id="rId16"/>
    <p:sldId id="384" r:id="rId17"/>
    <p:sldId id="393" r:id="rId18"/>
    <p:sldId id="394" r:id="rId19"/>
    <p:sldId id="395" r:id="rId20"/>
    <p:sldId id="377" r:id="rId21"/>
    <p:sldId id="385" r:id="rId22"/>
    <p:sldId id="378" r:id="rId23"/>
    <p:sldId id="386" r:id="rId24"/>
    <p:sldId id="379" r:id="rId25"/>
    <p:sldId id="387" r:id="rId26"/>
    <p:sldId id="392" r:id="rId27"/>
    <p:sldId id="286" r:id="rId28"/>
    <p:sldId id="371" r:id="rId29"/>
    <p:sldId id="287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676666"/>
    <a:srgbClr val="909090"/>
    <a:srgbClr val="FF5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92226" autoAdjust="0"/>
  </p:normalViewPr>
  <p:slideViewPr>
    <p:cSldViewPr showGuides="1">
      <p:cViewPr>
        <p:scale>
          <a:sx n="48" d="100"/>
          <a:sy n="48" d="100"/>
        </p:scale>
        <p:origin x="-1104" y="-624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220" y="-90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D574-A14B-4F4E-902A-B8280CA594B9}" type="datetimeFigureOut">
              <a:rPr lang="en-US" smtClean="0"/>
              <a:pPr/>
              <a:t>1/23/2010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02A90-FACD-4535-9102-C9E9B940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25C731-42E9-4FBD-9345-144BA542F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846295"/>
            <a:ext cx="6019800" cy="954107"/>
          </a:xfrm>
        </p:spPr>
        <p:txBody>
          <a:bodyPr/>
          <a:lstStyle>
            <a:lvl1pPr>
              <a:defRPr sz="2800" baseline="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3357562"/>
            <a:ext cx="60198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lte Only witho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>
            <a:lvl1pPr>
              <a:defRPr sz="240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94530"/>
            <a:ext cx="77724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54" r:id="rId4"/>
    <p:sldLayoutId id="2147483656" r:id="rId5"/>
    <p:sldLayoutId id="2147483661" r:id="rId6"/>
    <p:sldLayoutId id="2147483657" r:id="rId7"/>
    <p:sldLayoutId id="2147483662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Arial" pitchFamily="34" charset="0"/>
        <a:buChar char="►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baseline="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declimber.net.nz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vosti.posterous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39x27.com/" TargetMode="External"/><Relationship Id="rId2" Type="http://schemas.openxmlformats.org/officeDocument/2006/relationships/hyperlink" Target="http://codeclimber.net.nz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manning.com/baley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hyperlink" Target="http://codeclimber.net.nz/" TargetMode="External"/><Relationship Id="rId7" Type="http://schemas.openxmlformats.org/officeDocument/2006/relationships/image" Target="../media/image7.png"/><Relationship Id="rId2" Type="http://schemas.openxmlformats.org/officeDocument/2006/relationships/hyperlink" Target="mailto:simone_ch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twitter.com/simonech" TargetMode="External"/><Relationship Id="rId4" Type="http://schemas.openxmlformats.org/officeDocument/2006/relationships/hyperlink" Target="http://blogs.ugidotnet.org/piyo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vosti.posterous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630852"/>
            <a:ext cx="7815290" cy="954107"/>
          </a:xfrm>
        </p:spPr>
        <p:txBody>
          <a:bodyPr/>
          <a:lstStyle/>
          <a:p>
            <a:pPr algn="ctr"/>
            <a:r>
              <a:rPr lang="it-IT" b="1" dirty="0" smtClean="0"/>
              <a:t>Lavorare con applicazioni Brownfield</a:t>
            </a:r>
            <a:br>
              <a:rPr lang="it-IT" b="1" dirty="0" smtClean="0"/>
            </a:br>
            <a:r>
              <a:rPr lang="it-IT" b="1" dirty="0" smtClean="0"/>
              <a:t>il caso di 39x27.com</a:t>
            </a:r>
            <a:endParaRPr lang="it-IT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072066" y="5357826"/>
            <a:ext cx="2500330" cy="1061829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Simone Chiaretta</a:t>
            </a:r>
            <a:br>
              <a:rPr lang="en-US" sz="1500" dirty="0" smtClean="0">
                <a:solidFill>
                  <a:schemeClr val="accent3"/>
                </a:solidFill>
                <a:latin typeface="+mn-lt"/>
              </a:rPr>
            </a:b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Solution Developer, Avanade</a:t>
            </a:r>
          </a:p>
          <a:p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algn="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@</a:t>
            </a:r>
            <a:r>
              <a:rPr lang="en-US" sz="1200" dirty="0" err="1" smtClean="0">
                <a:solidFill>
                  <a:schemeClr val="accent1"/>
                </a:solidFill>
                <a:latin typeface="+mn-lt"/>
              </a:rPr>
              <a:t>simonech</a:t>
            </a:r>
            <a:endParaRPr lang="en-US" sz="1200" dirty="0" smtClean="0">
              <a:solidFill>
                <a:schemeClr val="accent1"/>
              </a:solidFill>
              <a:latin typeface="+mn-lt"/>
            </a:endParaRPr>
          </a:p>
          <a:p>
            <a:pPr algn="r"/>
            <a:r>
              <a:rPr lang="en-US" sz="1200" dirty="0" smtClean="0">
                <a:solidFill>
                  <a:schemeClr val="accent3"/>
                </a:solidFill>
                <a:latin typeface="+mn-lt"/>
                <a:hlinkClick r:id="rId2"/>
              </a:rPr>
              <a:t>http://codeclimber.net.nz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00694" y="3714752"/>
            <a:ext cx="31003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5° UGIALT.NET Conference – Milano</a:t>
            </a:r>
          </a:p>
          <a:p>
            <a:pPr algn="r"/>
            <a:r>
              <a:rPr lang="en-US" sz="1200" dirty="0" smtClean="0">
                <a:solidFill>
                  <a:schemeClr val="accent3"/>
                </a:solidFill>
              </a:rPr>
              <a:t>23 </a:t>
            </a:r>
            <a:r>
              <a:rPr lang="en-US" sz="1200" dirty="0" err="1" smtClean="0">
                <a:solidFill>
                  <a:schemeClr val="accent3"/>
                </a:solidFill>
              </a:rPr>
              <a:t>Gennaio</a:t>
            </a:r>
            <a:r>
              <a:rPr lang="en-US" sz="1200" dirty="0" smtClean="0">
                <a:solidFill>
                  <a:schemeClr val="accent3"/>
                </a:solidFill>
              </a:rPr>
              <a:t> 2010</a:t>
            </a:r>
          </a:p>
        </p:txBody>
      </p:sp>
      <p:pic>
        <p:nvPicPr>
          <p:cNvPr id="10" name="Picture 9" descr="39x27.com-A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428604"/>
            <a:ext cx="2770779" cy="1976700"/>
          </a:xfrm>
          <a:prstGeom prst="rect">
            <a:avLst/>
          </a:prstGeom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071670" y="5357826"/>
            <a:ext cx="2500330" cy="1061829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500" dirty="0" smtClean="0">
                <a:solidFill>
                  <a:schemeClr val="accent3"/>
                </a:solidFill>
                <a:latin typeface="+mj-lt"/>
              </a:rPr>
              <a:t>Davide Vosti</a:t>
            </a:r>
            <a:br>
              <a:rPr lang="en-US" sz="1500" dirty="0" smtClean="0">
                <a:solidFill>
                  <a:schemeClr val="accent3"/>
                </a:solidFill>
                <a:latin typeface="+mj-lt"/>
              </a:rPr>
            </a:br>
            <a:r>
              <a:rPr lang="en-US" sz="1200" dirty="0" smtClean="0">
                <a:solidFill>
                  <a:schemeClr val="accent3"/>
                </a:solidFill>
                <a:latin typeface="+mj-lt"/>
              </a:rPr>
              <a:t>Team Lead, YEK SA</a:t>
            </a:r>
          </a:p>
          <a:p>
            <a:endParaRPr lang="en-US" sz="1200" dirty="0" smtClean="0">
              <a:solidFill>
                <a:schemeClr val="accent3"/>
              </a:solidFill>
              <a:latin typeface="+mj-lt"/>
            </a:endParaRPr>
          </a:p>
          <a:p>
            <a:pPr algn="r"/>
            <a:r>
              <a:rPr lang="en-US" sz="1200" dirty="0" smtClean="0">
                <a:solidFill>
                  <a:schemeClr val="accent1"/>
                </a:solidFill>
                <a:latin typeface="+mj-lt"/>
              </a:rPr>
              <a:t>@</a:t>
            </a:r>
            <a:r>
              <a:rPr lang="en-US" sz="1200" dirty="0" err="1" smtClean="0">
                <a:solidFill>
                  <a:schemeClr val="accent1"/>
                </a:solidFill>
                <a:latin typeface="+mj-lt"/>
              </a:rPr>
              <a:t>vosti</a:t>
            </a:r>
            <a:endParaRPr lang="en-US" sz="1200" dirty="0" smtClean="0">
              <a:solidFill>
                <a:schemeClr val="accent1"/>
              </a:solidFill>
              <a:latin typeface="+mj-lt"/>
            </a:endParaRPr>
          </a:p>
          <a:p>
            <a:pPr algn="r"/>
            <a:r>
              <a:rPr lang="en-US" sz="1200" dirty="0" smtClean="0">
                <a:solidFill>
                  <a:schemeClr val="accent3"/>
                </a:solidFill>
                <a:latin typeface="+mj-lt"/>
                <a:hlinkClick r:id="rId4"/>
              </a:rPr>
              <a:t>http://vosti.posterous.com/</a:t>
            </a:r>
            <a:endParaRPr lang="en-US" sz="1200" dirty="0" smtClean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8" name="Picture 7" descr="header-tit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96363" y="6500834"/>
            <a:ext cx="2447637" cy="357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L’ambiente di sviluppo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 Problemi dell’ambiente di sviluppo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Version Control System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08324"/>
          </a:xfrm>
        </p:spPr>
        <p:txBody>
          <a:bodyPr/>
          <a:lstStyle/>
          <a:p>
            <a:r>
              <a:rPr lang="it-IT" dirty="0" smtClean="0"/>
              <a:t>Se siamo veramente sfortunati</a:t>
            </a:r>
          </a:p>
          <a:p>
            <a:pPr lvl="1"/>
            <a:r>
              <a:rPr lang="it-IT" dirty="0" smtClean="0"/>
              <a:t>step 1: configurare un SVN, TFS, Git, ...</a:t>
            </a:r>
          </a:p>
          <a:p>
            <a:r>
              <a:rPr lang="it-IT" dirty="0" smtClean="0"/>
              <a:t>Se siamo più fortunati:</a:t>
            </a:r>
          </a:p>
          <a:p>
            <a:pPr lvl="1"/>
            <a:r>
              <a:rPr lang="it-IT" dirty="0" smtClean="0"/>
              <a:t>Sistemare il repository</a:t>
            </a:r>
          </a:p>
          <a:p>
            <a:pPr lvl="2"/>
            <a:r>
              <a:rPr lang="it-IT" dirty="0" smtClean="0"/>
              <a:t>Rimuovere folder Obj, Bin, .user, ecc...</a:t>
            </a:r>
          </a:p>
          <a:p>
            <a:pPr lvl="2"/>
            <a:r>
              <a:rPr lang="it-IT" dirty="0" smtClean="0"/>
              <a:t>svn-ignore FTW!!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Get and compile experience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23877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Obiettivo 2: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sz="3200" dirty="0" smtClean="0"/>
              <a:t>poter fare get latest e compilare su una macchina “vergine” senza acrobazie</a:t>
            </a:r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Riorganizzare alberatura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99255"/>
          </a:xfrm>
        </p:spPr>
        <p:txBody>
          <a:bodyPr/>
          <a:lstStyle/>
          <a:p>
            <a:r>
              <a:rPr lang="it-IT" dirty="0" smtClean="0"/>
              <a:t>Mettere tutte le dipendenze sotto VCS</a:t>
            </a:r>
          </a:p>
          <a:p>
            <a:r>
              <a:rPr lang="it-IT" dirty="0" smtClean="0"/>
              <a:t>No GAC-Hell</a:t>
            </a:r>
          </a:p>
          <a:p>
            <a:r>
              <a:rPr lang="it-IT" dirty="0" smtClean="0"/>
              <a:t>Sistemare le referenze di progetto</a:t>
            </a:r>
          </a:p>
          <a:p>
            <a:r>
              <a:rPr lang="it-IT" dirty="0" smtClean="0"/>
              <a:t>Inserire anche eventuali tool necessari:</a:t>
            </a:r>
          </a:p>
          <a:p>
            <a:pPr lvl="1"/>
            <a:r>
              <a:rPr lang="it-IT" dirty="0" smtClean="0"/>
              <a:t>TestRunner</a:t>
            </a:r>
          </a:p>
          <a:p>
            <a:pPr lvl="1"/>
            <a:r>
              <a:rPr lang="it-IT" dirty="0" smtClean="0"/>
              <a:t>Profilers</a:t>
            </a:r>
          </a:p>
          <a:p>
            <a:pPr lvl="1"/>
            <a:r>
              <a:rPr lang="it-IT" dirty="0" smtClean="0"/>
              <a:t>Build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Automatizzare la build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90186"/>
          </a:xfrm>
        </p:spPr>
        <p:txBody>
          <a:bodyPr/>
          <a:lstStyle/>
          <a:p>
            <a:r>
              <a:rPr lang="it-IT" dirty="0" smtClean="0"/>
              <a:t>Con o senza CI, la build deve andare da sola</a:t>
            </a:r>
          </a:p>
          <a:p>
            <a:pPr lvl="1"/>
            <a:r>
              <a:rPr lang="it-IT" dirty="0" smtClean="0"/>
              <a:t>MSBuild</a:t>
            </a:r>
          </a:p>
          <a:p>
            <a:pPr lvl="1"/>
            <a:r>
              <a:rPr lang="it-IT" dirty="0" smtClean="0"/>
              <a:t>NAnt</a:t>
            </a:r>
          </a:p>
          <a:p>
            <a:r>
              <a:rPr lang="it-IT" dirty="0" smtClean="0"/>
              <a:t>Continuos Integration se team è sopra le 2-3 persone</a:t>
            </a:r>
          </a:p>
          <a:p>
            <a:pPr lvl="1"/>
            <a:r>
              <a:rPr lang="it-IT" dirty="0" smtClean="0"/>
              <a:t>TFS</a:t>
            </a:r>
          </a:p>
          <a:p>
            <a:pPr lvl="1"/>
            <a:r>
              <a:rPr lang="it-IT" dirty="0" smtClean="0"/>
              <a:t>TeamCity</a:t>
            </a:r>
          </a:p>
          <a:p>
            <a:pPr lvl="1"/>
            <a:r>
              <a:rPr lang="it-IT" dirty="0" smtClean="0"/>
              <a:t>CC.NET</a:t>
            </a:r>
          </a:p>
          <a:p>
            <a:pPr lvl="1"/>
            <a:r>
              <a:rPr lang="it-IT" dirty="0" smtClean="0"/>
              <a:t>Hudson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Chi ha scritto questo codice?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 problemi del codice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Analizzare il codice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86725"/>
          </a:xfrm>
        </p:spPr>
        <p:txBody>
          <a:bodyPr/>
          <a:lstStyle/>
          <a:p>
            <a:r>
              <a:rPr lang="it-IT" dirty="0" smtClean="0"/>
              <a:t>Capire tramite metriche lo stato del codice</a:t>
            </a:r>
          </a:p>
          <a:p>
            <a:r>
              <a:rPr lang="it-IT" dirty="0" smtClean="0"/>
              <a:t>Usare le metriche per identificare le zone critiche</a:t>
            </a:r>
          </a:p>
          <a:p>
            <a:r>
              <a:rPr lang="it-IT" dirty="0" smtClean="0"/>
              <a:t>Farci aiutare dai tool come R# per ripulire il codice</a:t>
            </a:r>
          </a:p>
        </p:txBody>
      </p:sp>
      <p:pic>
        <p:nvPicPr>
          <p:cNvPr id="1026" name="Picture 2" descr="C:\Users\Administrator\Desktop\Refactoring39x27\Prima\VSCodeMetr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214686"/>
            <a:ext cx="5910258" cy="3058215"/>
          </a:xfrm>
          <a:prstGeom prst="rect">
            <a:avLst/>
          </a:prstGeom>
          <a:noFill/>
        </p:spPr>
      </p:pic>
      <p:pic>
        <p:nvPicPr>
          <p:cNvPr id="1027" name="Picture 3" descr="C:\Users\Administrator\Desktop\Refactoring39x27\NDependOut_Prima\AbstractnessVSInstabili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3071810"/>
            <a:ext cx="3309934" cy="33099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Riorganizzare la solution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677656"/>
          </a:xfrm>
        </p:spPr>
        <p:txBody>
          <a:bodyPr/>
          <a:lstStyle/>
          <a:p>
            <a:r>
              <a:rPr lang="it-IT" dirty="0" smtClean="0"/>
              <a:t>Avere vari progetti per i vari layer</a:t>
            </a:r>
          </a:p>
          <a:p>
            <a:pPr lvl="1"/>
            <a:r>
              <a:rPr lang="it-IT" dirty="0" smtClean="0"/>
              <a:t>Repositories</a:t>
            </a:r>
          </a:p>
          <a:p>
            <a:pPr lvl="1"/>
            <a:r>
              <a:rPr lang="it-IT" dirty="0" smtClean="0"/>
              <a:t>Services</a:t>
            </a:r>
          </a:p>
          <a:p>
            <a:pPr lvl="1"/>
            <a:r>
              <a:rPr lang="it-IT" dirty="0" smtClean="0"/>
              <a:t>DomainModel</a:t>
            </a:r>
          </a:p>
          <a:p>
            <a:pPr lvl="1"/>
            <a:r>
              <a:rPr lang="it-IT" dirty="0" smtClean="0"/>
              <a:t>Codice “infrastrutturale”</a:t>
            </a:r>
          </a:p>
          <a:p>
            <a:pPr lvl="1"/>
            <a:r>
              <a:rPr lang="it-IT" dirty="0" smtClean="0"/>
              <a:t>UI</a:t>
            </a:r>
          </a:p>
          <a:p>
            <a:pPr lvl="1"/>
            <a:r>
              <a:rPr lang="it-IT" dirty="0" smtClean="0"/>
              <a:t>Test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Break dependencies, be SOLID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007251"/>
          </a:xfrm>
        </p:spPr>
        <p:txBody>
          <a:bodyPr/>
          <a:lstStyle/>
          <a:p>
            <a:r>
              <a:rPr lang="it-IT" dirty="0" smtClean="0"/>
              <a:t>Rompi le dipendenze!!</a:t>
            </a:r>
          </a:p>
          <a:p>
            <a:endParaRPr lang="it-IT" dirty="0" smtClean="0"/>
          </a:p>
          <a:p>
            <a:r>
              <a:rPr lang="it-IT" dirty="0" smtClean="0"/>
              <a:t>Come farlo:</a:t>
            </a:r>
          </a:p>
          <a:p>
            <a:pPr lvl="1"/>
            <a:r>
              <a:rPr lang="it-IT" dirty="0" smtClean="0"/>
              <a:t>Scegli un componente</a:t>
            </a:r>
          </a:p>
          <a:p>
            <a:pPr lvl="1"/>
            <a:r>
              <a:rPr lang="it-IT" dirty="0" smtClean="0"/>
              <a:t>Imposta test funzionale (automatico o manuale)</a:t>
            </a:r>
          </a:p>
          <a:p>
            <a:pPr lvl="1"/>
            <a:r>
              <a:rPr lang="it-IT" dirty="0" smtClean="0"/>
              <a:t>Rimuovi le sue dipendenze</a:t>
            </a:r>
          </a:p>
          <a:p>
            <a:pPr lvl="1"/>
            <a:r>
              <a:rPr lang="it-IT" dirty="0" smtClean="0"/>
              <a:t>Testalo senza le dipendenze</a:t>
            </a:r>
          </a:p>
          <a:p>
            <a:pPr lvl="1"/>
            <a:r>
              <a:rPr lang="it-IT" dirty="0" smtClean="0"/>
              <a:t>Ripeti con un’altro componente</a:t>
            </a:r>
          </a:p>
          <a:p>
            <a:r>
              <a:rPr lang="it-IT" dirty="0" smtClean="0"/>
              <a:t>Non gestire le dipendenza a mano, usa un IoC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mtClean="0"/>
              <a:t>39x27.com: prima </a:t>
            </a:r>
            <a:r>
              <a:rPr lang="it-IT" dirty="0" smtClean="0"/>
              <a:t>e a metà della cura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siamo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02716"/>
          </a:xfrm>
        </p:spPr>
        <p:txBody>
          <a:bodyPr/>
          <a:lstStyle/>
          <a:p>
            <a:r>
              <a:rPr lang="it-IT" dirty="0" smtClean="0"/>
              <a:t>Simone Chiaretta</a:t>
            </a:r>
          </a:p>
          <a:p>
            <a:pPr lvl="1"/>
            <a:r>
              <a:rPr lang="it-IT" dirty="0" smtClean="0"/>
              <a:t>Lavora per Avanade Italy</a:t>
            </a:r>
          </a:p>
          <a:p>
            <a:pPr lvl="1"/>
            <a:r>
              <a:rPr lang="it-IT" dirty="0" smtClean="0"/>
              <a:t>Microsoft MVP ASP.NET e ASP Insider</a:t>
            </a:r>
          </a:p>
          <a:p>
            <a:pPr lvl="1"/>
            <a:r>
              <a:rPr lang="it-IT" dirty="0" smtClean="0"/>
              <a:t>Blogger – </a:t>
            </a:r>
            <a:r>
              <a:rPr lang="it-IT" dirty="0" smtClean="0">
                <a:hlinkClick r:id="rId2"/>
              </a:rPr>
              <a:t>http://codeclimber.net.nz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Co-fondatore di UGIALT.NET</a:t>
            </a:r>
          </a:p>
          <a:p>
            <a:pPr lvl="1"/>
            <a:r>
              <a:rPr lang="it-IT" dirty="0" smtClean="0"/>
              <a:t>Climber</a:t>
            </a:r>
          </a:p>
          <a:p>
            <a:endParaRPr lang="it-IT" dirty="0" smtClean="0"/>
          </a:p>
          <a:p>
            <a:r>
              <a:rPr lang="it-IT" dirty="0" smtClean="0"/>
              <a:t>Davide Vosti</a:t>
            </a:r>
          </a:p>
          <a:p>
            <a:pPr lvl="1"/>
            <a:r>
              <a:rPr lang="it-IT" dirty="0" smtClean="0"/>
              <a:t>Team Lead di YEK SA</a:t>
            </a:r>
          </a:p>
          <a:p>
            <a:pPr lvl="1"/>
            <a:r>
              <a:rPr lang="it-IT" dirty="0" smtClean="0"/>
              <a:t>Owner di </a:t>
            </a:r>
            <a:r>
              <a:rPr lang="it-IT" dirty="0" smtClean="0">
                <a:hlinkClick r:id="rId3"/>
              </a:rPr>
              <a:t>http://39x27.com</a:t>
            </a:r>
            <a:endParaRPr lang="it-IT" dirty="0" smtClean="0"/>
          </a:p>
          <a:p>
            <a:pPr lvl="1"/>
            <a:r>
              <a:rPr lang="it-IT" dirty="0" smtClean="0"/>
              <a:t>Ciclista, podista, </a:t>
            </a:r>
            <a:r>
              <a:rPr lang="it-IT" dirty="0" err="1" smtClean="0"/>
              <a:t>parapendista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Un po’ di UI pattern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 problemi della UI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Miglioriamo la UI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342453"/>
          </a:xfrm>
        </p:spPr>
        <p:txBody>
          <a:bodyPr/>
          <a:lstStyle/>
          <a:p>
            <a:r>
              <a:rPr lang="it-IT" dirty="0" smtClean="0"/>
              <a:t>Anche la UI ha la stessa dignità del data access</a:t>
            </a:r>
          </a:p>
          <a:p>
            <a:r>
              <a:rPr lang="it-IT" dirty="0" smtClean="0"/>
              <a:t>Pattern MVP/MVC/MVVM per isolare meglio UI da strato sottostante</a:t>
            </a:r>
          </a:p>
          <a:p>
            <a:endParaRPr lang="it-IT" dirty="0" smtClean="0"/>
          </a:p>
          <a:p>
            <a:r>
              <a:rPr lang="it-IT" dirty="0" smtClean="0"/>
              <a:t>Se web application, dobbiamo considerare anche HTML, CSS e Javascript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Tutto bello, ma...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 problemi di attuazione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 problemi più comuni del refactoring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04863"/>
          </a:xfrm>
        </p:spPr>
        <p:txBody>
          <a:bodyPr/>
          <a:lstStyle/>
          <a:p>
            <a:r>
              <a:rPr lang="it-IT" dirty="0" smtClean="0"/>
              <a:t>Fare di tutto un po’</a:t>
            </a:r>
          </a:p>
          <a:p>
            <a:r>
              <a:rPr lang="it-IT" dirty="0" smtClean="0"/>
              <a:t>Refactoring o nuove features?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 ora?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Cosa fare una volta che siamo tornati </a:t>
            </a:r>
            <a:r>
              <a:rPr lang="it-IT" b="1" dirty="0" smtClean="0">
                <a:solidFill>
                  <a:schemeClr val="accent1"/>
                </a:solidFill>
              </a:rPr>
              <a:t>VERDI</a:t>
            </a:r>
            <a:endParaRPr lang="it-IT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rimanere verdi?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17393"/>
          </a:xfrm>
        </p:spPr>
        <p:txBody>
          <a:bodyPr/>
          <a:lstStyle/>
          <a:p>
            <a:r>
              <a:rPr lang="it-IT" dirty="0" smtClean="0"/>
              <a:t>Evitare le iterazioni di refactoring</a:t>
            </a:r>
          </a:p>
          <a:p>
            <a:r>
              <a:rPr lang="it-IT" dirty="0" smtClean="0"/>
              <a:t>Cercare di mantenere alta la qualità</a:t>
            </a:r>
          </a:p>
          <a:p>
            <a:r>
              <a:rPr lang="it-IT" dirty="0" smtClean="0"/>
              <a:t>Manutenere gli ambienti di CI, Build e testing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Get the book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85794"/>
            <a:ext cx="8501122" cy="4622804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/>
              <a:t>Brownfield Application Development in .NET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Kyle </a:t>
            </a:r>
            <a:r>
              <a:rPr lang="en-US" b="1" dirty="0" err="1" smtClean="0"/>
              <a:t>Baley</a:t>
            </a:r>
            <a:r>
              <a:rPr lang="en-US" b="1" dirty="0" smtClean="0"/>
              <a:t> and Donald </a:t>
            </a:r>
            <a:r>
              <a:rPr lang="en-US" b="1" dirty="0" err="1" smtClean="0"/>
              <a:t>Belcham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Aprile</a:t>
            </a:r>
            <a:r>
              <a:rPr lang="en-US" b="1" dirty="0" smtClean="0"/>
              <a:t> 2010</a:t>
            </a:r>
          </a:p>
          <a:p>
            <a:pPr>
              <a:buNone/>
            </a:pPr>
            <a:r>
              <a:rPr lang="it-IT" dirty="0" smtClean="0">
                <a:hlinkClick r:id="rId2"/>
              </a:rPr>
              <a:t>http://www.manning.com/baley/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4 copie in omaggio questa sera</a:t>
            </a:r>
          </a:p>
          <a:p>
            <a:pPr>
              <a:buNone/>
            </a:pPr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1500174"/>
            <a:ext cx="316862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Contatti</a:t>
            </a:r>
            <a:r>
              <a:rPr lang="en-US" dirty="0" smtClean="0"/>
              <a:t> – Simone Chiaretta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3122"/>
          </a:xfrm>
        </p:spPr>
        <p:txBody>
          <a:bodyPr/>
          <a:lstStyle/>
          <a:p>
            <a:r>
              <a:rPr lang="en-US" dirty="0" smtClean="0"/>
              <a:t>MSN: </a:t>
            </a:r>
            <a:r>
              <a:rPr lang="en-US" dirty="0" smtClean="0">
                <a:hlinkClick r:id="rId2"/>
              </a:rPr>
              <a:t>simone_ch@hotmail.com</a:t>
            </a:r>
            <a:endParaRPr lang="en-US" dirty="0" smtClean="0"/>
          </a:p>
          <a:p>
            <a:r>
              <a:rPr lang="en-US" dirty="0" smtClean="0"/>
              <a:t>Blog:</a:t>
            </a:r>
          </a:p>
          <a:p>
            <a:pPr lvl="1"/>
            <a:r>
              <a:rPr lang="en-US" dirty="0" smtClean="0"/>
              <a:t>English: </a:t>
            </a:r>
            <a:r>
              <a:rPr lang="en-US" dirty="0" smtClean="0">
                <a:hlinkClick r:id="rId3"/>
              </a:rPr>
              <a:t>http://codeclimber.net.nz/</a:t>
            </a:r>
            <a:endParaRPr lang="en-US" dirty="0" smtClean="0"/>
          </a:p>
          <a:p>
            <a:pPr lvl="1"/>
            <a:r>
              <a:rPr lang="en-US" dirty="0" err="1" smtClean="0"/>
              <a:t>Italiano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http://blogs.ugidotnet.org/piyo/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5"/>
              </a:rPr>
              <a:t>@</a:t>
            </a:r>
            <a:r>
              <a:rPr lang="en-US" dirty="0" err="1" smtClean="0">
                <a:hlinkClick r:id="rId5"/>
              </a:rPr>
              <a:t>simonech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00430" y="314324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564357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00826" y="5713501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Contatti</a:t>
            </a:r>
            <a:r>
              <a:rPr lang="en-US" dirty="0" smtClean="0"/>
              <a:t> – Davide </a:t>
            </a:r>
            <a:r>
              <a:rPr lang="en-US" dirty="0" err="1" smtClean="0"/>
              <a:t>Vosti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234458"/>
          </a:xfrm>
        </p:spPr>
        <p:txBody>
          <a:bodyPr/>
          <a:lstStyle/>
          <a:p>
            <a:r>
              <a:rPr lang="en-US" dirty="0" smtClean="0"/>
              <a:t>Skype: </a:t>
            </a:r>
            <a:r>
              <a:rPr lang="en-US" dirty="0" err="1" smtClean="0">
                <a:solidFill>
                  <a:schemeClr val="accent3"/>
                </a:solidFill>
                <a:hlinkClick r:id="rId2"/>
              </a:rPr>
              <a:t>davide.vosti</a:t>
            </a:r>
            <a:endParaRPr lang="en-US" dirty="0" smtClean="0">
              <a:solidFill>
                <a:schemeClr val="accent3"/>
              </a:solidFill>
              <a:hlinkClick r:id="rId2"/>
            </a:endParaRPr>
          </a:p>
          <a:p>
            <a:r>
              <a:rPr lang="en-US" dirty="0" smtClean="0"/>
              <a:t>Blog: </a:t>
            </a:r>
            <a:r>
              <a:rPr lang="en-US" dirty="0" smtClean="0">
                <a:solidFill>
                  <a:schemeClr val="accent3"/>
                </a:solidFill>
                <a:hlinkClick r:id="rId2"/>
              </a:rPr>
              <a:t>http://vosti.posterous.com/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solidFill>
                  <a:schemeClr val="accent3"/>
                </a:solidFill>
                <a:hlinkClick r:id="rId2"/>
              </a:rPr>
              <a:t>@</a:t>
            </a:r>
            <a:r>
              <a:rPr lang="en-US" dirty="0" err="1" smtClean="0">
                <a:solidFill>
                  <a:schemeClr val="accent3"/>
                </a:solidFill>
                <a:hlinkClick r:id="rId2"/>
              </a:rPr>
              <a:t>vosti</a:t>
            </a:r>
            <a:endParaRPr lang="en-US" dirty="0" smtClean="0">
              <a:solidFill>
                <a:schemeClr val="accent3"/>
              </a:solidFill>
              <a:hlinkClick r:id="rId2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 descr="39x27.com-A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6050" y="3500438"/>
            <a:ext cx="3171323" cy="2262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2" descr="C:\projects\Boot camp\lolcats-funny-pictures-requests-in-tripli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000108"/>
            <a:ext cx="6525381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Cos’è 39x27.com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62979"/>
          </a:xfrm>
        </p:spPr>
        <p:txBody>
          <a:bodyPr/>
          <a:lstStyle/>
          <a:p>
            <a:r>
              <a:rPr lang="it-IT" dirty="0" smtClean="0"/>
              <a:t>Archivio di salite in bicicletta, con altimetrie e tempi</a:t>
            </a:r>
          </a:p>
          <a:p>
            <a:r>
              <a:rPr lang="it-IT" dirty="0" smtClean="0"/>
              <a:t>Inventato da Davide</a:t>
            </a:r>
          </a:p>
          <a:p>
            <a:r>
              <a:rPr lang="it-IT" dirty="0" smtClean="0"/>
              <a:t>Rilasciata sulle preview di ASP.NET MVC 1.0 nel 2008</a:t>
            </a:r>
          </a:p>
          <a:p>
            <a:r>
              <a:rPr lang="it-IT" dirty="0" smtClean="0"/>
              <a:t>Speriamo di rilasciarla come opensource e come esempio di applicazione completa in ASP.NET MVC</a:t>
            </a:r>
          </a:p>
          <a:p>
            <a:endParaRPr lang="it-IT" dirty="0" smtClean="0"/>
          </a:p>
          <a:p>
            <a:r>
              <a:rPr lang="it-IT" dirty="0" smtClean="0"/>
              <a:t>Team:</a:t>
            </a:r>
          </a:p>
          <a:p>
            <a:pPr lvl="1"/>
            <a:r>
              <a:rPr lang="it-IT" dirty="0" smtClean="0"/>
              <a:t>Davide Vosti</a:t>
            </a:r>
          </a:p>
          <a:p>
            <a:pPr lvl="1"/>
            <a:r>
              <a:rPr lang="it-IT" dirty="0" smtClean="0"/>
              <a:t>Simone Chiaretta</a:t>
            </a:r>
          </a:p>
          <a:p>
            <a:pPr lvl="1"/>
            <a:r>
              <a:rPr lang="it-IT" dirty="0" smtClean="0"/>
              <a:t>Daniela Panfili - UX</a:t>
            </a:r>
          </a:p>
        </p:txBody>
      </p:sp>
      <p:pic>
        <p:nvPicPr>
          <p:cNvPr id="4" name="Picture 3" descr="39x27.com-A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9322" y="4643446"/>
            <a:ext cx="2744537" cy="1957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64053"/>
          </a:xfrm>
        </p:spPr>
        <p:txBody>
          <a:bodyPr/>
          <a:lstStyle/>
          <a:p>
            <a:r>
              <a:rPr lang="it-IT" dirty="0" smtClean="0"/>
              <a:t>Cos’è un applicazione “BrownField”</a:t>
            </a:r>
          </a:p>
          <a:p>
            <a:r>
              <a:rPr lang="it-IT" dirty="0" smtClean="0"/>
              <a:t>Da dove parto?</a:t>
            </a:r>
          </a:p>
          <a:p>
            <a:r>
              <a:rPr lang="it-IT" dirty="0" smtClean="0"/>
              <a:t>I problemi dell’ambiente di sviluppo</a:t>
            </a:r>
          </a:p>
          <a:p>
            <a:r>
              <a:rPr lang="it-IT" dirty="0" smtClean="0"/>
              <a:t>I problemi del codice</a:t>
            </a:r>
          </a:p>
          <a:p>
            <a:r>
              <a:rPr lang="it-IT" dirty="0" smtClean="0"/>
              <a:t>I problemi della UI</a:t>
            </a:r>
          </a:p>
          <a:p>
            <a:r>
              <a:rPr lang="it-IT" dirty="0" smtClean="0"/>
              <a:t>Problemi di attuazione</a:t>
            </a:r>
          </a:p>
          <a:p>
            <a:r>
              <a:rPr lang="it-IT" dirty="0" smtClean="0"/>
              <a:t>E dopo?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Cos’è un’applicazione BrownField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Definizione di BrownField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758"/>
          </a:xfrm>
        </p:spPr>
        <p:txBody>
          <a:bodyPr/>
          <a:lstStyle/>
          <a:p>
            <a:r>
              <a:rPr lang="it-IT" dirty="0" smtClean="0"/>
              <a:t>Brown Field è l’opposto di Green Field</a:t>
            </a:r>
          </a:p>
          <a:p>
            <a:r>
              <a:rPr lang="it-IT" dirty="0" smtClean="0"/>
              <a:t>aka progetti Legacy</a:t>
            </a:r>
          </a:p>
          <a:p>
            <a:r>
              <a:rPr lang="it-IT" dirty="0" smtClean="0"/>
              <a:t>o, come dicono alcuni: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sz="3200" i="1" dirty="0" smtClean="0"/>
              <a:t>“Applicazione non pensata per essere testabile”</a:t>
            </a:r>
            <a:endParaRPr lang="it-IT" sz="3200" dirty="0" smtClean="0"/>
          </a:p>
          <a:p>
            <a:endParaRPr lang="it-IT" dirty="0" smtClean="0"/>
          </a:p>
          <a:p>
            <a:r>
              <a:rPr lang="it-IT" dirty="0" smtClean="0"/>
              <a:t>Tutti i progetti non nuovi sono brownfield</a:t>
            </a:r>
          </a:p>
          <a:p>
            <a:r>
              <a:rPr lang="it-IT" dirty="0" smtClean="0"/>
              <a:t>Tutte le applicazioni tendono naturalmente a diventare brownfield</a:t>
            </a:r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Da dove partire?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 passi iniziali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E’ tutto da rifare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15246"/>
          </a:xfrm>
        </p:spPr>
        <p:txBody>
          <a:bodyPr/>
          <a:lstStyle/>
          <a:p>
            <a:r>
              <a:rPr lang="it-IT" dirty="0" smtClean="0"/>
              <a:t>Codice sorgente versionato in folder *_data</a:t>
            </a:r>
          </a:p>
          <a:p>
            <a:r>
              <a:rPr lang="it-IT" dirty="0" smtClean="0"/>
              <a:t>Lista dei bugs su file </a:t>
            </a:r>
            <a:r>
              <a:rPr lang="it-IT" dirty="0" err="1" smtClean="0"/>
              <a:t>excel</a:t>
            </a:r>
            <a:endParaRPr lang="it-IT" dirty="0" smtClean="0"/>
          </a:p>
          <a:p>
            <a:r>
              <a:rPr lang="it-IT" dirty="0" smtClean="0"/>
              <a:t>Classi di 10k righe</a:t>
            </a:r>
          </a:p>
          <a:p>
            <a:r>
              <a:rPr lang="it-IT" dirty="0" smtClean="0"/>
              <a:t>Metodi con indice di mantenibilità &lt;10</a:t>
            </a:r>
          </a:p>
          <a:p>
            <a:r>
              <a:rPr lang="it-IT" dirty="0" smtClean="0"/>
              <a:t>Elevatissimo accoppiamento tra i livelli (sempre se ci sono)</a:t>
            </a:r>
          </a:p>
          <a:p>
            <a:r>
              <a:rPr lang="it-IT" dirty="0" smtClean="0"/>
              <a:t>1000 step manuali per compilare per la prima volta</a:t>
            </a:r>
          </a:p>
          <a:p>
            <a:r>
              <a:rPr lang="it-IT" dirty="0" smtClean="0"/>
              <a:t>200 step manuali per produrre una release “deployabile”</a:t>
            </a:r>
          </a:p>
          <a:p>
            <a:r>
              <a:rPr lang="it-IT" dirty="0" smtClean="0"/>
              <a:t>Tutto in un unico progetto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Piano d’attacco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17393"/>
          </a:xfrm>
        </p:spPr>
        <p:txBody>
          <a:bodyPr/>
          <a:lstStyle/>
          <a:p>
            <a:r>
              <a:rPr lang="it-IT" dirty="0" smtClean="0"/>
              <a:t>Source Control, Issue Tracking, Build Automation</a:t>
            </a:r>
          </a:p>
          <a:p>
            <a:r>
              <a:rPr lang="it-IT" dirty="0" smtClean="0"/>
              <a:t>Codice base (DAL, Domain Model, ecc...)</a:t>
            </a:r>
          </a:p>
          <a:p>
            <a:r>
              <a:rPr lang="it-IT" dirty="0" smtClean="0"/>
              <a:t>Codice di UI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e Chiaretta">
  <a:themeElements>
    <a:clrScheme name="Custom 2">
      <a:dk1>
        <a:srgbClr val="000000"/>
      </a:dk1>
      <a:lt1>
        <a:srgbClr val="F8F8F8"/>
      </a:lt1>
      <a:dk2>
        <a:srgbClr val="5F5F5F"/>
      </a:dk2>
      <a:lt2>
        <a:srgbClr val="808080"/>
      </a:lt2>
      <a:accent1>
        <a:srgbClr val="00B050"/>
      </a:accent1>
      <a:accent2>
        <a:srgbClr val="FFCC00"/>
      </a:accent2>
      <a:accent3>
        <a:srgbClr val="FBFBFB"/>
      </a:accent3>
      <a:accent4>
        <a:srgbClr val="000000"/>
      </a:accent4>
      <a:accent5>
        <a:srgbClr val="FFB5AA"/>
      </a:accent5>
      <a:accent6>
        <a:srgbClr val="E7B900"/>
      </a:accent6>
      <a:hlink>
        <a:srgbClr val="00B050"/>
      </a:hlink>
      <a:folHlink>
        <a:srgbClr val="92D05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VA_PPTtemplate_GrayVersion_07082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3">
        <a:dk1>
          <a:srgbClr val="000000"/>
        </a:dk1>
        <a:lt1>
          <a:srgbClr val="F8F8F8"/>
        </a:lt1>
        <a:dk2>
          <a:srgbClr val="5F5F5F"/>
        </a:dk2>
        <a:lt2>
          <a:srgbClr val="808080"/>
        </a:lt2>
        <a:accent1>
          <a:srgbClr val="FF5C00"/>
        </a:accent1>
        <a:accent2>
          <a:srgbClr val="FFCC00"/>
        </a:accent2>
        <a:accent3>
          <a:srgbClr val="FBFBFB"/>
        </a:accent3>
        <a:accent4>
          <a:srgbClr val="000000"/>
        </a:accent4>
        <a:accent5>
          <a:srgbClr val="FFB5AA"/>
        </a:accent5>
        <a:accent6>
          <a:srgbClr val="E7B900"/>
        </a:accent6>
        <a:hlink>
          <a:srgbClr val="FF5C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4216</TotalTime>
  <Words>689</Words>
  <Application>Microsoft Office PowerPoint</Application>
  <PresentationFormat>On-screen Show (4:3)</PresentationFormat>
  <Paragraphs>163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Simone Chiaretta</vt:lpstr>
      <vt:lpstr>Lavorare con applicazioni Brownfield il caso di 39x27.com</vt:lpstr>
      <vt:lpstr>Chi siamo</vt:lpstr>
      <vt:lpstr>Cos’è 39x27.com</vt:lpstr>
      <vt:lpstr>Agenda</vt:lpstr>
      <vt:lpstr>Cos’è un’applicazione BrownField</vt:lpstr>
      <vt:lpstr>Definizione di BrownField</vt:lpstr>
      <vt:lpstr>Da dove partire?</vt:lpstr>
      <vt:lpstr>E’ tutto da rifare</vt:lpstr>
      <vt:lpstr>Piano d’attacco</vt:lpstr>
      <vt:lpstr>L’ambiente di sviluppo</vt:lpstr>
      <vt:lpstr>Version Control System</vt:lpstr>
      <vt:lpstr>Get and compile experience</vt:lpstr>
      <vt:lpstr>Riorganizzare alberatura</vt:lpstr>
      <vt:lpstr>Automatizzare la build</vt:lpstr>
      <vt:lpstr>Chi ha scritto questo codice?</vt:lpstr>
      <vt:lpstr>Analizzare il codice</vt:lpstr>
      <vt:lpstr>Riorganizzare la solution</vt:lpstr>
      <vt:lpstr>Break dependencies, be SOLID</vt:lpstr>
      <vt:lpstr>Demo</vt:lpstr>
      <vt:lpstr>Un po’ di UI pattern</vt:lpstr>
      <vt:lpstr>Miglioriamo la UI</vt:lpstr>
      <vt:lpstr>Tutto bello, ma...</vt:lpstr>
      <vt:lpstr>I problemi più comuni del refactoring</vt:lpstr>
      <vt:lpstr>E ora?</vt:lpstr>
      <vt:lpstr>Come rimanere verdi?</vt:lpstr>
      <vt:lpstr>Get the book</vt:lpstr>
      <vt:lpstr>Contatti – Simone Chiaretta</vt:lpstr>
      <vt:lpstr>Contatti – Davide Vosti</vt:lpstr>
      <vt:lpstr>Q&amp;A</vt:lpstr>
    </vt:vector>
  </TitlesOfParts>
  <Company>Avanade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MVC Framework</dc:title>
  <dc:creator>Simone Chiaretta</dc:creator>
  <cp:lastModifiedBy>Simone Chiaretta</cp:lastModifiedBy>
  <cp:revision>340</cp:revision>
  <dcterms:created xsi:type="dcterms:W3CDTF">2008-05-20T08:16:16Z</dcterms:created>
  <dcterms:modified xsi:type="dcterms:W3CDTF">2010-01-23T13:43:48Z</dcterms:modified>
</cp:coreProperties>
</file>