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0" r:id="rId1"/>
  </p:sldMasterIdLst>
  <p:notesMasterIdLst>
    <p:notesMasterId r:id="rId63"/>
  </p:notesMasterIdLst>
  <p:handoutMasterIdLst>
    <p:handoutMasterId r:id="rId64"/>
  </p:handoutMasterIdLst>
  <p:sldIdLst>
    <p:sldId id="262" r:id="rId2"/>
    <p:sldId id="371" r:id="rId3"/>
    <p:sldId id="370" r:id="rId4"/>
    <p:sldId id="285" r:id="rId5"/>
    <p:sldId id="319" r:id="rId6"/>
    <p:sldId id="323" r:id="rId7"/>
    <p:sldId id="324" r:id="rId8"/>
    <p:sldId id="325" r:id="rId9"/>
    <p:sldId id="326" r:id="rId10"/>
    <p:sldId id="314" r:id="rId11"/>
    <p:sldId id="317" r:id="rId12"/>
    <p:sldId id="321" r:id="rId13"/>
    <p:sldId id="322" r:id="rId14"/>
    <p:sldId id="345" r:id="rId15"/>
    <p:sldId id="320" r:id="rId16"/>
    <p:sldId id="315" r:id="rId17"/>
    <p:sldId id="338" r:id="rId18"/>
    <p:sldId id="316" r:id="rId19"/>
    <p:sldId id="339" r:id="rId20"/>
    <p:sldId id="332" r:id="rId21"/>
    <p:sldId id="333" r:id="rId22"/>
    <p:sldId id="334" r:id="rId23"/>
    <p:sldId id="335" r:id="rId24"/>
    <p:sldId id="336" r:id="rId25"/>
    <p:sldId id="337" r:id="rId26"/>
    <p:sldId id="341" r:id="rId27"/>
    <p:sldId id="342" r:id="rId28"/>
    <p:sldId id="340" r:id="rId29"/>
    <p:sldId id="327" r:id="rId30"/>
    <p:sldId id="343" r:id="rId31"/>
    <p:sldId id="349" r:id="rId32"/>
    <p:sldId id="351" r:id="rId33"/>
    <p:sldId id="352" r:id="rId34"/>
    <p:sldId id="350" r:id="rId35"/>
    <p:sldId id="328" r:id="rId36"/>
    <p:sldId id="344" r:id="rId37"/>
    <p:sldId id="346" r:id="rId38"/>
    <p:sldId id="347" r:id="rId39"/>
    <p:sldId id="348" r:id="rId40"/>
    <p:sldId id="331" r:id="rId41"/>
    <p:sldId id="356" r:id="rId42"/>
    <p:sldId id="357" r:id="rId43"/>
    <p:sldId id="358" r:id="rId44"/>
    <p:sldId id="355" r:id="rId45"/>
    <p:sldId id="359" r:id="rId46"/>
    <p:sldId id="329" r:id="rId47"/>
    <p:sldId id="360" r:id="rId48"/>
    <p:sldId id="353" r:id="rId49"/>
    <p:sldId id="354" r:id="rId50"/>
    <p:sldId id="362" r:id="rId51"/>
    <p:sldId id="361" r:id="rId52"/>
    <p:sldId id="363" r:id="rId53"/>
    <p:sldId id="364" r:id="rId54"/>
    <p:sldId id="365" r:id="rId55"/>
    <p:sldId id="366" r:id="rId56"/>
    <p:sldId id="367" r:id="rId57"/>
    <p:sldId id="369" r:id="rId58"/>
    <p:sldId id="368" r:id="rId59"/>
    <p:sldId id="312" r:id="rId60"/>
    <p:sldId id="286" r:id="rId61"/>
    <p:sldId id="287" r:id="rId6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5B5B"/>
    <a:srgbClr val="676666"/>
    <a:srgbClr val="909090"/>
    <a:srgbClr val="FF5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259" autoAdjust="0"/>
    <p:restoredTop sz="92226" autoAdjust="0"/>
  </p:normalViewPr>
  <p:slideViewPr>
    <p:cSldViewPr showGuides="1">
      <p:cViewPr>
        <p:scale>
          <a:sx n="60" d="100"/>
          <a:sy n="60" d="100"/>
        </p:scale>
        <p:origin x="-690" y="-228"/>
      </p:cViewPr>
      <p:guideLst>
        <p:guide orient="horz" pos="2160"/>
        <p:guide pos="432"/>
      </p:guideLst>
    </p:cSldViewPr>
  </p:slideViewPr>
  <p:outlineViewPr>
    <p:cViewPr>
      <p:scale>
        <a:sx n="33" d="100"/>
        <a:sy n="33" d="100"/>
      </p:scale>
      <p:origin x="0" y="65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220" y="-90"/>
      </p:cViewPr>
      <p:guideLst>
        <p:guide orient="horz" pos="2928"/>
        <p:guide pos="220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BD574-A14B-4F4E-902A-B8280CA594B9}" type="datetimeFigureOut">
              <a:rPr lang="en-US" smtClean="0"/>
              <a:pPr/>
              <a:t>4/3/2009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02A90-FACD-4535-9102-C9E9B940AA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D25C731-42E9-4FBD-9345-144BA542F94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5C731-42E9-4FBD-9345-144BA542F94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38400" y="2846295"/>
            <a:ext cx="6019800" cy="954107"/>
          </a:xfrm>
        </p:spPr>
        <p:txBody>
          <a:bodyPr/>
          <a:lstStyle>
            <a:lvl1pPr>
              <a:defRPr sz="2800" baseline="0">
                <a:solidFill>
                  <a:srgbClr val="00B05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28860" y="3357562"/>
            <a:ext cx="6019800" cy="323165"/>
          </a:xfrm>
        </p:spPr>
        <p:txBody>
          <a:bodyPr/>
          <a:lstStyle>
            <a:lvl1pPr marL="0" indent="0">
              <a:buFont typeface="Arial" pitchFamily="34" charset="0"/>
              <a:buNone/>
              <a:defRPr sz="1500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Slide withou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2139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2139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lte Only withou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ou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ransition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846295"/>
            <a:ext cx="7772400" cy="461665"/>
          </a:xfrm>
        </p:spPr>
        <p:txBody>
          <a:bodyPr/>
          <a:lstStyle>
            <a:lvl1pPr>
              <a:defRPr sz="2400">
                <a:solidFill>
                  <a:srgbClr val="00B05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294530"/>
            <a:ext cx="7772400" cy="323165"/>
          </a:xfrm>
        </p:spPr>
        <p:txBody>
          <a:bodyPr/>
          <a:lstStyle>
            <a:lvl1pPr marL="0" indent="0">
              <a:buFont typeface="Arial" pitchFamily="34" charset="0"/>
              <a:buNone/>
              <a:defRPr sz="1500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9600" cy="1717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60" r:id="rId3"/>
    <p:sldLayoutId id="2147483654" r:id="rId4"/>
    <p:sldLayoutId id="2147483656" r:id="rId5"/>
    <p:sldLayoutId id="2147483661" r:id="rId6"/>
    <p:sldLayoutId id="2147483657" r:id="rId7"/>
    <p:sldLayoutId id="2147483662" r:id="rId8"/>
    <p:sldLayoutId id="2147483659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aseline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B5B5B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B5B5B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B5B5B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B5B5B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B5B5B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B5B5B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B5B5B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B5B5B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65000"/>
        <a:buFont typeface="Arial" pitchFamily="34" charset="0"/>
        <a:buChar char="►"/>
        <a:defRPr sz="2400" baseline="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aseline="0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baseline="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 baseline="0">
          <a:solidFill>
            <a:schemeClr val="bg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400" baseline="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rgbClr val="5B5B5B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rgbClr val="5B5B5B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rgbClr val="5B5B5B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rgbClr val="5B5B5B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odeclimber.net.nz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codeclimber.net.nz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webdevtools/archive/2009/01/29/t4-templates-a-quick-start-guide-for-asp-net-mvc-developers.aspx" TargetMode="External"/><Relationship Id="rId2" Type="http://schemas.openxmlformats.org/officeDocument/2006/relationships/hyperlink" Target="http://blogs.msdn.com/webdevtools/archive/2009/01/27/overview-of-mvc-tools-features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olegsych.com/articles/" TargetMode="External"/><Relationship Id="rId4" Type="http://schemas.openxmlformats.org/officeDocument/2006/relationships/hyperlink" Target="http://www.t4editor.net/" TargetMode="Externa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codeclimber.net.nz/" TargetMode="External"/><Relationship Id="rId7" Type="http://schemas.openxmlformats.org/officeDocument/2006/relationships/image" Target="../media/image2.png"/><Relationship Id="rId2" Type="http://schemas.openxmlformats.org/officeDocument/2006/relationships/hyperlink" Target="mailto:simone_ch@hot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://twitter.com/simonech" TargetMode="External"/><Relationship Id="rId4" Type="http://schemas.openxmlformats.org/officeDocument/2006/relationships/hyperlink" Target="http://blogs.ugidotnet.org/piyo/" TargetMode="Externa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71472" y="285728"/>
            <a:ext cx="1785950" cy="2540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0" y="2846295"/>
            <a:ext cx="6019800" cy="52322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ASP.NET MVC Framework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00298" y="3500438"/>
            <a:ext cx="6019800" cy="323165"/>
          </a:xfrm>
        </p:spPr>
        <p:txBody>
          <a:bodyPr/>
          <a:lstStyle/>
          <a:p>
            <a:r>
              <a:rPr lang="en-US" dirty="0" smtClean="0"/>
              <a:t>SO WHAT?</a:t>
            </a:r>
            <a:endParaRPr lang="en-US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500694" y="4083056"/>
            <a:ext cx="2971800" cy="692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500" dirty="0" smtClean="0">
                <a:solidFill>
                  <a:schemeClr val="accent3"/>
                </a:solidFill>
                <a:latin typeface="+mn-lt"/>
              </a:rPr>
              <a:t>Simone Chiaretta</a:t>
            </a:r>
            <a:br>
              <a:rPr lang="en-US" sz="1500" dirty="0" smtClean="0">
                <a:solidFill>
                  <a:schemeClr val="accent3"/>
                </a:solidFill>
                <a:latin typeface="+mn-lt"/>
              </a:rPr>
            </a:br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Solution Developer, Avanade</a:t>
            </a:r>
          </a:p>
          <a:p>
            <a:r>
              <a:rPr lang="en-US" sz="1200" dirty="0" smtClean="0">
                <a:solidFill>
                  <a:schemeClr val="accent3"/>
                </a:solidFill>
                <a:latin typeface="+mn-lt"/>
                <a:hlinkClick r:id="rId3"/>
              </a:rPr>
              <a:t>http://codeclimber.net.nz</a:t>
            </a:r>
            <a:r>
              <a:rPr lang="en-US" sz="1200" dirty="0">
                <a:solidFill>
                  <a:schemeClr val="accent3"/>
                </a:solidFill>
                <a:latin typeface="+mn-lt"/>
              </a:rPr>
              <a:t> </a:t>
            </a:r>
            <a:endParaRPr lang="en-US" sz="1200" dirty="0" smtClean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500694" y="4868874"/>
            <a:ext cx="2743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3 </a:t>
            </a:r>
            <a:r>
              <a:rPr lang="en-US" sz="1200" dirty="0" err="1" smtClean="0">
                <a:solidFill>
                  <a:schemeClr val="accent3"/>
                </a:solidFill>
                <a:latin typeface="+mn-lt"/>
              </a:rPr>
              <a:t>Aprile</a:t>
            </a:r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 2009</a:t>
            </a:r>
            <a:endParaRPr lang="en-US" sz="1200" dirty="0">
              <a:solidFill>
                <a:schemeClr val="accent3"/>
              </a:solidFill>
              <a:latin typeface="+mn-lt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596" y="5786454"/>
            <a:ext cx="2118619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36627"/>
          </a:xfrm>
        </p:spPr>
        <p:txBody>
          <a:bodyPr/>
          <a:lstStyle/>
          <a:p>
            <a:r>
              <a:rPr lang="en-US" dirty="0" err="1" smtClean="0"/>
              <a:t>WebForms</a:t>
            </a:r>
            <a:endParaRPr lang="en-US" dirty="0" smtClean="0"/>
          </a:p>
          <a:p>
            <a:pPr lvl="1"/>
            <a:r>
              <a:rPr lang="en-US" dirty="0" err="1" smtClean="0"/>
              <a:t>Sviluppo</a:t>
            </a:r>
            <a:r>
              <a:rPr lang="en-US" dirty="0" smtClean="0"/>
              <a:t> RAD</a:t>
            </a:r>
          </a:p>
          <a:p>
            <a:pPr lvl="1"/>
            <a:r>
              <a:rPr lang="en-US" dirty="0" err="1" smtClean="0"/>
              <a:t>Paradigma</a:t>
            </a:r>
            <a:r>
              <a:rPr lang="en-US" dirty="0" smtClean="0"/>
              <a:t> </a:t>
            </a:r>
            <a:r>
              <a:rPr lang="en-US" dirty="0" err="1" smtClean="0"/>
              <a:t>più</a:t>
            </a:r>
            <a:r>
              <a:rPr lang="en-US" dirty="0" smtClean="0"/>
              <a:t> simile </a:t>
            </a:r>
            <a:r>
              <a:rPr lang="en-US" dirty="0" err="1" smtClean="0"/>
              <a:t>allo</a:t>
            </a:r>
            <a:r>
              <a:rPr lang="en-US" dirty="0" smtClean="0"/>
              <a:t> </a:t>
            </a:r>
            <a:r>
              <a:rPr lang="en-US" dirty="0" err="1" smtClean="0"/>
              <a:t>sviluppo</a:t>
            </a:r>
            <a:r>
              <a:rPr lang="en-US" dirty="0" smtClean="0"/>
              <a:t> </a:t>
            </a:r>
            <a:r>
              <a:rPr lang="en-US" dirty="0" err="1" smtClean="0"/>
              <a:t>tradizionale</a:t>
            </a:r>
            <a:r>
              <a:rPr lang="en-US" dirty="0" smtClean="0"/>
              <a:t> client-side</a:t>
            </a:r>
          </a:p>
          <a:p>
            <a:pPr lvl="1"/>
            <a:r>
              <a:rPr lang="en-US" dirty="0" err="1" smtClean="0"/>
              <a:t>Ottimo</a:t>
            </a:r>
            <a:r>
              <a:rPr lang="en-US" dirty="0" smtClean="0"/>
              <a:t> per “</a:t>
            </a:r>
            <a:r>
              <a:rPr lang="en-US" dirty="0" err="1" smtClean="0"/>
              <a:t>prototipare</a:t>
            </a:r>
            <a:r>
              <a:rPr lang="en-US" dirty="0" smtClean="0"/>
              <a:t>”</a:t>
            </a:r>
          </a:p>
          <a:p>
            <a:pPr lvl="1"/>
            <a:r>
              <a:rPr lang="en-US" dirty="0" err="1" smtClean="0"/>
              <a:t>Controlli</a:t>
            </a:r>
            <a:endParaRPr lang="en-US" dirty="0" smtClean="0"/>
          </a:p>
          <a:p>
            <a:pPr lvl="1"/>
            <a:r>
              <a:rPr lang="en-US" dirty="0" err="1" smtClean="0"/>
              <a:t>Gestione</a:t>
            </a:r>
            <a:r>
              <a:rPr lang="en-US" dirty="0" smtClean="0"/>
              <a:t> </a:t>
            </a:r>
            <a:r>
              <a:rPr lang="en-US" dirty="0" err="1" smtClean="0"/>
              <a:t>automatica</a:t>
            </a:r>
            <a:r>
              <a:rPr lang="en-US" dirty="0" smtClean="0"/>
              <a:t> </a:t>
            </a:r>
            <a:r>
              <a:rPr lang="en-US" dirty="0" err="1" smtClean="0"/>
              <a:t>dello</a:t>
            </a:r>
            <a:r>
              <a:rPr lang="en-US" dirty="0" smtClean="0"/>
              <a:t> </a:t>
            </a:r>
            <a:r>
              <a:rPr lang="en-US" dirty="0" err="1" smtClean="0"/>
              <a:t>stato</a:t>
            </a:r>
            <a:endParaRPr lang="en-US" dirty="0" smtClean="0"/>
          </a:p>
          <a:p>
            <a:pPr lvl="1"/>
            <a:r>
              <a:rPr lang="en-US" dirty="0" err="1" smtClean="0"/>
              <a:t>Ecosistema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controlli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3° </a:t>
            </a:r>
            <a:r>
              <a:rPr lang="en-US" dirty="0" err="1" smtClean="0"/>
              <a:t>parti</a:t>
            </a:r>
            <a:endParaRPr lang="en-US" dirty="0" smtClean="0"/>
          </a:p>
          <a:p>
            <a:r>
              <a:rPr lang="en-US" dirty="0" smtClean="0"/>
              <a:t>Ma…</a:t>
            </a:r>
          </a:p>
          <a:p>
            <a:pPr lvl="1"/>
            <a:r>
              <a:rPr lang="en-US" dirty="0" err="1" smtClean="0"/>
              <a:t>Può</a:t>
            </a:r>
            <a:r>
              <a:rPr lang="en-US" dirty="0" smtClean="0"/>
              <a:t> </a:t>
            </a:r>
            <a:r>
              <a:rPr lang="en-US" dirty="0" err="1" smtClean="0"/>
              <a:t>diventare</a:t>
            </a:r>
            <a:r>
              <a:rPr lang="en-US" dirty="0" smtClean="0"/>
              <a:t> </a:t>
            </a:r>
            <a:r>
              <a:rPr lang="en-US" dirty="0" err="1" smtClean="0"/>
              <a:t>inmantenibile</a:t>
            </a:r>
            <a:endParaRPr lang="en-US" dirty="0" smtClean="0"/>
          </a:p>
          <a:p>
            <a:pPr lvl="1"/>
            <a:r>
              <a:rPr lang="en-US" dirty="0" err="1" smtClean="0"/>
              <a:t>Codice</a:t>
            </a:r>
            <a:r>
              <a:rPr lang="en-US" dirty="0" smtClean="0"/>
              <a:t> HTML </a:t>
            </a:r>
            <a:r>
              <a:rPr lang="en-US" dirty="0" err="1" smtClean="0"/>
              <a:t>poco</a:t>
            </a:r>
            <a:r>
              <a:rPr lang="en-US" dirty="0" smtClean="0"/>
              <a:t> </a:t>
            </a:r>
            <a:r>
              <a:rPr lang="en-US" dirty="0" err="1" smtClean="0"/>
              <a:t>controllato</a:t>
            </a:r>
            <a:endParaRPr lang="en-US" dirty="0" smtClean="0"/>
          </a:p>
          <a:p>
            <a:pPr lvl="1"/>
            <a:r>
              <a:rPr lang="en-US" dirty="0" err="1" smtClean="0"/>
              <a:t>Più</a:t>
            </a:r>
            <a:r>
              <a:rPr lang="en-US" dirty="0" smtClean="0"/>
              <a:t> </a:t>
            </a:r>
            <a:r>
              <a:rPr lang="en-US" dirty="0" err="1" smtClean="0"/>
              <a:t>difficile</a:t>
            </a:r>
            <a:r>
              <a:rPr lang="en-US" dirty="0" smtClean="0"/>
              <a:t> </a:t>
            </a:r>
            <a:r>
              <a:rPr lang="en-US" dirty="0" err="1" smtClean="0"/>
              <a:t>separare</a:t>
            </a:r>
            <a:r>
              <a:rPr lang="en-US" dirty="0" smtClean="0"/>
              <a:t> le </a:t>
            </a:r>
            <a:r>
              <a:rPr lang="en-US" dirty="0" err="1" smtClean="0"/>
              <a:t>responsabilità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2133600" cy="323850"/>
          </a:xfrm>
          <a:prstGeom prst="rect">
            <a:avLst/>
          </a:prstGeom>
        </p:spPr>
        <p:txBody>
          <a:bodyPr/>
          <a:lstStyle/>
          <a:p>
            <a:fld id="{B9EAB02C-EC2A-4E09-A324-1FFFBDB5DA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3120854"/>
          </a:xfrm>
        </p:spPr>
        <p:txBody>
          <a:bodyPr/>
          <a:lstStyle/>
          <a:p>
            <a:r>
              <a:rPr lang="en-US" dirty="0" smtClean="0"/>
              <a:t>ASP.NET MVC</a:t>
            </a:r>
          </a:p>
          <a:p>
            <a:pPr lvl="1"/>
            <a:r>
              <a:rPr lang="en-US" dirty="0" smtClean="0"/>
              <a:t>“</a:t>
            </a:r>
            <a:r>
              <a:rPr lang="en-US" i="1" dirty="0" err="1" smtClean="0"/>
              <a:t>Miglior</a:t>
            </a:r>
            <a:r>
              <a:rPr lang="en-US" dirty="0" smtClean="0"/>
              <a:t>” </a:t>
            </a:r>
            <a:r>
              <a:rPr lang="en-US" dirty="0" err="1" smtClean="0"/>
              <a:t>architettura</a:t>
            </a:r>
            <a:r>
              <a:rPr lang="en-US" dirty="0" smtClean="0"/>
              <a:t> </a:t>
            </a:r>
            <a:r>
              <a:rPr lang="en-US" dirty="0" err="1" smtClean="0"/>
              <a:t>dell’applicazione</a:t>
            </a:r>
            <a:endParaRPr lang="en-US" dirty="0" smtClean="0"/>
          </a:p>
          <a:p>
            <a:pPr lvl="1"/>
            <a:r>
              <a:rPr lang="en-US" dirty="0" err="1" smtClean="0"/>
              <a:t>Viste</a:t>
            </a:r>
            <a:r>
              <a:rPr lang="en-US" dirty="0" smtClean="0"/>
              <a:t> </a:t>
            </a:r>
            <a:r>
              <a:rPr lang="en-US" i="1" dirty="0" smtClean="0"/>
              <a:t>“</a:t>
            </a:r>
            <a:r>
              <a:rPr lang="en-US" i="1" dirty="0" err="1" smtClean="0"/>
              <a:t>leggere</a:t>
            </a:r>
            <a:r>
              <a:rPr lang="en-US" i="1" dirty="0" smtClean="0"/>
              <a:t>”</a:t>
            </a:r>
            <a:r>
              <a:rPr lang="en-US" dirty="0" smtClean="0"/>
              <a:t> (no </a:t>
            </a:r>
            <a:r>
              <a:rPr lang="en-US" dirty="0" err="1" smtClean="0"/>
              <a:t>codebehind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Maggior</a:t>
            </a:r>
            <a:r>
              <a:rPr lang="en-US" dirty="0" smtClean="0"/>
              <a:t> </a:t>
            </a:r>
            <a:r>
              <a:rPr lang="en-US" dirty="0" err="1" smtClean="0"/>
              <a:t>controllo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HTML</a:t>
            </a:r>
          </a:p>
          <a:p>
            <a:pPr lvl="1"/>
            <a:r>
              <a:rPr lang="en-US" dirty="0" err="1" smtClean="0"/>
              <a:t>Abilita</a:t>
            </a:r>
            <a:r>
              <a:rPr lang="en-US" dirty="0" smtClean="0"/>
              <a:t> </a:t>
            </a:r>
            <a:r>
              <a:rPr lang="en-US" dirty="0" err="1" smtClean="0"/>
              <a:t>uso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metodologie</a:t>
            </a:r>
            <a:r>
              <a:rPr lang="en-US" dirty="0" smtClean="0"/>
              <a:t> Agile (TDD)</a:t>
            </a:r>
          </a:p>
          <a:p>
            <a:pPr lvl="1"/>
            <a:r>
              <a:rPr lang="en-US" dirty="0" err="1" smtClean="0"/>
              <a:t>ViewEngine</a:t>
            </a:r>
            <a:r>
              <a:rPr lang="en-US" dirty="0" smtClean="0"/>
              <a:t> </a:t>
            </a:r>
            <a:r>
              <a:rPr lang="en-US" dirty="0" err="1" smtClean="0"/>
              <a:t>alternativi</a:t>
            </a:r>
            <a:endParaRPr lang="en-US" dirty="0" smtClean="0"/>
          </a:p>
          <a:p>
            <a:r>
              <a:rPr lang="en-US" dirty="0" smtClean="0"/>
              <a:t>Ma…</a:t>
            </a:r>
          </a:p>
          <a:p>
            <a:pPr lvl="1"/>
            <a:r>
              <a:rPr lang="en-US" dirty="0" err="1" smtClean="0"/>
              <a:t>Maggior</a:t>
            </a:r>
            <a:r>
              <a:rPr lang="en-US" dirty="0" smtClean="0"/>
              <a:t> </a:t>
            </a:r>
            <a:r>
              <a:rPr lang="en-US" dirty="0" err="1" smtClean="0"/>
              <a:t>sforzo</a:t>
            </a:r>
            <a:r>
              <a:rPr lang="en-US" dirty="0"/>
              <a:t> </a:t>
            </a:r>
            <a:r>
              <a:rPr lang="en-US" dirty="0" err="1" smtClean="0"/>
              <a:t>realizzativo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2133600" cy="323850"/>
          </a:xfrm>
          <a:prstGeom prst="rect">
            <a:avLst/>
          </a:prstGeom>
        </p:spPr>
        <p:txBody>
          <a:bodyPr/>
          <a:lstStyle/>
          <a:p>
            <a:fld id="{B9EAB02C-EC2A-4E09-A324-1FFFBDB5DA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Elementi</a:t>
            </a:r>
            <a:r>
              <a:rPr lang="en-US" dirty="0" smtClean="0"/>
              <a:t> </a:t>
            </a:r>
            <a:r>
              <a:rPr lang="en-US" dirty="0" err="1" smtClean="0"/>
              <a:t>condivisi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2234458"/>
          </a:xfrm>
        </p:spPr>
        <p:txBody>
          <a:bodyPr/>
          <a:lstStyle/>
          <a:p>
            <a:r>
              <a:rPr lang="en-US" dirty="0" smtClean="0"/>
              <a:t>Routing</a:t>
            </a:r>
          </a:p>
          <a:p>
            <a:r>
              <a:rPr lang="en-US" dirty="0" smtClean="0"/>
              <a:t>Caching</a:t>
            </a:r>
          </a:p>
          <a:p>
            <a:r>
              <a:rPr lang="en-US" dirty="0" smtClean="0"/>
              <a:t>Ajax e </a:t>
            </a:r>
            <a:r>
              <a:rPr lang="en-US" dirty="0" err="1" smtClean="0"/>
              <a:t>jQuery</a:t>
            </a:r>
            <a:endParaRPr lang="en-US" dirty="0" smtClean="0"/>
          </a:p>
          <a:p>
            <a:r>
              <a:rPr lang="en-US" dirty="0" smtClean="0"/>
              <a:t>Membership/Profile provider</a:t>
            </a:r>
          </a:p>
          <a:p>
            <a:r>
              <a:rPr lang="en-US" dirty="0" smtClean="0"/>
              <a:t>Form Authentication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2133600" cy="323850"/>
          </a:xfrm>
          <a:prstGeom prst="rect">
            <a:avLst/>
          </a:prstGeom>
        </p:spPr>
        <p:txBody>
          <a:bodyPr/>
          <a:lstStyle/>
          <a:p>
            <a:fld id="{B9EAB02C-EC2A-4E09-A324-1FFFBDB5DA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Elementi</a:t>
            </a:r>
            <a:r>
              <a:rPr lang="en-US" dirty="0" smtClean="0"/>
              <a:t> per </a:t>
            </a:r>
            <a:r>
              <a:rPr lang="en-US" dirty="0" err="1" smtClean="0"/>
              <a:t>scegliere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2677656"/>
          </a:xfrm>
        </p:spPr>
        <p:txBody>
          <a:bodyPr/>
          <a:lstStyle/>
          <a:p>
            <a:r>
              <a:rPr lang="en-US" dirty="0" smtClean="0"/>
              <a:t>Il </a:t>
            </a:r>
            <a:r>
              <a:rPr lang="en-US" dirty="0" err="1" smtClean="0"/>
              <a:t>proprio</a:t>
            </a:r>
            <a:r>
              <a:rPr lang="en-US" dirty="0" smtClean="0"/>
              <a:t> “gusto” </a:t>
            </a:r>
            <a:r>
              <a:rPr lang="en-US" dirty="0" err="1" smtClean="0"/>
              <a:t>personale</a:t>
            </a:r>
            <a:endParaRPr lang="en-US" dirty="0" smtClean="0"/>
          </a:p>
          <a:p>
            <a:r>
              <a:rPr lang="en-US" dirty="0" smtClean="0"/>
              <a:t>Intranet </a:t>
            </a:r>
            <a:r>
              <a:rPr lang="en-US" dirty="0" err="1" smtClean="0"/>
              <a:t>vs</a:t>
            </a:r>
            <a:r>
              <a:rPr lang="en-US" dirty="0" smtClean="0"/>
              <a:t> Internet</a:t>
            </a:r>
          </a:p>
          <a:p>
            <a:r>
              <a:rPr lang="en-US" dirty="0" smtClean="0"/>
              <a:t>Serve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controllo</a:t>
            </a:r>
            <a:r>
              <a:rPr lang="en-US" dirty="0" smtClean="0"/>
              <a:t> </a:t>
            </a:r>
            <a:r>
              <a:rPr lang="en-US" dirty="0" err="1" smtClean="0"/>
              <a:t>sul</a:t>
            </a:r>
            <a:r>
              <a:rPr lang="en-US" dirty="0" smtClean="0"/>
              <a:t> markup?</a:t>
            </a:r>
          </a:p>
          <a:p>
            <a:r>
              <a:rPr lang="en-US" dirty="0" err="1" smtClean="0"/>
              <a:t>Usiamo</a:t>
            </a:r>
            <a:r>
              <a:rPr lang="en-US" dirty="0" smtClean="0"/>
              <a:t> TDD o </a:t>
            </a:r>
            <a:r>
              <a:rPr lang="en-US" dirty="0" err="1" smtClean="0"/>
              <a:t>anche</a:t>
            </a:r>
            <a:r>
              <a:rPr lang="en-US" dirty="0" smtClean="0"/>
              <a:t> solo </a:t>
            </a:r>
            <a:r>
              <a:rPr lang="en-US" dirty="0" err="1" smtClean="0"/>
              <a:t>i</a:t>
            </a:r>
            <a:r>
              <a:rPr lang="en-US" dirty="0" smtClean="0"/>
              <a:t> Test?</a:t>
            </a:r>
          </a:p>
          <a:p>
            <a:r>
              <a:rPr lang="en-US" dirty="0" err="1" smtClean="0"/>
              <a:t>Abbiamo</a:t>
            </a:r>
            <a:r>
              <a:rPr lang="en-US" dirty="0" smtClean="0"/>
              <a:t> </a:t>
            </a:r>
            <a:r>
              <a:rPr lang="en-US" dirty="0" err="1" smtClean="0"/>
              <a:t>familiarità</a:t>
            </a:r>
            <a:r>
              <a:rPr lang="en-US" dirty="0" smtClean="0"/>
              <a:t> </a:t>
            </a:r>
            <a:r>
              <a:rPr lang="en-US" dirty="0" err="1" smtClean="0"/>
              <a:t>coi</a:t>
            </a:r>
            <a:r>
              <a:rPr lang="en-US" dirty="0" smtClean="0"/>
              <a:t> pattern?</a:t>
            </a:r>
          </a:p>
          <a:p>
            <a:r>
              <a:rPr lang="en-US" dirty="0" err="1" smtClean="0"/>
              <a:t>Abbiamo</a:t>
            </a:r>
            <a:r>
              <a:rPr lang="en-US" dirty="0" smtClean="0"/>
              <a:t> </a:t>
            </a:r>
            <a:r>
              <a:rPr lang="en-US" dirty="0" err="1" smtClean="0"/>
              <a:t>investito</a:t>
            </a:r>
            <a:r>
              <a:rPr lang="en-US" dirty="0" smtClean="0"/>
              <a:t> molto in </a:t>
            </a:r>
            <a:r>
              <a:rPr lang="en-US" dirty="0" err="1" smtClean="0"/>
              <a:t>controlli</a:t>
            </a:r>
            <a:r>
              <a:rPr lang="en-US" dirty="0" smtClean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2133600" cy="323850"/>
          </a:xfrm>
          <a:prstGeom prst="rect">
            <a:avLst/>
          </a:prstGeom>
        </p:spPr>
        <p:txBody>
          <a:bodyPr/>
          <a:lstStyle/>
          <a:p>
            <a:fld id="{B9EAB02C-EC2A-4E09-A324-1FFFBDB5DA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Decision Chart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6371088"/>
            <a:ext cx="8572560" cy="307777"/>
          </a:xfrm>
        </p:spPr>
        <p:txBody>
          <a:bodyPr/>
          <a:lstStyle/>
          <a:p>
            <a:pPr>
              <a:buNone/>
            </a:pPr>
            <a:r>
              <a:rPr lang="it-IT" sz="1400" dirty="0" smtClean="0"/>
              <a:t>http://www.emadibrahim.com/2008/09/07/deciding-between-aspnet-mvc-and-webforms/</a:t>
            </a:r>
            <a:endParaRPr lang="it-IT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9190" y="128600"/>
            <a:ext cx="3574900" cy="615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val 4"/>
          <p:cNvSpPr/>
          <p:nvPr/>
        </p:nvSpPr>
        <p:spPr>
          <a:xfrm flipH="1">
            <a:off x="6215074" y="4857760"/>
            <a:ext cx="785818" cy="71438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 5"/>
          <p:cNvSpPr/>
          <p:nvPr/>
        </p:nvSpPr>
        <p:spPr>
          <a:xfrm flipH="1">
            <a:off x="6143636" y="1571612"/>
            <a:ext cx="928694" cy="857256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TextBox 6"/>
          <p:cNvSpPr txBox="1"/>
          <p:nvPr/>
        </p:nvSpPr>
        <p:spPr>
          <a:xfrm>
            <a:off x="214282" y="1714488"/>
            <a:ext cx="3223959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chemeClr val="tx1"/>
                </a:solidFill>
                <a:latin typeface="+mn-lt"/>
              </a:rPr>
              <a:t>T4 e librerie accessorie</a:t>
            </a:r>
          </a:p>
          <a:p>
            <a:r>
              <a:rPr lang="it-IT" dirty="0" smtClean="0">
                <a:solidFill>
                  <a:schemeClr val="tx1"/>
                </a:solidFill>
                <a:latin typeface="+mn-lt"/>
              </a:rPr>
              <a:t>possono aiutare</a:t>
            </a:r>
            <a:endParaRPr lang="it-IT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4214810" y="1714488"/>
            <a:ext cx="128588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TextBox 8"/>
          <p:cNvSpPr txBox="1"/>
          <p:nvPr/>
        </p:nvSpPr>
        <p:spPr>
          <a:xfrm>
            <a:off x="285720" y="4714884"/>
            <a:ext cx="3097323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chemeClr val="tx1"/>
                </a:solidFill>
                <a:latin typeface="+mn-lt"/>
              </a:rPr>
              <a:t>Dynamic Data for MVC...</a:t>
            </a:r>
          </a:p>
          <a:p>
            <a:r>
              <a:rPr lang="it-IT" dirty="0" smtClean="0">
                <a:solidFill>
                  <a:schemeClr val="tx1"/>
                </a:solidFill>
              </a:rPr>
              <a:t>sta arrivando</a:t>
            </a:r>
            <a:endParaRPr lang="it-IT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4286248" y="4714884"/>
            <a:ext cx="128588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Testing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Altri</a:t>
            </a:r>
            <a:r>
              <a:rPr lang="en-US" dirty="0" smtClean="0"/>
              <a:t> </a:t>
            </a:r>
            <a:r>
              <a:rPr lang="en-US" dirty="0" err="1" smtClean="0"/>
              <a:t>esempi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883593"/>
          </a:xfrm>
        </p:spPr>
        <p:txBody>
          <a:bodyPr/>
          <a:lstStyle/>
          <a:p>
            <a:r>
              <a:rPr lang="en-US" dirty="0" err="1" smtClean="0"/>
              <a:t>Testare</a:t>
            </a:r>
            <a:r>
              <a:rPr lang="en-US" dirty="0" smtClean="0"/>
              <a:t> </a:t>
            </a:r>
            <a:r>
              <a:rPr lang="en-US" b="1" dirty="0" smtClean="0"/>
              <a:t>strongly-typed</a:t>
            </a:r>
            <a:r>
              <a:rPr lang="en-US" dirty="0" smtClean="0"/>
              <a:t> view data</a:t>
            </a:r>
          </a:p>
          <a:p>
            <a:pPr lvl="1"/>
            <a:r>
              <a:rPr lang="it-IT" sz="1800" b="1" dirty="0" err="1" smtClean="0"/>
              <a:t>Assert.AreEqual</a:t>
            </a:r>
            <a:r>
              <a:rPr lang="it-IT" sz="1800" b="1" dirty="0" smtClean="0"/>
              <a:t>(</a:t>
            </a:r>
            <a:r>
              <a:rPr lang="it-IT" sz="1800" b="1" i="1" dirty="0" err="1" smtClean="0"/>
              <a:t>expected</a:t>
            </a:r>
            <a:r>
              <a:rPr lang="it-IT" sz="1800" b="1" dirty="0" smtClean="0"/>
              <a:t>, ((</a:t>
            </a:r>
            <a:r>
              <a:rPr lang="it-IT" sz="1800" b="1" dirty="0" err="1" smtClean="0"/>
              <a:t>BlogData</a:t>
            </a:r>
            <a:r>
              <a:rPr lang="it-IT" sz="1800" b="1" dirty="0" smtClean="0"/>
              <a:t>) </a:t>
            </a:r>
            <a:r>
              <a:rPr lang="it-IT" sz="1800" b="1" dirty="0" err="1" smtClean="0"/>
              <a:t>result.ViewData.Model</a:t>
            </a:r>
            <a:r>
              <a:rPr lang="it-IT" sz="1800" b="1" dirty="0" smtClean="0"/>
              <a:t>).Titolo,…);</a:t>
            </a:r>
          </a:p>
          <a:p>
            <a:r>
              <a:rPr lang="it-IT" dirty="0" smtClean="0"/>
              <a:t>Testare </a:t>
            </a:r>
            <a:r>
              <a:rPr lang="it-IT" b="1" dirty="0" err="1" smtClean="0"/>
              <a:t>Redirect</a:t>
            </a:r>
            <a:endParaRPr lang="it-IT" b="1" dirty="0" smtClean="0"/>
          </a:p>
          <a:p>
            <a:pPr lvl="1"/>
            <a:r>
              <a:rPr lang="en-US" b="1" dirty="0" err="1" smtClean="0"/>
              <a:t>var</a:t>
            </a:r>
            <a:r>
              <a:rPr lang="en-US" b="1" dirty="0" smtClean="0"/>
              <a:t> result = </a:t>
            </a:r>
            <a:r>
              <a:rPr lang="en-US" b="1" dirty="0" err="1" smtClean="0"/>
              <a:t>controller.Show</a:t>
            </a:r>
            <a:r>
              <a:rPr lang="en-US" b="1" dirty="0" smtClean="0"/>
              <a:t>(</a:t>
            </a:r>
            <a:r>
              <a:rPr lang="en-US" b="1" i="1" dirty="0" smtClean="0"/>
              <a:t>…</a:t>
            </a:r>
            <a:r>
              <a:rPr lang="en-US" b="1" dirty="0" smtClean="0"/>
              <a:t>) as </a:t>
            </a:r>
            <a:r>
              <a:rPr lang="en-US" b="1" dirty="0" err="1" smtClean="0"/>
              <a:t>RedirectResult</a:t>
            </a:r>
            <a:r>
              <a:rPr lang="en-US" b="1" dirty="0" smtClean="0"/>
              <a:t>;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2133600" cy="323850"/>
          </a:xfrm>
          <a:prstGeom prst="rect">
            <a:avLst/>
          </a:prstGeom>
        </p:spPr>
        <p:txBody>
          <a:bodyPr/>
          <a:lstStyle/>
          <a:p>
            <a:fld id="{B9EAB02C-EC2A-4E09-A324-1FFFBDB5DA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2846295"/>
            <a:ext cx="7772400" cy="830997"/>
          </a:xfrm>
        </p:spPr>
        <p:txBody>
          <a:bodyPr/>
          <a:lstStyle/>
          <a:p>
            <a:pPr algn="ctr"/>
            <a:r>
              <a:rPr lang="en-US" sz="4800" dirty="0" smtClean="0"/>
              <a:t>[DEMO]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53142" y="3677339"/>
            <a:ext cx="7772400" cy="323165"/>
          </a:xfrm>
        </p:spPr>
        <p:txBody>
          <a:bodyPr/>
          <a:lstStyle/>
          <a:p>
            <a:r>
              <a:rPr lang="en-US" dirty="0" smtClean="0"/>
              <a:t>Testing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5" descr="E:\OfficeMedia\Media\CntCD1\ClipArt4\j0240357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7400" y="3124200"/>
            <a:ext cx="1406525" cy="1831975"/>
          </a:xfrm>
          <a:prstGeom prst="rect">
            <a:avLst/>
          </a:prstGeom>
          <a:noFill/>
        </p:spPr>
      </p:pic>
      <p:sp>
        <p:nvSpPr>
          <p:cNvPr id="16" name="Rettangolo 15"/>
          <p:cNvSpPr/>
          <p:nvPr/>
        </p:nvSpPr>
        <p:spPr>
          <a:xfrm>
            <a:off x="5486400" y="2667000"/>
            <a:ext cx="2209800" cy="2438400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it-IT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Mock</a:t>
            </a:r>
            <a:r>
              <a:rPr lang="it-IT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it-IT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it-IT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HttpContext</a:t>
            </a:r>
            <a:endParaRPr lang="it-IT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it-IT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it-IT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MockSession</a:t>
            </a:r>
            <a:endParaRPr lang="it-IT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it-IT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MockRequest</a:t>
            </a:r>
            <a:r>
              <a:rPr lang="it-IT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it-IT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it-IT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MockCache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Stella a 12 punte 3"/>
          <p:cNvSpPr/>
          <p:nvPr/>
        </p:nvSpPr>
        <p:spPr>
          <a:xfrm>
            <a:off x="3886200" y="1143000"/>
            <a:ext cx="5257800" cy="5486400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Mocking</a:t>
            </a:r>
            <a:r>
              <a:rPr lang="it-IT" dirty="0" smtClean="0"/>
              <a:t> </a:t>
            </a:r>
            <a:r>
              <a:rPr lang="it-IT" dirty="0" err="1" smtClean="0"/>
              <a:t>HttpContext</a:t>
            </a:r>
            <a:endParaRPr lang="it-IT" dirty="0"/>
          </a:p>
        </p:txBody>
      </p:sp>
      <p:sp>
        <p:nvSpPr>
          <p:cNvPr id="6" name="Rettangolo 5"/>
          <p:cNvSpPr/>
          <p:nvPr/>
        </p:nvSpPr>
        <p:spPr>
          <a:xfrm>
            <a:off x="5486400" y="2667000"/>
            <a:ext cx="2209800" cy="24384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it-IT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HttpContext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5791200" y="3352800"/>
            <a:ext cx="1600200" cy="4572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Session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5791200" y="3924300"/>
            <a:ext cx="1600200" cy="4572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Cache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5791200" y="4495800"/>
            <a:ext cx="1600200" cy="4572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Request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5638800" y="2057400"/>
            <a:ext cx="1600200" cy="4572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IIS</a:t>
            </a:r>
            <a:endParaRPr lang="en-US" sz="4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5791200" y="5272098"/>
            <a:ext cx="1600200" cy="4572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SUT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1571604" y="4929198"/>
            <a:ext cx="1600200" cy="1143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TEST</a:t>
            </a:r>
            <a:endParaRPr lang="en-US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4" name="Freccia bidirezionale orizzontale 13"/>
          <p:cNvSpPr/>
          <p:nvPr/>
        </p:nvSpPr>
        <p:spPr>
          <a:xfrm>
            <a:off x="3490902" y="5310198"/>
            <a:ext cx="1981200" cy="381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4" grpId="0" animBg="1"/>
      <p:bldP spid="6" grpId="0" animBg="1"/>
      <p:bldP spid="5" grpId="0" animBg="1"/>
      <p:bldP spid="7" grpId="0" animBg="1"/>
      <p:bldP spid="8" grpId="0" animBg="1"/>
      <p:bldP spid="9" grpId="0" animBg="1"/>
      <p:bldP spid="12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2846295"/>
            <a:ext cx="7772400" cy="830997"/>
          </a:xfrm>
        </p:spPr>
        <p:txBody>
          <a:bodyPr/>
          <a:lstStyle/>
          <a:p>
            <a:pPr algn="ctr"/>
            <a:r>
              <a:rPr lang="en-US" sz="4800" dirty="0" smtClean="0"/>
              <a:t>[DEMO]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53142" y="3677339"/>
            <a:ext cx="7772400" cy="323165"/>
          </a:xfrm>
        </p:spPr>
        <p:txBody>
          <a:bodyPr/>
          <a:lstStyle/>
          <a:p>
            <a:r>
              <a:rPr lang="en-US" dirty="0" smtClean="0"/>
              <a:t>Mocking </a:t>
            </a:r>
            <a:r>
              <a:rPr lang="en-US" dirty="0" err="1" smtClean="0"/>
              <a:t>HttpContext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Thanks to the Sponsors</a:t>
            </a:r>
            <a:endParaRPr lang="it-IT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5786" y="1285860"/>
            <a:ext cx="3714776" cy="1056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6" y="4286256"/>
            <a:ext cx="3286148" cy="191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 descr="C:\Users\Administrator\Desktop\osmosit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2976" y="3000372"/>
            <a:ext cx="4643470" cy="8626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14414" y="5000636"/>
            <a:ext cx="137160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Using DI/IoC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Cos’è</a:t>
            </a:r>
            <a:r>
              <a:rPr lang="en-US" dirty="0" smtClean="0"/>
              <a:t> Dependency Injection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2133600" cy="323850"/>
          </a:xfrm>
          <a:prstGeom prst="rect">
            <a:avLst/>
          </a:prstGeom>
        </p:spPr>
        <p:txBody>
          <a:bodyPr/>
          <a:lstStyle/>
          <a:p>
            <a:fld id="{B9EAB02C-EC2A-4E09-A324-1FFFBDB5DA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7" name="Content Placeholder 6" descr="DependencyInversionPrincipl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852" y="1071546"/>
            <a:ext cx="6786610" cy="542928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Cos’è</a:t>
            </a:r>
            <a:r>
              <a:rPr lang="en-US" dirty="0" smtClean="0"/>
              <a:t> Dependency Injection 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769441"/>
          </a:xfrm>
        </p:spPr>
        <p:txBody>
          <a:bodyPr/>
          <a:lstStyle/>
          <a:p>
            <a:pPr>
              <a:buNone/>
            </a:pPr>
            <a:r>
              <a:rPr lang="it-IT" sz="4400" dirty="0" smtClean="0"/>
              <a:t>BAD</a:t>
            </a:r>
            <a:endParaRPr lang="it-IT" sz="4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8550" y="2214554"/>
            <a:ext cx="6862756" cy="221457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Cos’è</a:t>
            </a:r>
            <a:r>
              <a:rPr lang="en-US" dirty="0" smtClean="0"/>
              <a:t> Dependency Injection 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769441"/>
          </a:xfrm>
        </p:spPr>
        <p:txBody>
          <a:bodyPr/>
          <a:lstStyle/>
          <a:p>
            <a:pPr>
              <a:buNone/>
            </a:pPr>
            <a:r>
              <a:rPr lang="it-IT" sz="4400" dirty="0" smtClean="0"/>
              <a:t>BETTER</a:t>
            </a:r>
            <a:endParaRPr lang="it-IT" sz="4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143116"/>
            <a:ext cx="6763977" cy="199073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Cos’è</a:t>
            </a:r>
            <a:r>
              <a:rPr lang="en-US" dirty="0" smtClean="0"/>
              <a:t> Dependency Injection 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769441"/>
          </a:xfrm>
        </p:spPr>
        <p:txBody>
          <a:bodyPr/>
          <a:lstStyle/>
          <a:p>
            <a:pPr>
              <a:buNone/>
            </a:pPr>
            <a:r>
              <a:rPr lang="it-IT" sz="4400" dirty="0" smtClean="0"/>
              <a:t>BUT</a:t>
            </a:r>
            <a:endParaRPr lang="it-IT" sz="4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4643446"/>
            <a:ext cx="7408385" cy="100013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1857364"/>
            <a:ext cx="7429552" cy="64294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7" name="Down Arrow 6"/>
          <p:cNvSpPr/>
          <p:nvPr/>
        </p:nvSpPr>
        <p:spPr>
          <a:xfrm>
            <a:off x="4214810" y="3022096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Inversion of Control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769441"/>
          </a:xfrm>
        </p:spPr>
        <p:txBody>
          <a:bodyPr/>
          <a:lstStyle/>
          <a:p>
            <a:pPr>
              <a:buNone/>
            </a:pPr>
            <a:r>
              <a:rPr lang="it-IT" sz="4400" dirty="0" smtClean="0"/>
              <a:t>With IoC</a:t>
            </a:r>
            <a:endParaRPr lang="it-IT" sz="4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285992"/>
            <a:ext cx="8348176" cy="97155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500034" y="2428868"/>
            <a:ext cx="8072494" cy="3571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IoC</a:t>
            </a:r>
            <a:r>
              <a:rPr lang="en-US" dirty="0" smtClean="0"/>
              <a:t> inside ASP.NET MVC</a:t>
            </a:r>
            <a:endParaRPr lang="it-I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2751522"/>
          </a:xfrm>
        </p:spPr>
        <p:txBody>
          <a:bodyPr/>
          <a:lstStyle/>
          <a:p>
            <a:r>
              <a:rPr lang="it-IT" dirty="0" smtClean="0"/>
              <a:t>Estendi ControllerFactory</a:t>
            </a:r>
          </a:p>
          <a:p>
            <a:r>
              <a:rPr lang="it-IT" dirty="0" smtClean="0"/>
              <a:t>Molti ControllerFactory già disponibili</a:t>
            </a:r>
          </a:p>
          <a:p>
            <a:pPr lvl="1"/>
            <a:r>
              <a:rPr lang="it-IT" dirty="0" smtClean="0"/>
              <a:t>Ninject</a:t>
            </a:r>
          </a:p>
          <a:p>
            <a:pPr lvl="1"/>
            <a:r>
              <a:rPr lang="it-IT" dirty="0" smtClean="0"/>
              <a:t>StructureMap</a:t>
            </a:r>
          </a:p>
          <a:p>
            <a:pPr lvl="1"/>
            <a:r>
              <a:rPr lang="it-IT" dirty="0" smtClean="0"/>
              <a:t>Spring</a:t>
            </a:r>
          </a:p>
          <a:p>
            <a:pPr lvl="1"/>
            <a:r>
              <a:rPr lang="it-IT" dirty="0" smtClean="0"/>
              <a:t>Unity</a:t>
            </a:r>
          </a:p>
          <a:p>
            <a:pPr lvl="1"/>
            <a:r>
              <a:rPr lang="it-IT" dirty="0" smtClean="0"/>
              <a:t>Windsor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IoC</a:t>
            </a:r>
            <a:r>
              <a:rPr lang="en-US" dirty="0" smtClean="0"/>
              <a:t> inside ASP.NET MVC with </a:t>
            </a:r>
            <a:r>
              <a:rPr lang="en-US" dirty="0" err="1" smtClean="0"/>
              <a:t>Ninject</a:t>
            </a:r>
            <a:endParaRPr lang="it-I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274195"/>
          </a:xfrm>
        </p:spPr>
        <p:txBody>
          <a:bodyPr/>
          <a:lstStyle/>
          <a:p>
            <a:r>
              <a:rPr lang="it-IT" dirty="0" smtClean="0"/>
              <a:t>Global.asax eredita da NinjectHttpApplication</a:t>
            </a:r>
          </a:p>
          <a:p>
            <a:r>
              <a:rPr lang="it-IT" dirty="0" smtClean="0"/>
              <a:t>Helper per configurare tutti i controller:</a:t>
            </a:r>
          </a:p>
          <a:p>
            <a:pPr lvl="1"/>
            <a:r>
              <a:rPr lang="it-IT" b="1" dirty="0" smtClean="0"/>
              <a:t>RegisterAllControllersIn(</a:t>
            </a:r>
            <a:r>
              <a:rPr lang="it-IT" b="1" i="1" dirty="0" smtClean="0"/>
              <a:t>“assemblyName”</a:t>
            </a:r>
            <a:r>
              <a:rPr lang="it-IT" b="1" dirty="0" smtClean="0"/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2846295"/>
            <a:ext cx="7772400" cy="830997"/>
          </a:xfrm>
        </p:spPr>
        <p:txBody>
          <a:bodyPr/>
          <a:lstStyle/>
          <a:p>
            <a:pPr algn="ctr"/>
            <a:r>
              <a:rPr lang="en-US" sz="4800" dirty="0" smtClean="0"/>
              <a:t>[DEMO]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53142" y="3677339"/>
            <a:ext cx="7772400" cy="323165"/>
          </a:xfrm>
        </p:spPr>
        <p:txBody>
          <a:bodyPr/>
          <a:lstStyle/>
          <a:p>
            <a:r>
              <a:rPr lang="en-US" dirty="0" err="1" smtClean="0"/>
              <a:t>NinjectControllerFactory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Validazione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Who the hell am I?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3564053"/>
          </a:xfrm>
        </p:spPr>
        <p:txBody>
          <a:bodyPr/>
          <a:lstStyle/>
          <a:p>
            <a:r>
              <a:rPr lang="it-IT" dirty="0" smtClean="0"/>
              <a:t>Simone Chiaretta</a:t>
            </a:r>
          </a:p>
          <a:p>
            <a:r>
              <a:rPr lang="it-IT" dirty="0" smtClean="0"/>
              <a:t>Lavoro per Avanade Italy</a:t>
            </a:r>
          </a:p>
          <a:p>
            <a:r>
              <a:rPr lang="it-IT" dirty="0" smtClean="0"/>
              <a:t>Microsoft MVP ASP.NET</a:t>
            </a:r>
          </a:p>
          <a:p>
            <a:r>
              <a:rPr lang="it-IT" dirty="0" smtClean="0"/>
              <a:t>Blogger – </a:t>
            </a:r>
            <a:r>
              <a:rPr lang="it-IT" dirty="0" smtClean="0">
                <a:hlinkClick r:id="rId2"/>
              </a:rPr>
              <a:t>http://codeclimber.net.nz</a:t>
            </a:r>
            <a:r>
              <a:rPr lang="it-IT" dirty="0" smtClean="0"/>
              <a:t> </a:t>
            </a:r>
          </a:p>
          <a:p>
            <a:r>
              <a:rPr lang="it-IT" dirty="0" smtClean="0"/>
              <a:t>Fondatore di UGIALT.NET</a:t>
            </a:r>
          </a:p>
          <a:p>
            <a:r>
              <a:rPr lang="it-IT" dirty="0" smtClean="0"/>
              <a:t>OpenSource developer</a:t>
            </a:r>
          </a:p>
          <a:p>
            <a:r>
              <a:rPr lang="it-IT" dirty="0" smtClean="0"/>
              <a:t>Climber</a:t>
            </a:r>
          </a:p>
          <a:p>
            <a:r>
              <a:rPr lang="it-IT" dirty="0" smtClean="0"/>
              <a:t>All Around Nice Guy</a:t>
            </a:r>
            <a:endParaRPr lang="it-IT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786446" y="2571744"/>
            <a:ext cx="2799477" cy="3981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8662" y="5286388"/>
            <a:ext cx="2118619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Validazione</a:t>
            </a:r>
            <a:r>
              <a:rPr lang="en-US" dirty="0" smtClean="0"/>
              <a:t> in ASP.NET MVC</a:t>
            </a:r>
            <a:endParaRPr lang="it-I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643527"/>
          </a:xfrm>
        </p:spPr>
        <p:txBody>
          <a:bodyPr/>
          <a:lstStyle/>
          <a:p>
            <a:r>
              <a:rPr lang="it-IT" dirty="0" smtClean="0"/>
              <a:t>Validazione Server-Side: out-of-the-box</a:t>
            </a:r>
          </a:p>
          <a:p>
            <a:pPr lvl="1"/>
            <a:r>
              <a:rPr lang="it-IT" dirty="0" smtClean="0"/>
              <a:t>ModelBinder</a:t>
            </a:r>
          </a:p>
          <a:p>
            <a:pPr lvl="1"/>
            <a:r>
              <a:rPr lang="it-IT" dirty="0" smtClean="0"/>
              <a:t>Data Annotations</a:t>
            </a:r>
          </a:p>
          <a:p>
            <a:r>
              <a:rPr lang="it-IT" dirty="0" smtClean="0"/>
              <a:t>Validazione Client-Side: librerie esterne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2846295"/>
            <a:ext cx="7772400" cy="830997"/>
          </a:xfrm>
        </p:spPr>
        <p:txBody>
          <a:bodyPr/>
          <a:lstStyle/>
          <a:p>
            <a:pPr algn="ctr"/>
            <a:r>
              <a:rPr lang="en-US" sz="4800" dirty="0" smtClean="0"/>
              <a:t>[DEMO]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53142" y="3677339"/>
            <a:ext cx="7772400" cy="323165"/>
          </a:xfrm>
        </p:spPr>
        <p:txBody>
          <a:bodyPr/>
          <a:lstStyle/>
          <a:p>
            <a:r>
              <a:rPr lang="en-US" dirty="0" smtClean="0"/>
              <a:t>server-side validation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Validazione</a:t>
            </a:r>
            <a:r>
              <a:rPr lang="en-US" dirty="0" smtClean="0"/>
              <a:t> in ASP.NET MVC Client side</a:t>
            </a:r>
            <a:endParaRPr lang="it-I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348061"/>
          </a:xfrm>
        </p:spPr>
        <p:txBody>
          <a:bodyPr/>
          <a:lstStyle/>
          <a:p>
            <a:r>
              <a:rPr lang="it-IT" dirty="0" smtClean="0"/>
              <a:t>xVal</a:t>
            </a:r>
          </a:p>
          <a:p>
            <a:r>
              <a:rPr lang="it-IT" dirty="0" smtClean="0"/>
              <a:t>Validation Toolkit</a:t>
            </a:r>
          </a:p>
          <a:p>
            <a:r>
              <a:rPr lang="it-IT" dirty="0" smtClean="0"/>
              <a:t>Fluent Validation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xVal</a:t>
            </a:r>
            <a:endParaRPr lang="it-IT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857364"/>
            <a:ext cx="8456399" cy="250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2071670" y="5429264"/>
            <a:ext cx="5835252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it-IT" sz="3200" dirty="0" smtClean="0"/>
              <a:t>http://xval.codeplex.com/</a:t>
            </a:r>
            <a:endParaRPr lang="it-IT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2846295"/>
            <a:ext cx="7772400" cy="830997"/>
          </a:xfrm>
        </p:spPr>
        <p:txBody>
          <a:bodyPr/>
          <a:lstStyle/>
          <a:p>
            <a:pPr algn="ctr"/>
            <a:r>
              <a:rPr lang="en-US" sz="4800" dirty="0" smtClean="0"/>
              <a:t>[DEMO]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53142" y="3677339"/>
            <a:ext cx="7772400" cy="323165"/>
          </a:xfrm>
        </p:spPr>
        <p:txBody>
          <a:bodyPr/>
          <a:lstStyle/>
          <a:p>
            <a:r>
              <a:rPr lang="en-US" dirty="0" smtClean="0"/>
              <a:t>Client-side validation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Componentizzazione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Componentizzazione</a:t>
            </a:r>
            <a:endParaRPr lang="it-I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3133165"/>
          </a:xfrm>
        </p:spPr>
        <p:txBody>
          <a:bodyPr/>
          <a:lstStyle/>
          <a:p>
            <a:r>
              <a:rPr lang="it-IT" dirty="0" smtClean="0"/>
              <a:t>RenderPartial</a:t>
            </a:r>
          </a:p>
          <a:p>
            <a:pPr lvl="1"/>
            <a:r>
              <a:rPr lang="it-IT" dirty="0" smtClean="0"/>
              <a:t>Il controller deve sempre “creare” i dati di tutti i componenti</a:t>
            </a:r>
          </a:p>
          <a:p>
            <a:r>
              <a:rPr lang="it-IT" dirty="0" smtClean="0"/>
              <a:t>RenderAction (futures)</a:t>
            </a:r>
          </a:p>
          <a:p>
            <a:pPr lvl="1"/>
            <a:r>
              <a:rPr lang="it-IT" dirty="0" smtClean="0"/>
              <a:t>Smells (la view chiama un controller)</a:t>
            </a:r>
          </a:p>
          <a:p>
            <a:pPr lvl="1"/>
            <a:r>
              <a:rPr lang="it-IT" dirty="0" smtClean="0"/>
              <a:t>Difficile da testare</a:t>
            </a:r>
          </a:p>
          <a:p>
            <a:r>
              <a:rPr lang="it-IT" dirty="0" smtClean="0"/>
              <a:t>Custom HtmlHelpers</a:t>
            </a:r>
          </a:p>
          <a:p>
            <a:pPr lvl="1"/>
            <a:r>
              <a:rPr lang="it-IT" dirty="0" smtClean="0"/>
              <a:t>Ok per pezzi di HTML, ma non deve avere logica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Action Filtes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302716"/>
          </a:xfrm>
        </p:spPr>
        <p:txBody>
          <a:bodyPr/>
          <a:lstStyle/>
          <a:p>
            <a:r>
              <a:rPr lang="it-IT" dirty="0" smtClean="0"/>
              <a:t>Definiti come Attributi</a:t>
            </a:r>
          </a:p>
          <a:p>
            <a:r>
              <a:rPr lang="it-IT" dirty="0" smtClean="0"/>
              <a:t>Permettono di eseguire “codice”</a:t>
            </a:r>
          </a:p>
          <a:p>
            <a:pPr lvl="1"/>
            <a:r>
              <a:rPr lang="it-IT" dirty="0" smtClean="0"/>
              <a:t>Durante la fase di Autenticazione</a:t>
            </a:r>
          </a:p>
          <a:p>
            <a:pPr lvl="1"/>
            <a:r>
              <a:rPr lang="it-IT" dirty="0" smtClean="0"/>
              <a:t>In caso di eccezione</a:t>
            </a:r>
          </a:p>
          <a:p>
            <a:pPr lvl="1"/>
            <a:r>
              <a:rPr lang="it-IT" dirty="0" smtClean="0"/>
              <a:t>Prima di una Action</a:t>
            </a:r>
          </a:p>
          <a:p>
            <a:pPr lvl="1"/>
            <a:r>
              <a:rPr lang="it-IT" dirty="0" smtClean="0"/>
              <a:t>Dopo una Action</a:t>
            </a:r>
          </a:p>
          <a:p>
            <a:pPr lvl="1"/>
            <a:r>
              <a:rPr lang="it-IT" dirty="0" smtClean="0"/>
              <a:t>Prima del rendering della view</a:t>
            </a:r>
          </a:p>
          <a:p>
            <a:pPr lvl="1"/>
            <a:r>
              <a:rPr lang="it-IT" dirty="0" smtClean="0"/>
              <a:t>Dopo il rendering della view</a:t>
            </a:r>
          </a:p>
          <a:p>
            <a:r>
              <a:rPr lang="it-IT" dirty="0" smtClean="0"/>
              <a:t>Filtri “core”</a:t>
            </a:r>
          </a:p>
          <a:p>
            <a:pPr lvl="1"/>
            <a:r>
              <a:rPr lang="it-IT" dirty="0" smtClean="0"/>
              <a:t>Authorize</a:t>
            </a:r>
          </a:p>
          <a:p>
            <a:pPr lvl="1"/>
            <a:r>
              <a:rPr lang="it-IT" dirty="0" smtClean="0"/>
              <a:t>OutputCache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Action Filter + Render Partial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019562"/>
          </a:xfrm>
        </p:spPr>
        <p:txBody>
          <a:bodyPr/>
          <a:lstStyle/>
          <a:p>
            <a:r>
              <a:rPr lang="it-IT" dirty="0" smtClean="0"/>
              <a:t>Controller:</a:t>
            </a:r>
          </a:p>
          <a:p>
            <a:pPr lvl="1"/>
            <a:r>
              <a:rPr lang="it-IT" dirty="0" smtClean="0"/>
              <a:t>Esegue il codice per il suo “main concern” e “genera” il dato principale</a:t>
            </a:r>
          </a:p>
          <a:p>
            <a:r>
              <a:rPr lang="it-IT" dirty="0" smtClean="0"/>
              <a:t>View:</a:t>
            </a:r>
          </a:p>
          <a:p>
            <a:pPr lvl="1"/>
            <a:r>
              <a:rPr lang="it-IT" dirty="0" smtClean="0"/>
              <a:t>Mostra l’output principale</a:t>
            </a:r>
          </a:p>
          <a:p>
            <a:pPr lvl="1"/>
            <a:r>
              <a:rPr lang="it-IT" dirty="0" smtClean="0"/>
              <a:t>Chiama le varie PartialViews</a:t>
            </a:r>
          </a:p>
          <a:p>
            <a:r>
              <a:rPr lang="it-IT" dirty="0" smtClean="0"/>
              <a:t>Action Filters:</a:t>
            </a:r>
          </a:p>
          <a:p>
            <a:pPr lvl="1"/>
            <a:r>
              <a:rPr lang="it-IT" dirty="0" smtClean="0"/>
              <a:t>Caricano i dati per le partial views</a:t>
            </a:r>
          </a:p>
          <a:p>
            <a:r>
              <a:rPr lang="it-IT" dirty="0" smtClean="0"/>
              <a:t>Partial views</a:t>
            </a:r>
          </a:p>
          <a:p>
            <a:pPr lvl="1"/>
            <a:r>
              <a:rPr lang="it-IT" dirty="0" smtClean="0"/>
              <a:t>Mostrano i dati caricati dagli Action Filters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2846295"/>
            <a:ext cx="7772400" cy="830997"/>
          </a:xfrm>
        </p:spPr>
        <p:txBody>
          <a:bodyPr/>
          <a:lstStyle/>
          <a:p>
            <a:pPr algn="ctr"/>
            <a:r>
              <a:rPr lang="en-US" sz="4800" dirty="0" smtClean="0"/>
              <a:t>[DEMO]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53142" y="3677339"/>
            <a:ext cx="7772400" cy="323165"/>
          </a:xfrm>
        </p:spPr>
        <p:txBody>
          <a:bodyPr/>
          <a:lstStyle/>
          <a:p>
            <a:r>
              <a:rPr lang="en-US" dirty="0" smtClean="0"/>
              <a:t>Action Filter + Render Partial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450449"/>
          </a:xfrm>
        </p:spPr>
        <p:txBody>
          <a:bodyPr/>
          <a:lstStyle/>
          <a:p>
            <a:r>
              <a:rPr lang="en-US" dirty="0" smtClean="0"/>
              <a:t>ASP.NET MVC </a:t>
            </a:r>
            <a:r>
              <a:rPr lang="en-US" dirty="0" err="1" smtClean="0"/>
              <a:t>vc</a:t>
            </a:r>
            <a:r>
              <a:rPr lang="en-US" dirty="0" smtClean="0"/>
              <a:t> ASP.NET </a:t>
            </a:r>
            <a:r>
              <a:rPr lang="en-US" dirty="0" err="1" smtClean="0"/>
              <a:t>WebForms</a:t>
            </a:r>
            <a:endParaRPr lang="en-US" dirty="0" smtClean="0"/>
          </a:p>
          <a:p>
            <a:r>
              <a:rPr lang="en-US" dirty="0" smtClean="0"/>
              <a:t>Testing</a:t>
            </a:r>
          </a:p>
          <a:p>
            <a:r>
              <a:rPr lang="en-US" dirty="0" smtClean="0"/>
              <a:t>Using DI/</a:t>
            </a:r>
            <a:r>
              <a:rPr lang="en-US" dirty="0" err="1" smtClean="0"/>
              <a:t>IoC</a:t>
            </a:r>
            <a:endParaRPr lang="en-US" dirty="0" smtClean="0"/>
          </a:p>
          <a:p>
            <a:r>
              <a:rPr lang="en-US" dirty="0" err="1" smtClean="0"/>
              <a:t>Validazione</a:t>
            </a:r>
            <a:endParaRPr lang="en-US" dirty="0" smtClean="0"/>
          </a:p>
          <a:p>
            <a:r>
              <a:rPr lang="en-US" dirty="0" err="1" smtClean="0"/>
              <a:t>Componentizzazione</a:t>
            </a:r>
            <a:endParaRPr lang="en-US" dirty="0" smtClean="0"/>
          </a:p>
          <a:p>
            <a:r>
              <a:rPr lang="en-US" dirty="0" smtClean="0"/>
              <a:t>Ajax - </a:t>
            </a:r>
            <a:r>
              <a:rPr lang="en-US" dirty="0" err="1" smtClean="0"/>
              <a:t>jQuery</a:t>
            </a:r>
            <a:endParaRPr lang="en-US" dirty="0" smtClean="0"/>
          </a:p>
          <a:p>
            <a:r>
              <a:rPr lang="en-US" dirty="0" err="1" smtClean="0"/>
              <a:t>DataGrid</a:t>
            </a:r>
            <a:r>
              <a:rPr lang="en-US" dirty="0" smtClean="0"/>
              <a:t> MVC version</a:t>
            </a:r>
          </a:p>
          <a:p>
            <a:r>
              <a:rPr lang="en-US" dirty="0" smtClean="0"/>
              <a:t>PRG Pattern</a:t>
            </a:r>
          </a:p>
          <a:p>
            <a:r>
              <a:rPr lang="en-US" dirty="0" smtClean="0"/>
              <a:t>ASP.NET Futures</a:t>
            </a:r>
          </a:p>
          <a:p>
            <a:r>
              <a:rPr lang="en-US" dirty="0" smtClean="0"/>
              <a:t>T4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2133600" cy="323850"/>
          </a:xfrm>
          <a:prstGeom prst="rect">
            <a:avLst/>
          </a:prstGeom>
        </p:spPr>
        <p:txBody>
          <a:bodyPr/>
          <a:lstStyle/>
          <a:p>
            <a:fld id="{B9EAB02C-EC2A-4E09-A324-1FFFBDB5DA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Ajax - jQuery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MVC 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904863"/>
          </a:xfrm>
        </p:spPr>
        <p:txBody>
          <a:bodyPr/>
          <a:lstStyle/>
          <a:p>
            <a:r>
              <a:rPr lang="en-US" dirty="0" smtClean="0"/>
              <a:t>Ajax Helper</a:t>
            </a:r>
          </a:p>
          <a:p>
            <a:r>
              <a:rPr lang="en-US" dirty="0" err="1" smtClean="0"/>
              <a:t>JSONResult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2133600" cy="323850"/>
          </a:xfrm>
          <a:prstGeom prst="rect">
            <a:avLst/>
          </a:prstGeom>
        </p:spPr>
        <p:txBody>
          <a:bodyPr/>
          <a:lstStyle/>
          <a:p>
            <a:fld id="{B9EAB02C-EC2A-4E09-A324-1FFFBDB5DA2B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Walkthrough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3564053"/>
          </a:xfrm>
        </p:spPr>
        <p:txBody>
          <a:bodyPr/>
          <a:lstStyle/>
          <a:p>
            <a:r>
              <a:rPr lang="en-US" dirty="0" err="1" smtClean="0"/>
              <a:t>Referenzia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file </a:t>
            </a:r>
            <a:r>
              <a:rPr lang="en-US" dirty="0" err="1" smtClean="0"/>
              <a:t>js</a:t>
            </a:r>
            <a:endParaRPr lang="en-US" dirty="0" smtClean="0"/>
          </a:p>
          <a:p>
            <a:r>
              <a:rPr lang="en-US" dirty="0" err="1" smtClean="0"/>
              <a:t>Usa</a:t>
            </a:r>
            <a:r>
              <a:rPr lang="en-US" dirty="0" smtClean="0"/>
              <a:t> </a:t>
            </a:r>
            <a:r>
              <a:rPr lang="en-US" dirty="0" err="1" smtClean="0"/>
              <a:t>AjaxHelper</a:t>
            </a:r>
            <a:endParaRPr lang="en-US" dirty="0" smtClean="0"/>
          </a:p>
          <a:p>
            <a:pPr lvl="1"/>
            <a:r>
              <a:rPr lang="en-US" dirty="0" err="1" smtClean="0"/>
              <a:t>Ajax.BeginForm</a:t>
            </a:r>
            <a:endParaRPr lang="en-US" dirty="0"/>
          </a:p>
          <a:p>
            <a:pPr lvl="1"/>
            <a:r>
              <a:rPr lang="en-US" dirty="0" smtClean="0"/>
              <a:t>Ajax.</a:t>
            </a:r>
            <a:r>
              <a:rPr lang="it-IT" dirty="0" smtClean="0"/>
              <a:t>ActionLink</a:t>
            </a:r>
          </a:p>
          <a:p>
            <a:r>
              <a:rPr lang="it-IT" dirty="0" smtClean="0"/>
              <a:t>Imposta le AjaxOptions</a:t>
            </a:r>
          </a:p>
          <a:p>
            <a:pPr lvl="1"/>
            <a:r>
              <a:rPr lang="it-IT" dirty="0" smtClean="0"/>
              <a:t>Confirm</a:t>
            </a:r>
          </a:p>
          <a:p>
            <a:pPr lvl="1"/>
            <a:r>
              <a:rPr lang="it-IT" dirty="0" smtClean="0"/>
              <a:t>LoadingElement</a:t>
            </a:r>
          </a:p>
          <a:p>
            <a:pPr lvl="1"/>
            <a:r>
              <a:rPr lang="it-IT" dirty="0" smtClean="0"/>
              <a:t>UpdateTargetId</a:t>
            </a:r>
          </a:p>
          <a:p>
            <a:pPr lvl="1"/>
            <a:r>
              <a:rPr lang="it-IT" dirty="0" smtClean="0"/>
              <a:t>OnBegin/OnComplete/OnSuccess/OnFailure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2133600" cy="323850"/>
          </a:xfrm>
          <a:prstGeom prst="rect">
            <a:avLst/>
          </a:prstGeom>
        </p:spPr>
        <p:txBody>
          <a:bodyPr/>
          <a:lstStyle/>
          <a:p>
            <a:fld id="{B9EAB02C-EC2A-4E09-A324-1FFFBDB5DA2B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2846295"/>
            <a:ext cx="7772400" cy="830997"/>
          </a:xfrm>
        </p:spPr>
        <p:txBody>
          <a:bodyPr/>
          <a:lstStyle/>
          <a:p>
            <a:pPr algn="ctr"/>
            <a:r>
              <a:rPr lang="en-US" sz="4800" dirty="0" smtClean="0"/>
              <a:t>[DEMO]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53142" y="3677339"/>
            <a:ext cx="7772400" cy="323165"/>
          </a:xfrm>
        </p:spPr>
        <p:txBody>
          <a:bodyPr/>
          <a:lstStyle/>
          <a:p>
            <a:r>
              <a:rPr lang="en-US" dirty="0" smtClean="0"/>
              <a:t>Ajax con ASP.NET MVC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MVC + 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200329"/>
          </a:xfrm>
        </p:spPr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è </a:t>
            </a:r>
            <a:r>
              <a:rPr lang="en-US" dirty="0" err="1" smtClean="0"/>
              <a:t>ufficialmente</a:t>
            </a:r>
            <a:r>
              <a:rPr lang="en-US" dirty="0" smtClean="0"/>
              <a:t> parte del framework</a:t>
            </a:r>
          </a:p>
          <a:p>
            <a:pPr lvl="1"/>
            <a:r>
              <a:rPr lang="en-US" dirty="0" smtClean="0"/>
              <a:t>È </a:t>
            </a:r>
            <a:r>
              <a:rPr lang="en-US" dirty="0" err="1" smtClean="0"/>
              <a:t>supportato</a:t>
            </a:r>
            <a:r>
              <a:rPr lang="en-US" dirty="0" smtClean="0"/>
              <a:t> </a:t>
            </a:r>
            <a:r>
              <a:rPr lang="en-US" dirty="0" err="1" smtClean="0"/>
              <a:t>dal</a:t>
            </a:r>
            <a:r>
              <a:rPr lang="en-US" dirty="0" smtClean="0"/>
              <a:t> </a:t>
            </a:r>
            <a:r>
              <a:rPr lang="en-US" dirty="0" err="1" smtClean="0"/>
              <a:t>supporto</a:t>
            </a:r>
            <a:r>
              <a:rPr lang="en-US" dirty="0" smtClean="0"/>
              <a:t> </a:t>
            </a:r>
            <a:r>
              <a:rPr lang="en-US" dirty="0" err="1" smtClean="0"/>
              <a:t>tecnico</a:t>
            </a:r>
            <a:endParaRPr lang="en-US" dirty="0" smtClean="0"/>
          </a:p>
          <a:p>
            <a:pPr lvl="1"/>
            <a:r>
              <a:rPr lang="en-US" dirty="0" err="1" smtClean="0"/>
              <a:t>Intellisense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2133600" cy="323850"/>
          </a:xfrm>
          <a:prstGeom prst="rect">
            <a:avLst/>
          </a:prstGeom>
        </p:spPr>
        <p:txBody>
          <a:bodyPr/>
          <a:lstStyle/>
          <a:p>
            <a:fld id="{B9EAB02C-EC2A-4E09-A324-1FFFBDB5DA2B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2846295"/>
            <a:ext cx="7772400" cy="830997"/>
          </a:xfrm>
        </p:spPr>
        <p:txBody>
          <a:bodyPr/>
          <a:lstStyle/>
          <a:p>
            <a:pPr algn="ctr"/>
            <a:r>
              <a:rPr lang="en-US" sz="4800" dirty="0" smtClean="0"/>
              <a:t>[DEMO]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53142" y="3677339"/>
            <a:ext cx="7772400" cy="323165"/>
          </a:xfrm>
        </p:spPr>
        <p:txBody>
          <a:bodyPr/>
          <a:lstStyle/>
          <a:p>
            <a:r>
              <a:rPr lang="en-US" dirty="0" smtClean="0"/>
              <a:t>ASP.NET MVC + </a:t>
            </a:r>
            <a:r>
              <a:rPr lang="en-US" dirty="0" err="1" smtClean="0"/>
              <a:t>jQuery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DataGrid MVC version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DataGrid</a:t>
            </a:r>
            <a:r>
              <a:rPr lang="en-US" dirty="0" smtClean="0"/>
              <a:t> MVC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274195"/>
          </a:xfrm>
        </p:spPr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powered</a:t>
            </a:r>
          </a:p>
          <a:p>
            <a:pPr lvl="1"/>
            <a:r>
              <a:rPr lang="en-US" dirty="0" err="1" smtClean="0"/>
              <a:t>jqGrid</a:t>
            </a:r>
            <a:r>
              <a:rPr lang="en-US" dirty="0" smtClean="0"/>
              <a:t> - http://www.trirand.com/blog/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2133600" cy="323850"/>
          </a:xfrm>
          <a:prstGeom prst="rect">
            <a:avLst/>
          </a:prstGeom>
        </p:spPr>
        <p:txBody>
          <a:bodyPr/>
          <a:lstStyle/>
          <a:p>
            <a:fld id="{B9EAB02C-EC2A-4E09-A324-1FFFBDB5DA2B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285992"/>
            <a:ext cx="8244677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2928926" y="5715016"/>
            <a:ext cx="303166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it-IT" dirty="0" smtClean="0"/>
              <a:t>http://www.trirand.com/blog/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Post-Redirect-Get Pattern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PRG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274195"/>
          </a:xfrm>
        </p:spPr>
        <p:txBody>
          <a:bodyPr/>
          <a:lstStyle/>
          <a:p>
            <a:pPr>
              <a:buNone/>
            </a:pPr>
            <a:r>
              <a:rPr lang="en-US" dirty="0" err="1" smtClean="0"/>
              <a:t>Cosa</a:t>
            </a:r>
            <a:r>
              <a:rPr lang="en-US" dirty="0" smtClean="0"/>
              <a:t> </a:t>
            </a:r>
            <a:r>
              <a:rPr lang="en-US" dirty="0" err="1" smtClean="0"/>
              <a:t>succede</a:t>
            </a:r>
            <a:r>
              <a:rPr lang="en-US" dirty="0" smtClean="0"/>
              <a:t>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fa</a:t>
            </a:r>
            <a:r>
              <a:rPr lang="en-US" dirty="0" smtClean="0"/>
              <a:t> refresh (back) </a:t>
            </a:r>
            <a:r>
              <a:rPr lang="en-US" dirty="0" err="1" smtClean="0"/>
              <a:t>dopo</a:t>
            </a:r>
            <a:r>
              <a:rPr lang="en-US" dirty="0" smtClean="0"/>
              <a:t> un submit?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2133600" cy="323850"/>
          </a:xfrm>
          <a:prstGeom prst="rect">
            <a:avLst/>
          </a:prstGeom>
        </p:spPr>
        <p:txBody>
          <a:bodyPr/>
          <a:lstStyle/>
          <a:p>
            <a:fld id="{B9EAB02C-EC2A-4E09-A324-1FFFBDB5DA2B}" type="slidenum">
              <a:rPr lang="en-US" smtClean="0"/>
              <a:pPr/>
              <a:t>48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571744"/>
            <a:ext cx="7410067" cy="1657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ASP.NET MVC vs ASP.NET WebForms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PRG Pattern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2086725"/>
          </a:xfrm>
        </p:spPr>
        <p:txBody>
          <a:bodyPr/>
          <a:lstStyle/>
          <a:p>
            <a:r>
              <a:rPr lang="it-IT" dirty="0" smtClean="0"/>
              <a:t>View invia i dati in POST</a:t>
            </a:r>
          </a:p>
          <a:p>
            <a:r>
              <a:rPr lang="it-IT" dirty="0" smtClean="0"/>
              <a:t>Controller valida</a:t>
            </a:r>
          </a:p>
          <a:p>
            <a:pPr lvl="1"/>
            <a:r>
              <a:rPr lang="it-IT" dirty="0" smtClean="0"/>
              <a:t>Invia View con errori (POST)</a:t>
            </a:r>
          </a:p>
          <a:p>
            <a:pPr lvl="1"/>
            <a:r>
              <a:rPr lang="it-IT" dirty="0" smtClean="0"/>
              <a:t>Redirect in GET</a:t>
            </a:r>
          </a:p>
          <a:p>
            <a:r>
              <a:rPr lang="it-IT" dirty="0" smtClean="0"/>
              <a:t>Pagina in GET mostra i risultati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PRG Pattern Mantra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348061"/>
          </a:xfrm>
        </p:spPr>
        <p:txBody>
          <a:bodyPr/>
          <a:lstStyle/>
          <a:p>
            <a:r>
              <a:rPr lang="en-US" b="1" dirty="0" smtClean="0"/>
              <a:t>Never show pages in response to POST</a:t>
            </a:r>
          </a:p>
          <a:p>
            <a:r>
              <a:rPr lang="en-US" b="1" dirty="0" smtClean="0"/>
              <a:t>Always load pages using GET</a:t>
            </a:r>
          </a:p>
          <a:p>
            <a:r>
              <a:rPr lang="en-US" b="1" dirty="0" smtClean="0"/>
              <a:t>Navigate from POST to GET using REDIRECT 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2846295"/>
            <a:ext cx="7772400" cy="830997"/>
          </a:xfrm>
        </p:spPr>
        <p:txBody>
          <a:bodyPr/>
          <a:lstStyle/>
          <a:p>
            <a:pPr algn="ctr"/>
            <a:r>
              <a:rPr lang="en-US" sz="4800" dirty="0" smtClean="0"/>
              <a:t>[DEMO]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53142" y="3677339"/>
            <a:ext cx="7772400" cy="323165"/>
          </a:xfrm>
        </p:spPr>
        <p:txBody>
          <a:bodyPr/>
          <a:lstStyle/>
          <a:p>
            <a:r>
              <a:rPr lang="en-US" dirty="0" smtClean="0"/>
              <a:t>Post-Redirect-Get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ASP.NET MVC Futures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62979"/>
          </a:xfrm>
        </p:spPr>
        <p:txBody>
          <a:bodyPr/>
          <a:lstStyle/>
          <a:p>
            <a:r>
              <a:rPr lang="it-IT" dirty="0" smtClean="0"/>
              <a:t>Donut caching</a:t>
            </a:r>
          </a:p>
          <a:p>
            <a:pPr lvl="1"/>
            <a:r>
              <a:rPr lang="it-IT" dirty="0" smtClean="0"/>
              <a:t>Html.Substitute</a:t>
            </a:r>
          </a:p>
          <a:p>
            <a:r>
              <a:rPr lang="it-IT" dirty="0" smtClean="0"/>
              <a:t>Render Action</a:t>
            </a:r>
          </a:p>
          <a:p>
            <a:pPr lvl="1"/>
            <a:r>
              <a:rPr lang="it-IT" dirty="0" smtClean="0"/>
              <a:t>Html.RenderAction</a:t>
            </a:r>
          </a:p>
          <a:p>
            <a:r>
              <a:rPr lang="it-IT" dirty="0" smtClean="0"/>
              <a:t>Declarative Controls</a:t>
            </a:r>
          </a:p>
          <a:p>
            <a:pPr lvl="1"/>
            <a:r>
              <a:rPr lang="it-IT" dirty="0" smtClean="0"/>
              <a:t>&lt;mvc:TextBox Name="someTextBox" runat="server" /&gt;</a:t>
            </a:r>
          </a:p>
          <a:p>
            <a:pPr lvl="1"/>
            <a:r>
              <a:rPr lang="it-IT" dirty="0" smtClean="0"/>
              <a:t>&lt;mvc:Repeater Name="someData" runat="server"&gt;</a:t>
            </a:r>
          </a:p>
          <a:p>
            <a:r>
              <a:rPr lang="it-IT" dirty="0" smtClean="0"/>
              <a:t>Action Link with Lambdas</a:t>
            </a:r>
          </a:p>
          <a:p>
            <a:pPr lvl="1"/>
            <a:r>
              <a:rPr lang="en-US" dirty="0" smtClean="0"/>
              <a:t>&lt;%=</a:t>
            </a:r>
            <a:r>
              <a:rPr lang="en-US" dirty="0" err="1" smtClean="0"/>
              <a:t>Html.ActionLink</a:t>
            </a:r>
            <a:r>
              <a:rPr lang="en-US" dirty="0" smtClean="0"/>
              <a:t>&lt;</a:t>
            </a:r>
            <a:r>
              <a:rPr lang="en-US" dirty="0" err="1" smtClean="0"/>
              <a:t>HomeController</a:t>
            </a:r>
            <a:r>
              <a:rPr lang="en-US" dirty="0" smtClean="0"/>
              <a:t>&gt;(c =&gt; </a:t>
            </a:r>
            <a:r>
              <a:rPr lang="en-US" dirty="0" err="1" smtClean="0"/>
              <a:t>c.About</a:t>
            </a:r>
            <a:r>
              <a:rPr lang="en-US" dirty="0" smtClean="0"/>
              <a:t>(),</a:t>
            </a:r>
            <a:br>
              <a:rPr lang="en-US" dirty="0" smtClean="0"/>
            </a:br>
            <a:r>
              <a:rPr lang="en-US" dirty="0" smtClean="0"/>
              <a:t>							 “About")%&gt;</a:t>
            </a:r>
            <a:endParaRPr lang="it-IT" dirty="0" smtClean="0"/>
          </a:p>
          <a:p>
            <a:r>
              <a:rPr lang="it-IT" dirty="0" smtClean="0"/>
              <a:t>Strongly-typed helpers</a:t>
            </a:r>
          </a:p>
          <a:p>
            <a:pPr lvl="1"/>
            <a:r>
              <a:rPr lang="it-IT" dirty="0" smtClean="0"/>
              <a:t>Html.TextBoxFor(m =&gt; m.Title);</a:t>
            </a:r>
          </a:p>
          <a:p>
            <a:r>
              <a:rPr lang="it-IT" dirty="0" smtClean="0"/>
              <a:t>Asynchronous controllers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46295"/>
            <a:ext cx="7772400" cy="830997"/>
          </a:xfrm>
        </p:spPr>
        <p:txBody>
          <a:bodyPr/>
          <a:lstStyle/>
          <a:p>
            <a:r>
              <a:rPr lang="it-IT" dirty="0" smtClean="0"/>
              <a:t>Text Template Transformation Toolkit (aka T4)</a:t>
            </a:r>
            <a:br>
              <a:rPr lang="it-IT" dirty="0" smtClean="0"/>
            </a:b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T4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3662541"/>
          </a:xfrm>
        </p:spPr>
        <p:txBody>
          <a:bodyPr/>
          <a:lstStyle/>
          <a:p>
            <a:r>
              <a:rPr lang="it-IT" dirty="0" smtClean="0"/>
              <a:t>Text Template Transformation Toolkit</a:t>
            </a:r>
          </a:p>
          <a:p>
            <a:r>
              <a:rPr lang="it-IT" dirty="0" smtClean="0"/>
              <a:t>Già “gratis” con VisualStudio</a:t>
            </a:r>
          </a:p>
          <a:p>
            <a:r>
              <a:rPr lang="it-IT" dirty="0" smtClean="0"/>
              <a:t>Generano View e Controllers</a:t>
            </a:r>
          </a:p>
          <a:p>
            <a:r>
              <a:rPr lang="it-IT" dirty="0" smtClean="0"/>
              <a:t>Globali:</a:t>
            </a:r>
          </a:p>
          <a:p>
            <a:pPr lvl="1"/>
            <a:r>
              <a:rPr lang="it-IT" dirty="0" smtClean="0"/>
              <a:t>C:\Program Files\Microsoft Visual Studio 9.0\Common7\IDE\ItemTemplates\CSharp\Web\MVC\CodeTemplates</a:t>
            </a:r>
          </a:p>
          <a:p>
            <a:r>
              <a:rPr lang="it-IT" dirty="0" smtClean="0"/>
              <a:t>Per Progetto</a:t>
            </a:r>
          </a:p>
          <a:p>
            <a:pPr lvl="1"/>
            <a:r>
              <a:rPr lang="it-IT" dirty="0" smtClean="0"/>
              <a:t>\CodeTemplates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2846295"/>
            <a:ext cx="7772400" cy="830997"/>
          </a:xfrm>
        </p:spPr>
        <p:txBody>
          <a:bodyPr/>
          <a:lstStyle/>
          <a:p>
            <a:pPr algn="ctr"/>
            <a:r>
              <a:rPr lang="en-US" sz="4800" dirty="0" smtClean="0"/>
              <a:t>[DEMO]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53142" y="3677339"/>
            <a:ext cx="7772400" cy="323165"/>
          </a:xfrm>
        </p:spPr>
        <p:txBody>
          <a:bodyPr/>
          <a:lstStyle/>
          <a:p>
            <a:r>
              <a:rPr lang="en-US" dirty="0" smtClean="0"/>
              <a:t>T4 + MVC Futures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Risorse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T4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2800767"/>
          </a:xfrm>
        </p:spPr>
        <p:txBody>
          <a:bodyPr/>
          <a:lstStyle/>
          <a:p>
            <a:r>
              <a:rPr lang="it-IT" sz="2000" dirty="0" smtClean="0">
                <a:hlinkClick r:id="rId2"/>
              </a:rPr>
              <a:t>http://blogs.msdn.com/webdevtools/archive/2009/01/27/overview-of-mvc-tools-features.aspx</a:t>
            </a:r>
            <a:endParaRPr lang="it-IT" sz="2000" dirty="0" smtClean="0"/>
          </a:p>
          <a:p>
            <a:r>
              <a:rPr lang="it-IT" sz="2000" dirty="0" smtClean="0">
                <a:hlinkClick r:id="rId3"/>
              </a:rPr>
              <a:t>http://blogs.msdn.com/webdevtools/archive/2009/01/29/t4-templates-a-quick-start-guide-for-asp-net-mvc-developers.aspx</a:t>
            </a:r>
            <a:endParaRPr lang="it-IT" sz="2000" dirty="0" smtClean="0"/>
          </a:p>
          <a:p>
            <a:r>
              <a:rPr lang="it-IT" sz="2000" dirty="0" smtClean="0">
                <a:hlinkClick r:id="rId4"/>
              </a:rPr>
              <a:t>http://www.t4editor.net/</a:t>
            </a:r>
            <a:endParaRPr lang="it-IT" sz="2000" dirty="0" smtClean="0"/>
          </a:p>
          <a:p>
            <a:r>
              <a:rPr lang="it-IT" sz="2000" dirty="0" smtClean="0">
                <a:hlinkClick r:id="rId5"/>
              </a:rPr>
              <a:t>http://www.olegsych.com/articles/</a:t>
            </a:r>
            <a:endParaRPr lang="it-IT" sz="2000" dirty="0" smtClean="0"/>
          </a:p>
          <a:p>
            <a:endParaRPr lang="it-IT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23220"/>
          </a:xfrm>
        </p:spPr>
        <p:txBody>
          <a:bodyPr/>
          <a:lstStyle/>
          <a:p>
            <a:r>
              <a:rPr lang="it-IT" dirty="0" smtClean="0"/>
              <a:t>Beginning ASP.NET MVC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44" y="990600"/>
            <a:ext cx="4972056" cy="4524315"/>
          </a:xfrm>
        </p:spPr>
        <p:txBody>
          <a:bodyPr/>
          <a:lstStyle/>
          <a:p>
            <a:r>
              <a:rPr lang="it-IT" dirty="0" smtClean="0"/>
              <a:t>Simone Chiaretta e Keyvan Nayyeri</a:t>
            </a:r>
          </a:p>
          <a:p>
            <a:r>
              <a:rPr lang="it-IT" dirty="0" smtClean="0"/>
              <a:t>Rilascio: Luglio 2009</a:t>
            </a:r>
          </a:p>
          <a:p>
            <a:r>
              <a:rPr lang="it-IT" b="1" dirty="0" smtClean="0"/>
              <a:t>Già</a:t>
            </a:r>
            <a:r>
              <a:rPr lang="it-IT" dirty="0" smtClean="0"/>
              <a:t> in prevendita su Amazon</a:t>
            </a:r>
          </a:p>
          <a:p>
            <a:r>
              <a:rPr lang="it-IT" b="1" dirty="0" smtClean="0"/>
              <a:t>TOC:</a:t>
            </a:r>
          </a:p>
          <a:p>
            <a:pPr lvl="1"/>
            <a:r>
              <a:rPr lang="it-IT" b="1" dirty="0" smtClean="0"/>
              <a:t>MVC</a:t>
            </a:r>
          </a:p>
          <a:p>
            <a:pPr lvl="1"/>
            <a:r>
              <a:rPr lang="it-IT" b="1" dirty="0" smtClean="0"/>
              <a:t>Testing</a:t>
            </a:r>
          </a:p>
          <a:p>
            <a:pPr lvl="1"/>
            <a:r>
              <a:rPr lang="it-IT" b="1" dirty="0" smtClean="0"/>
              <a:t>And more...</a:t>
            </a:r>
          </a:p>
          <a:p>
            <a:endParaRPr lang="it-IT" dirty="0" smtClean="0"/>
          </a:p>
          <a:p>
            <a:endParaRPr lang="it-IT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142984"/>
            <a:ext cx="3214710" cy="4039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85720" y="5715016"/>
            <a:ext cx="88582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>
              <a:spcBef>
                <a:spcPct val="20000"/>
              </a:spcBef>
              <a:buSzPct val="65000"/>
            </a:pPr>
            <a:r>
              <a:rPr lang="it-IT" sz="1600" b="1" kern="0" dirty="0" smtClean="0">
                <a:solidFill>
                  <a:schemeClr val="bg1"/>
                </a:solidFill>
                <a:latin typeface="+mn-lt"/>
              </a:rPr>
              <a:t>http://www.amazon.co.uk/Beginning-ASP-NET-MVC-Simone-Chiaretta/dp/047043399X/</a:t>
            </a:r>
            <a:endParaRPr kumimoji="0" lang="it-IT" sz="16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ASP.NET MVC vs ASP.NET WebForms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4346"/>
            <a:ext cx="8229600" cy="2917722"/>
          </a:xfrm>
        </p:spPr>
        <p:txBody>
          <a:bodyPr/>
          <a:lstStyle/>
          <a:p>
            <a:pPr algn="ctr">
              <a:buNone/>
            </a:pPr>
            <a:r>
              <a:rPr lang="it-IT" sz="5400" dirty="0" smtClean="0"/>
              <a:t>Facile!</a:t>
            </a:r>
          </a:p>
          <a:p>
            <a:pPr algn="ctr">
              <a:buNone/>
            </a:pPr>
            <a:r>
              <a:rPr lang="it-IT" sz="5400" dirty="0" smtClean="0"/>
              <a:t>Usa solo</a:t>
            </a:r>
          </a:p>
          <a:p>
            <a:pPr algn="ctr">
              <a:buNone/>
            </a:pPr>
            <a:r>
              <a:rPr lang="it-IT" sz="5400" dirty="0" smtClean="0"/>
              <a:t>ASP.NET MVC!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Contatti</a:t>
            </a:r>
            <a:r>
              <a:rPr lang="en-US" dirty="0" smtClean="0"/>
              <a:t> – Simone Chiaretta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2973122"/>
          </a:xfrm>
        </p:spPr>
        <p:txBody>
          <a:bodyPr/>
          <a:lstStyle/>
          <a:p>
            <a:r>
              <a:rPr lang="en-US" dirty="0" smtClean="0"/>
              <a:t>MSN: </a:t>
            </a:r>
            <a:r>
              <a:rPr lang="en-US" dirty="0" smtClean="0">
                <a:hlinkClick r:id="rId2"/>
              </a:rPr>
              <a:t>simone_ch@hotmail.com</a:t>
            </a:r>
            <a:endParaRPr lang="en-US" dirty="0" smtClean="0"/>
          </a:p>
          <a:p>
            <a:r>
              <a:rPr lang="en-US" dirty="0" smtClean="0"/>
              <a:t>Blog:</a:t>
            </a:r>
          </a:p>
          <a:p>
            <a:pPr lvl="1"/>
            <a:r>
              <a:rPr lang="en-US" dirty="0" smtClean="0"/>
              <a:t>English: </a:t>
            </a:r>
            <a:r>
              <a:rPr lang="en-US" dirty="0" smtClean="0">
                <a:hlinkClick r:id="rId3"/>
              </a:rPr>
              <a:t>http://codeclimber.net.nz/</a:t>
            </a:r>
            <a:endParaRPr lang="en-US" dirty="0" smtClean="0"/>
          </a:p>
          <a:p>
            <a:pPr lvl="1"/>
            <a:r>
              <a:rPr lang="en-US" dirty="0" err="1" smtClean="0"/>
              <a:t>Italiano</a:t>
            </a:r>
            <a:r>
              <a:rPr lang="en-US" dirty="0" smtClean="0"/>
              <a:t>: </a:t>
            </a:r>
            <a:r>
              <a:rPr lang="en-US" dirty="0" smtClean="0">
                <a:hlinkClick r:id="rId4"/>
              </a:rPr>
              <a:t>http://blogs.ugidotnet.org/piyo/</a:t>
            </a:r>
            <a:endParaRPr lang="en-US" dirty="0" smtClean="0"/>
          </a:p>
          <a:p>
            <a:r>
              <a:rPr lang="en-US" dirty="0" smtClean="0"/>
              <a:t>Twitter: </a:t>
            </a:r>
            <a:r>
              <a:rPr lang="en-US" dirty="0" smtClean="0">
                <a:hlinkClick r:id="rId5"/>
              </a:rPr>
              <a:t>http://twitter.com/simonech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2133600" cy="323850"/>
          </a:xfrm>
          <a:prstGeom prst="rect">
            <a:avLst/>
          </a:prstGeom>
        </p:spPr>
        <p:txBody>
          <a:bodyPr/>
          <a:lstStyle/>
          <a:p>
            <a:fld id="{B9EAB02C-EC2A-4E09-A324-1FFFBDB5DA2B}" type="slidenum">
              <a:rPr lang="en-US" smtClean="0"/>
              <a:pPr/>
              <a:t>59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500430" y="3143248"/>
            <a:ext cx="1785950" cy="2540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8596" y="5643578"/>
            <a:ext cx="2118619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2133600" cy="323850"/>
          </a:xfrm>
          <a:prstGeom prst="rect">
            <a:avLst/>
          </a:prstGeom>
        </p:spPr>
        <p:txBody>
          <a:bodyPr/>
          <a:lstStyle/>
          <a:p>
            <a:fld id="{B9EAB02C-EC2A-4E09-A324-1FFFBDB5DA2B}" type="slidenum">
              <a:rPr lang="en-US" smtClean="0"/>
              <a:pPr/>
              <a:t>60</a:t>
            </a:fld>
            <a:endParaRPr lang="en-US"/>
          </a:p>
        </p:txBody>
      </p:sp>
      <p:pic>
        <p:nvPicPr>
          <p:cNvPr id="7" name="Picture 2" descr="C:\projects\Boot camp\lolcats-funny-pictures-requests-in-triplica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000108"/>
            <a:ext cx="6525381" cy="51435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Testing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4346"/>
            <a:ext cx="8229600" cy="3693319"/>
          </a:xfrm>
        </p:spPr>
        <p:txBody>
          <a:bodyPr/>
          <a:lstStyle/>
          <a:p>
            <a:pPr algn="ctr">
              <a:buNone/>
            </a:pPr>
            <a:r>
              <a:rPr lang="it-IT" sz="5400" dirty="0" smtClean="0"/>
              <a:t>Dai</a:t>
            </a:r>
          </a:p>
          <a:p>
            <a:pPr algn="ctr">
              <a:buNone/>
            </a:pPr>
            <a:r>
              <a:rPr lang="it-IT" sz="5400" dirty="0" smtClean="0"/>
              <a:t>Seriamente!</a:t>
            </a:r>
          </a:p>
          <a:p>
            <a:pPr algn="ctr">
              <a:buNone/>
            </a:pPr>
            <a:r>
              <a:rPr lang="it-IT" sz="9600" dirty="0" smtClean="0">
                <a:sym typeface="Wingdings" pitchFamily="2" charset="2"/>
              </a:rPr>
              <a:t></a:t>
            </a:r>
            <a:endParaRPr lang="it-IT" sz="9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ASP.NET MVC vs ASP.NET WebForms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This time for real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one Chiaretta">
  <a:themeElements>
    <a:clrScheme name="Custom 2">
      <a:dk1>
        <a:srgbClr val="000000"/>
      </a:dk1>
      <a:lt1>
        <a:srgbClr val="F8F8F8"/>
      </a:lt1>
      <a:dk2>
        <a:srgbClr val="5F5F5F"/>
      </a:dk2>
      <a:lt2>
        <a:srgbClr val="808080"/>
      </a:lt2>
      <a:accent1>
        <a:srgbClr val="00B050"/>
      </a:accent1>
      <a:accent2>
        <a:srgbClr val="FFCC00"/>
      </a:accent2>
      <a:accent3>
        <a:srgbClr val="FBFBFB"/>
      </a:accent3>
      <a:accent4>
        <a:srgbClr val="000000"/>
      </a:accent4>
      <a:accent5>
        <a:srgbClr val="FFB5AA"/>
      </a:accent5>
      <a:accent6>
        <a:srgbClr val="E7B900"/>
      </a:accent6>
      <a:hlink>
        <a:srgbClr val="00B050"/>
      </a:hlink>
      <a:folHlink>
        <a:srgbClr val="92D050"/>
      </a:folHlink>
    </a:clrScheme>
    <a:fontScheme name="Consolas">
      <a:majorFont>
        <a:latin typeface="Consolas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AVA_PPTtemplate_GrayVersion_07082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VA_PPTtemplate_GrayVersion_070820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VA_PPTtemplate_GrayVersion_070820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VA_PPTtemplate_GrayVersion_070820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VA_PPTtemplate_GrayVersion_070820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VA_PPTtemplate_GrayVersion_070820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VA_PPTtemplate_GrayVersion_070820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VA_PPTtemplate_GrayVersion_070820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VA_PPTtemplate_GrayVersion_070820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VA_PPTtemplate_GrayVersion_070820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VA_PPTtemplate_GrayVersion_070820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VA_PPTtemplate_GrayVersion_070820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VA_PPTtemplate_GrayVersion_070820 13">
        <a:dk1>
          <a:srgbClr val="000000"/>
        </a:dk1>
        <a:lt1>
          <a:srgbClr val="F8F8F8"/>
        </a:lt1>
        <a:dk2>
          <a:srgbClr val="5F5F5F"/>
        </a:dk2>
        <a:lt2>
          <a:srgbClr val="808080"/>
        </a:lt2>
        <a:accent1>
          <a:srgbClr val="FF5C00"/>
        </a:accent1>
        <a:accent2>
          <a:srgbClr val="FFCC00"/>
        </a:accent2>
        <a:accent3>
          <a:srgbClr val="FBFBFB"/>
        </a:accent3>
        <a:accent4>
          <a:srgbClr val="000000"/>
        </a:accent4>
        <a:accent5>
          <a:srgbClr val="FFB5AA"/>
        </a:accent5>
        <a:accent6>
          <a:srgbClr val="E7B900"/>
        </a:accent6>
        <a:hlink>
          <a:srgbClr val="FF5C00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3775</TotalTime>
  <Words>859</Words>
  <Application>Microsoft Office PowerPoint</Application>
  <PresentationFormat>On-screen Show (4:3)</PresentationFormat>
  <Paragraphs>275</Paragraphs>
  <Slides>61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2" baseType="lpstr">
      <vt:lpstr>Simone Chiaretta</vt:lpstr>
      <vt:lpstr>ASP.NET MVC Framework</vt:lpstr>
      <vt:lpstr>Thanks to the Sponsors</vt:lpstr>
      <vt:lpstr>Who the hell am I?</vt:lpstr>
      <vt:lpstr>Agenda</vt:lpstr>
      <vt:lpstr>ASP.NET MVC vs ASP.NET WebForms</vt:lpstr>
      <vt:lpstr>ASP.NET MVC vs ASP.NET WebForms</vt:lpstr>
      <vt:lpstr>Testing</vt:lpstr>
      <vt:lpstr>Slide 7</vt:lpstr>
      <vt:lpstr>ASP.NET MVC vs ASP.NET WebForms</vt:lpstr>
      <vt:lpstr>WebForms</vt:lpstr>
      <vt:lpstr>ASP.NET MVC</vt:lpstr>
      <vt:lpstr>Elementi condivisi</vt:lpstr>
      <vt:lpstr>Elementi per scegliere</vt:lpstr>
      <vt:lpstr>Decision Chart</vt:lpstr>
      <vt:lpstr>Testing</vt:lpstr>
      <vt:lpstr>Altri esempi di test</vt:lpstr>
      <vt:lpstr>[DEMO]</vt:lpstr>
      <vt:lpstr>Mocking HttpContext</vt:lpstr>
      <vt:lpstr>[DEMO]</vt:lpstr>
      <vt:lpstr>Using DI/IoC</vt:lpstr>
      <vt:lpstr>Cos’è Dependency Injection</vt:lpstr>
      <vt:lpstr>Cos’è Dependency Injection </vt:lpstr>
      <vt:lpstr>Cos’è Dependency Injection </vt:lpstr>
      <vt:lpstr>Cos’è Dependency Injection </vt:lpstr>
      <vt:lpstr>Inversion of Control</vt:lpstr>
      <vt:lpstr>IoC inside ASP.NET MVC</vt:lpstr>
      <vt:lpstr>IoC inside ASP.NET MVC with Ninject</vt:lpstr>
      <vt:lpstr>[DEMO]</vt:lpstr>
      <vt:lpstr>Validazione</vt:lpstr>
      <vt:lpstr>Validazione in ASP.NET MVC</vt:lpstr>
      <vt:lpstr>[DEMO]</vt:lpstr>
      <vt:lpstr>Validazione in ASP.NET MVC Client side</vt:lpstr>
      <vt:lpstr>xVal</vt:lpstr>
      <vt:lpstr>[DEMO]</vt:lpstr>
      <vt:lpstr>Componentizzazione</vt:lpstr>
      <vt:lpstr>Componentizzazione</vt:lpstr>
      <vt:lpstr>Action Filtes</vt:lpstr>
      <vt:lpstr>Action Filter + Render Partial</vt:lpstr>
      <vt:lpstr>[DEMO]</vt:lpstr>
      <vt:lpstr>Ajax - jQuery</vt:lpstr>
      <vt:lpstr>ASP.NET MVC Ajax</vt:lpstr>
      <vt:lpstr>Walkthrough</vt:lpstr>
      <vt:lpstr>[DEMO]</vt:lpstr>
      <vt:lpstr>ASP.NET MVC + jQuery</vt:lpstr>
      <vt:lpstr>[DEMO]</vt:lpstr>
      <vt:lpstr>DataGrid MVC version</vt:lpstr>
      <vt:lpstr>DataGrid MVC version</vt:lpstr>
      <vt:lpstr>Post-Redirect-Get Pattern</vt:lpstr>
      <vt:lpstr>PRG Pattern</vt:lpstr>
      <vt:lpstr>PRG Pattern</vt:lpstr>
      <vt:lpstr>PRG Pattern Mantra</vt:lpstr>
      <vt:lpstr>[DEMO]</vt:lpstr>
      <vt:lpstr>ASP.NET MVC Futures</vt:lpstr>
      <vt:lpstr>Futures</vt:lpstr>
      <vt:lpstr>Text Template Transformation Toolkit (aka T4) </vt:lpstr>
      <vt:lpstr>T4</vt:lpstr>
      <vt:lpstr>[DEMO]</vt:lpstr>
      <vt:lpstr>Risorse su T4</vt:lpstr>
      <vt:lpstr>Beginning ASP.NET MVC</vt:lpstr>
      <vt:lpstr>Contatti – Simone Chiaretta</vt:lpstr>
      <vt:lpstr>Q&amp;A</vt:lpstr>
    </vt:vector>
  </TitlesOfParts>
  <Company>Avanade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ASP.NET MVC Framework</dc:title>
  <dc:creator>Simone Chiaretta</dc:creator>
  <cp:lastModifiedBy>Simone Chiaretta</cp:lastModifiedBy>
  <cp:revision>286</cp:revision>
  <dcterms:created xsi:type="dcterms:W3CDTF">2008-05-20T08:16:16Z</dcterms:created>
  <dcterms:modified xsi:type="dcterms:W3CDTF">2009-04-03T15:00:39Z</dcterms:modified>
</cp:coreProperties>
</file>