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262" r:id="rId3"/>
    <p:sldId id="293" r:id="rId4"/>
    <p:sldId id="294" r:id="rId5"/>
    <p:sldId id="295" r:id="rId6"/>
    <p:sldId id="287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3" autoAdjust="0"/>
    <p:restoredTop sz="80108" autoAdjust="0"/>
  </p:normalViewPr>
  <p:slideViewPr>
    <p:cSldViewPr showGuides="1">
      <p:cViewPr varScale="1">
        <p:scale>
          <a:sx n="62" d="100"/>
          <a:sy n="62" d="100"/>
        </p:scale>
        <p:origin x="-1362" y="-90"/>
      </p:cViewPr>
      <p:guideLst>
        <p:guide orient="horz" pos="216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6/30/2008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400110"/>
          </a:xfrm>
        </p:spPr>
        <p:txBody>
          <a:bodyPr/>
          <a:lstStyle>
            <a:lvl1pPr>
              <a:defRPr sz="2000">
                <a:solidFill>
                  <a:srgbClr val="FF5C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294530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3252" name="Picture 4" descr="Title page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3036888"/>
            <a:ext cx="1219200" cy="328612"/>
          </a:xfrm>
          <a:prstGeom prst="rect">
            <a:avLst/>
          </a:prstGeom>
          <a:noFill/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" y="6553200"/>
            <a:ext cx="6553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6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2007 Avanade Inc. All Rights Reserved. The Avanade name and logo are registered trademarks in the US and other countries.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6766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57200" y="6553200"/>
            <a:ext cx="6553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6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2007 Avanade Inc. All Rights Reserved. The Avanade name and logo are registered trademarks in the US and other countries.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6766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2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" y="6553200"/>
            <a:ext cx="6553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6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2007 Avanade Inc. All Rights Reserved. The Avanade name and logo are registered trademarks in the US and other countries.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6766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2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EAB02C-EC2A-4E09-A324-1FFFBDB5D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EAB02C-EC2A-4E09-A324-1FFFBDB5DA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6553200"/>
            <a:ext cx="6553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6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2007 Avanade Inc. All Rights Reserved. The Avanade name and logo are registered trademarks in the US and other countries.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6766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2C16-6558-48E0-98D5-5B61AD0D6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ED6364-7075-4093-AF25-A0F2FD2750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ED6364-7075-4093-AF25-A0F2FD2750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57200" y="6553200"/>
            <a:ext cx="6553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6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2007 Avanade Inc. All Rights Reserved. The Avanade name and logo are registered trademarks in the US and other countries.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6766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2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3F8AEA-E31E-4FBE-A5BE-8C2CBE316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3F8AEA-E31E-4FBE-A5BE-8C2CBE3163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57200" y="6553200"/>
            <a:ext cx="6553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6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2007 Avanade Inc. All Rights Reserved. The Avanade name and logo are registered trademarks in the US and other countries.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6766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2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00110"/>
          </a:xfrm>
        </p:spPr>
        <p:txBody>
          <a:bodyPr/>
          <a:lstStyle>
            <a:lvl1pPr>
              <a:defRPr sz="2000">
                <a:solidFill>
                  <a:srgbClr val="FF5C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Avanade Confidential – Do Not Copy, Forward, or Circulate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5B5B5B"/>
                </a:solidFill>
              </a:defRPr>
            </a:lvl1pPr>
          </a:lstStyle>
          <a:p>
            <a:fld id="{F8B33ACA-1773-49B8-AB4D-9EBB3503072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2230" name="Picture 6" descr="AVA log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869238" y="6121400"/>
            <a:ext cx="854075" cy="2317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6553200"/>
            <a:ext cx="6553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6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2007 Avanade Inc. All Rights Reserved. The Avanade name and logo are registered trademarks in the US and other countries.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6766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14400" y="62484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2"/>
                </a:solidFill>
              </a:rPr>
              <a:t>Avanade Confidential – Do Not Copy, Forward, or Circulate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>
          <a:solidFill>
            <a:srgbClr val="5B5B5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B5B5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rgbClr val="5B5B5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B5B5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ASP.NET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00694" y="3857628"/>
            <a:ext cx="2971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500" dirty="0" err="1" smtClean="0">
                <a:solidFill>
                  <a:schemeClr val="accent3"/>
                </a:solidFill>
                <a:latin typeface="+mn-lt"/>
              </a:rPr>
              <a:t>Gian</a:t>
            </a:r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 Maria Ricci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500694" y="4643446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27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Giugno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2008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357166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en-US" dirty="0" err="1" smtClean="0"/>
              <a:t>Fino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Preview2 era </a:t>
            </a:r>
            <a:r>
              <a:rPr lang="en-US" dirty="0" err="1" smtClean="0"/>
              <a:t>necessario</a:t>
            </a:r>
            <a:r>
              <a:rPr lang="en-US" dirty="0" smtClean="0"/>
              <a:t> “</a:t>
            </a:r>
            <a:r>
              <a:rPr lang="en-US" i="1" dirty="0" err="1" smtClean="0"/>
              <a:t>mockare</a:t>
            </a:r>
            <a:r>
              <a:rPr lang="en-US" dirty="0" smtClean="0"/>
              <a:t>” </a:t>
            </a:r>
            <a:r>
              <a:rPr lang="en-US" dirty="0" err="1" smtClean="0"/>
              <a:t>tutto</a:t>
            </a:r>
            <a:endParaRPr lang="en-US" dirty="0" smtClean="0"/>
          </a:p>
          <a:p>
            <a:r>
              <a:rPr lang="en-US" dirty="0" err="1" smtClean="0"/>
              <a:t>Nella</a:t>
            </a:r>
            <a:r>
              <a:rPr lang="en-US" dirty="0" smtClean="0"/>
              <a:t> P3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refactoring del controller.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2910" y="2714620"/>
            <a:ext cx="785818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/>
              <a:t>[</a:t>
            </a:r>
            <a:r>
              <a:rPr lang="it-IT" sz="1600" dirty="0" err="1" smtClean="0"/>
              <a:t>TestClass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public </a:t>
            </a:r>
            <a:r>
              <a:rPr lang="it-IT" sz="1600" dirty="0" err="1" smtClean="0"/>
              <a:t>class</a:t>
            </a:r>
            <a:r>
              <a:rPr lang="it-IT" sz="1600" dirty="0" smtClean="0"/>
              <a:t> </a:t>
            </a:r>
            <a:r>
              <a:rPr lang="it-IT" sz="1600" dirty="0" err="1" smtClean="0"/>
              <a:t>BlogControllerTest</a:t>
            </a:r>
            <a:endParaRPr lang="it-IT" sz="1600" dirty="0" smtClean="0"/>
          </a:p>
          <a:p>
            <a:r>
              <a:rPr lang="it-IT" sz="1600" dirty="0" smtClean="0"/>
              <a:t>{</a:t>
            </a:r>
          </a:p>
          <a:p>
            <a:r>
              <a:rPr lang="it-IT" sz="1600" dirty="0" smtClean="0"/>
              <a:t>  [</a:t>
            </a:r>
            <a:r>
              <a:rPr lang="it-IT" sz="1600" dirty="0" err="1" smtClean="0"/>
              <a:t>TestMethod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  public </a:t>
            </a:r>
            <a:r>
              <a:rPr lang="it-IT" sz="1600" dirty="0" err="1" smtClean="0"/>
              <a:t>void</a:t>
            </a:r>
            <a:r>
              <a:rPr lang="it-IT" sz="1600" dirty="0" smtClean="0"/>
              <a:t> Show()</a:t>
            </a:r>
          </a:p>
          <a:p>
            <a:r>
              <a:rPr lang="it-IT" sz="1600" dirty="0" smtClean="0"/>
              <a:t>  {</a:t>
            </a:r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BlogController</a:t>
            </a:r>
            <a:r>
              <a:rPr lang="it-IT" sz="1600" dirty="0" smtClean="0"/>
              <a:t> controller = </a:t>
            </a:r>
            <a:r>
              <a:rPr lang="it-IT" sz="1600" dirty="0" err="1" smtClean="0"/>
              <a:t>new</a:t>
            </a:r>
            <a:r>
              <a:rPr lang="it-IT" sz="1600" dirty="0" smtClean="0"/>
              <a:t> </a:t>
            </a:r>
            <a:r>
              <a:rPr lang="it-IT" sz="1600" dirty="0" err="1" smtClean="0"/>
              <a:t>BlogController</a:t>
            </a:r>
            <a:r>
              <a:rPr lang="it-IT" sz="1600" dirty="0" smtClean="0"/>
              <a:t>();</a:t>
            </a:r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var</a:t>
            </a:r>
            <a:r>
              <a:rPr lang="it-IT" sz="1600" dirty="0" smtClean="0"/>
              <a:t> </a:t>
            </a:r>
            <a:r>
              <a:rPr lang="it-IT" sz="1600" dirty="0" err="1" smtClean="0"/>
              <a:t>result</a:t>
            </a:r>
            <a:r>
              <a:rPr lang="it-IT" sz="1600" dirty="0" smtClean="0"/>
              <a:t> = </a:t>
            </a:r>
            <a:r>
              <a:rPr lang="it-IT" sz="1600" dirty="0" err="1" smtClean="0"/>
              <a:t>controller.Show</a:t>
            </a:r>
            <a:r>
              <a:rPr lang="it-IT" sz="1600" dirty="0" smtClean="0"/>
              <a:t>(2010,10,11,"Titolo Post")</a:t>
            </a:r>
          </a:p>
          <a:p>
            <a:r>
              <a:rPr lang="it-IT" sz="1600" dirty="0" smtClean="0"/>
              <a:t>						</a:t>
            </a:r>
            <a:r>
              <a:rPr lang="it-IT" sz="1600" dirty="0" err="1" smtClean="0"/>
              <a:t>as</a:t>
            </a:r>
            <a:r>
              <a:rPr lang="it-IT" sz="1600" dirty="0" smtClean="0"/>
              <a:t> </a:t>
            </a:r>
            <a:r>
              <a:rPr lang="it-IT" sz="1600" b="1" dirty="0" err="1" smtClean="0"/>
              <a:t>ViewResult</a:t>
            </a:r>
            <a:r>
              <a:rPr lang="it-IT" sz="1600" dirty="0" smtClean="0"/>
              <a:t>;</a:t>
            </a:r>
          </a:p>
          <a:p>
            <a:endParaRPr lang="it-IT" sz="1600" dirty="0" smtClean="0"/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Assert.IsNotNull</a:t>
            </a:r>
            <a:r>
              <a:rPr lang="it-IT" sz="1600" dirty="0" smtClean="0"/>
              <a:t>(</a:t>
            </a:r>
            <a:r>
              <a:rPr lang="it-IT" sz="1600" b="1" dirty="0" err="1" smtClean="0"/>
              <a:t>result</a:t>
            </a:r>
            <a:r>
              <a:rPr lang="it-IT" sz="1600" dirty="0" smtClean="0"/>
              <a:t>, "Aspettavo un </a:t>
            </a:r>
            <a:r>
              <a:rPr lang="it-IT" sz="1600" dirty="0" err="1" smtClean="0"/>
              <a:t>view</a:t>
            </a:r>
            <a:r>
              <a:rPr lang="it-IT" sz="1600" dirty="0" smtClean="0"/>
              <a:t> da </a:t>
            </a:r>
            <a:r>
              <a:rPr lang="it-IT" sz="1600" dirty="0" err="1" smtClean="0"/>
              <a:t>renderizzare</a:t>
            </a:r>
            <a:r>
              <a:rPr lang="it-IT" sz="1600" dirty="0" smtClean="0"/>
              <a:t>");</a:t>
            </a:r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Assert.AreEqual</a:t>
            </a:r>
            <a:r>
              <a:rPr lang="it-IT" sz="1600" dirty="0" smtClean="0"/>
              <a:t>("Titolo Post", </a:t>
            </a:r>
            <a:r>
              <a:rPr lang="it-IT" sz="1600" dirty="0" err="1" smtClean="0"/>
              <a:t>controller.ViewData</a:t>
            </a:r>
            <a:r>
              <a:rPr lang="it-IT" sz="1600" dirty="0" smtClean="0"/>
              <a:t>["Titolo"],</a:t>
            </a:r>
          </a:p>
          <a:p>
            <a:r>
              <a:rPr lang="it-IT" sz="1600" dirty="0" smtClean="0"/>
              <a:t>				“Mi aspettavo un altro messaggio");</a:t>
            </a:r>
          </a:p>
          <a:p>
            <a:r>
              <a:rPr lang="it-IT" sz="1600" dirty="0" smtClean="0"/>
              <a:t>  }</a:t>
            </a:r>
          </a:p>
          <a:p>
            <a:r>
              <a:rPr lang="it-IT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883593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b="1" dirty="0" smtClean="0"/>
              <a:t>strongly-typed</a:t>
            </a:r>
            <a:r>
              <a:rPr lang="en-US" dirty="0" smtClean="0"/>
              <a:t> view data</a:t>
            </a:r>
          </a:p>
          <a:p>
            <a:pPr lvl="1"/>
            <a:r>
              <a:rPr lang="it-IT" sz="1800" dirty="0" err="1" smtClean="0"/>
              <a:t>Assert.AreEqual</a:t>
            </a:r>
            <a:r>
              <a:rPr lang="it-IT" sz="1800" dirty="0" smtClean="0"/>
              <a:t>(</a:t>
            </a:r>
            <a:r>
              <a:rPr lang="it-IT" sz="1800" i="1" dirty="0" err="1" smtClean="0"/>
              <a:t>expected</a:t>
            </a:r>
            <a:r>
              <a:rPr lang="it-IT" sz="1800" dirty="0" smtClean="0"/>
              <a:t>, ((</a:t>
            </a:r>
            <a:r>
              <a:rPr lang="it-IT" sz="1800" dirty="0" err="1" smtClean="0"/>
              <a:t>BlogData</a:t>
            </a:r>
            <a:r>
              <a:rPr lang="it-IT" sz="1800" dirty="0" smtClean="0"/>
              <a:t>) </a:t>
            </a:r>
            <a:r>
              <a:rPr lang="it-IT" sz="1800" dirty="0" err="1" smtClean="0"/>
              <a:t>result.ViewData.Model</a:t>
            </a:r>
            <a:r>
              <a:rPr lang="it-IT" sz="1800" dirty="0" smtClean="0"/>
              <a:t>).Titolo,…);</a:t>
            </a:r>
          </a:p>
          <a:p>
            <a:r>
              <a:rPr lang="it-IT" dirty="0" smtClean="0"/>
              <a:t>Testare </a:t>
            </a:r>
            <a:r>
              <a:rPr lang="it-IT" b="1" dirty="0" err="1" smtClean="0"/>
              <a:t>Redirect</a:t>
            </a:r>
            <a:endParaRPr lang="it-IT" b="1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controller.Show</a:t>
            </a:r>
            <a:r>
              <a:rPr lang="en-US" dirty="0" smtClean="0"/>
              <a:t>(</a:t>
            </a:r>
            <a:r>
              <a:rPr lang="en-US" i="1" dirty="0" smtClean="0"/>
              <a:t>…</a:t>
            </a:r>
            <a:r>
              <a:rPr lang="en-US" dirty="0" smtClean="0"/>
              <a:t>) as </a:t>
            </a:r>
            <a:r>
              <a:rPr lang="en-US" dirty="0" err="1" smtClean="0"/>
              <a:t>RedirectResult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5" descr="E:\OfficeMedia\Media\CntCD1\ClipArt4\j02403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124200"/>
            <a:ext cx="1406525" cy="1831975"/>
          </a:xfrm>
          <a:prstGeom prst="rect">
            <a:avLst/>
          </a:prstGeom>
          <a:noFill/>
        </p:spPr>
      </p:pic>
      <p:sp>
        <p:nvSpPr>
          <p:cNvPr id="16" name="Rettangolo 15"/>
          <p:cNvSpPr/>
          <p:nvPr/>
        </p:nvSpPr>
        <p:spPr>
          <a:xfrm>
            <a:off x="5486400" y="2667000"/>
            <a:ext cx="2209800" cy="24384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</a:t>
            </a: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HttpContext</a:t>
            </a:r>
            <a:endParaRPr lang="it-IT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it-IT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MockSession</a:t>
            </a:r>
            <a:endParaRPr lang="it-IT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MockRequest</a:t>
            </a: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MockCache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tella a 12 punte 3"/>
          <p:cNvSpPr/>
          <p:nvPr/>
        </p:nvSpPr>
        <p:spPr>
          <a:xfrm>
            <a:off x="3886200" y="1143000"/>
            <a:ext cx="5257800" cy="5486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Mocking</a:t>
            </a:r>
            <a:r>
              <a:rPr lang="it-IT" dirty="0" smtClean="0"/>
              <a:t> </a:t>
            </a:r>
            <a:r>
              <a:rPr lang="it-IT" dirty="0" err="1" smtClean="0"/>
              <a:t>HttpContext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86400" y="2667000"/>
            <a:ext cx="2209800" cy="2438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HttpContext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5791200" y="3352800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Session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791200" y="3924300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791200" y="4495800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Request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638800" y="2057400"/>
            <a:ext cx="1600200" cy="457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IIS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791200" y="5272098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571604" y="4929198"/>
            <a:ext cx="1600200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3490902" y="5310198"/>
            <a:ext cx="1981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6" grpId="0" animBg="1"/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419100"/>
            <a:ext cx="47529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A CONFIDENTIAL Orange Template 2007">
  <a:themeElements>
    <a:clrScheme name="2_AVA_PPTtemplate_GrayVersion_070820 13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FF5C0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FF5C00"/>
      </a:hlink>
      <a:folHlink>
        <a:srgbClr val="C0C0C0"/>
      </a:folHlink>
    </a:clrScheme>
    <a:fontScheme name="2_AVA_PPTtemplate_GrayVersion_07082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 CONFIDENTIAL Orange Template 2007</Template>
  <TotalTime>1766</TotalTime>
  <Words>105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AVA CONFIDENTIAL Orange Template 2007</vt:lpstr>
      <vt:lpstr>Simone Chiaretta</vt:lpstr>
      <vt:lpstr>Testing ASP.NET MVC Framework</vt:lpstr>
      <vt:lpstr>Testare i controller</vt:lpstr>
      <vt:lpstr>Altri esempi di test</vt:lpstr>
      <vt:lpstr>Mocking HttpContext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141</cp:revision>
  <dcterms:created xsi:type="dcterms:W3CDTF">2008-05-20T08:16:16Z</dcterms:created>
  <dcterms:modified xsi:type="dcterms:W3CDTF">2008-06-30T14:58:21Z</dcterms:modified>
</cp:coreProperties>
</file>