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77"/>
  </p:notesMasterIdLst>
  <p:handoutMasterIdLst>
    <p:handoutMasterId r:id="rId78"/>
  </p:handoutMasterIdLst>
  <p:sldIdLst>
    <p:sldId id="372" r:id="rId2"/>
    <p:sldId id="373" r:id="rId3"/>
    <p:sldId id="525" r:id="rId4"/>
    <p:sldId id="526" r:id="rId5"/>
    <p:sldId id="527" r:id="rId6"/>
    <p:sldId id="528" r:id="rId7"/>
    <p:sldId id="529" r:id="rId8"/>
    <p:sldId id="584" r:id="rId9"/>
    <p:sldId id="589" r:id="rId10"/>
    <p:sldId id="530" r:id="rId11"/>
    <p:sldId id="585" r:id="rId12"/>
    <p:sldId id="590" r:id="rId13"/>
    <p:sldId id="531" r:id="rId14"/>
    <p:sldId id="586" r:id="rId15"/>
    <p:sldId id="591" r:id="rId16"/>
    <p:sldId id="592" r:id="rId17"/>
    <p:sldId id="532" r:id="rId18"/>
    <p:sldId id="588" r:id="rId19"/>
    <p:sldId id="593" r:id="rId20"/>
    <p:sldId id="533" r:id="rId21"/>
    <p:sldId id="587" r:id="rId22"/>
    <p:sldId id="594" r:id="rId23"/>
    <p:sldId id="595" r:id="rId24"/>
    <p:sldId id="534" r:id="rId25"/>
    <p:sldId id="535" r:id="rId26"/>
    <p:sldId id="536" r:id="rId27"/>
    <p:sldId id="537" r:id="rId28"/>
    <p:sldId id="538" r:id="rId29"/>
    <p:sldId id="539" r:id="rId30"/>
    <p:sldId id="540" r:id="rId31"/>
    <p:sldId id="541" r:id="rId32"/>
    <p:sldId id="542" r:id="rId33"/>
    <p:sldId id="543" r:id="rId34"/>
    <p:sldId id="544" r:id="rId35"/>
    <p:sldId id="545" r:id="rId36"/>
    <p:sldId id="546" r:id="rId37"/>
    <p:sldId id="547" r:id="rId38"/>
    <p:sldId id="548" r:id="rId39"/>
    <p:sldId id="549" r:id="rId40"/>
    <p:sldId id="550" r:id="rId41"/>
    <p:sldId id="551" r:id="rId42"/>
    <p:sldId id="552"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 id="572" r:id="rId63"/>
    <p:sldId id="581" r:id="rId64"/>
    <p:sldId id="583" r:id="rId65"/>
    <p:sldId id="582" r:id="rId66"/>
    <p:sldId id="573" r:id="rId67"/>
    <p:sldId id="574" r:id="rId68"/>
    <p:sldId id="575" r:id="rId69"/>
    <p:sldId id="576" r:id="rId70"/>
    <p:sldId id="577" r:id="rId71"/>
    <p:sldId id="578" r:id="rId72"/>
    <p:sldId id="579" r:id="rId73"/>
    <p:sldId id="374" r:id="rId74"/>
    <p:sldId id="580" r:id="rId75"/>
    <p:sldId id="524" r:id="rId7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5B"/>
    <a:srgbClr val="676666"/>
    <a:srgbClr val="909090"/>
    <a:srgbClr val="FF5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5996" autoAdjust="0"/>
    <p:restoredTop sz="71810" autoAdjust="0"/>
  </p:normalViewPr>
  <p:slideViewPr>
    <p:cSldViewPr showGuides="1">
      <p:cViewPr varScale="1">
        <p:scale>
          <a:sx n="75" d="100"/>
          <a:sy n="75" d="100"/>
        </p:scale>
        <p:origin x="-84" y="-150"/>
      </p:cViewPr>
      <p:guideLst>
        <p:guide orient="horz" pos="2160"/>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954"/>
    </p:cViewPr>
  </p:sorterViewPr>
  <p:notesViewPr>
    <p:cSldViewPr>
      <p:cViewPr varScale="1">
        <p:scale>
          <a:sx n="81" d="100"/>
          <a:sy n="81" d="100"/>
        </p:scale>
        <p:origin x="-2046" y="-108"/>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006" cy="512081"/>
          </a:xfrm>
          <a:prstGeom prst="rect">
            <a:avLst/>
          </a:prstGeom>
        </p:spPr>
        <p:txBody>
          <a:bodyPr vert="horz" lIns="95500" tIns="47750" rIns="95500" bIns="47750" rtlCol="0"/>
          <a:lstStyle>
            <a:lvl1pPr algn="l">
              <a:defRPr sz="1300"/>
            </a:lvl1pPr>
          </a:lstStyle>
          <a:p>
            <a:endParaRPr lang="en-US"/>
          </a:p>
        </p:txBody>
      </p:sp>
      <p:sp>
        <p:nvSpPr>
          <p:cNvPr id="3" name="Date Placeholder 2"/>
          <p:cNvSpPr>
            <a:spLocks noGrp="1"/>
          </p:cNvSpPr>
          <p:nvPr>
            <p:ph type="dt" sz="quarter" idx="1"/>
          </p:nvPr>
        </p:nvSpPr>
        <p:spPr>
          <a:xfrm>
            <a:off x="4020688" y="0"/>
            <a:ext cx="3077006" cy="512081"/>
          </a:xfrm>
          <a:prstGeom prst="rect">
            <a:avLst/>
          </a:prstGeom>
        </p:spPr>
        <p:txBody>
          <a:bodyPr vert="horz" lIns="95500" tIns="47750" rIns="95500" bIns="47750" rtlCol="0"/>
          <a:lstStyle>
            <a:lvl1pPr algn="r">
              <a:defRPr sz="1300"/>
            </a:lvl1pPr>
          </a:lstStyle>
          <a:p>
            <a:fld id="{39DBD574-A14B-4F4E-902A-B8280CA594B9}" type="datetimeFigureOut">
              <a:rPr lang="en-US" smtClean="0"/>
              <a:pPr/>
              <a:t>12/8/2010</a:t>
            </a:fld>
            <a:endParaRPr lang="en-US"/>
          </a:p>
        </p:txBody>
      </p:sp>
      <p:sp>
        <p:nvSpPr>
          <p:cNvPr id="4" name="Footer Placeholder 3"/>
          <p:cNvSpPr>
            <a:spLocks noGrp="1"/>
          </p:cNvSpPr>
          <p:nvPr>
            <p:ph type="ftr" sz="quarter" idx="2"/>
          </p:nvPr>
        </p:nvSpPr>
        <p:spPr>
          <a:xfrm>
            <a:off x="1" y="9720785"/>
            <a:ext cx="3077006" cy="512081"/>
          </a:xfrm>
          <a:prstGeom prst="rect">
            <a:avLst/>
          </a:prstGeom>
        </p:spPr>
        <p:txBody>
          <a:bodyPr vert="horz" lIns="95500" tIns="47750" rIns="95500" bIns="47750" rtlCol="0" anchor="b"/>
          <a:lstStyle>
            <a:lvl1pPr algn="l">
              <a:defRPr sz="1300"/>
            </a:lvl1pPr>
          </a:lstStyle>
          <a:p>
            <a:endParaRPr lang="en-US"/>
          </a:p>
        </p:txBody>
      </p:sp>
      <p:sp>
        <p:nvSpPr>
          <p:cNvPr id="5" name="Slide Number Placeholder 4"/>
          <p:cNvSpPr>
            <a:spLocks noGrp="1"/>
          </p:cNvSpPr>
          <p:nvPr>
            <p:ph type="sldNum" sz="quarter" idx="3"/>
          </p:nvPr>
        </p:nvSpPr>
        <p:spPr>
          <a:xfrm>
            <a:off x="4020688" y="9720785"/>
            <a:ext cx="3077006" cy="512081"/>
          </a:xfrm>
          <a:prstGeom prst="rect">
            <a:avLst/>
          </a:prstGeom>
        </p:spPr>
        <p:txBody>
          <a:bodyPr vert="horz" lIns="95500" tIns="47750" rIns="95500" bIns="47750" rtlCol="0" anchor="b"/>
          <a:lstStyle>
            <a:lvl1pPr algn="r">
              <a:defRPr sz="1300"/>
            </a:lvl1pPr>
          </a:lstStyle>
          <a:p>
            <a:fld id="{7FB02A90-FACD-4535-9102-C9E9B940AAE4}"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7006" cy="512081"/>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defRPr sz="1300"/>
            </a:lvl1pPr>
          </a:lstStyle>
          <a:p>
            <a:endParaRPr lang="en-US"/>
          </a:p>
        </p:txBody>
      </p:sp>
      <p:sp>
        <p:nvSpPr>
          <p:cNvPr id="39939" name="Rectangle 3"/>
          <p:cNvSpPr>
            <a:spLocks noGrp="1" noChangeArrowheads="1"/>
          </p:cNvSpPr>
          <p:nvPr>
            <p:ph type="dt" idx="1"/>
          </p:nvPr>
        </p:nvSpPr>
        <p:spPr bwMode="auto">
          <a:xfrm>
            <a:off x="4020688" y="0"/>
            <a:ext cx="3077006" cy="512081"/>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a:defRPr sz="1300"/>
            </a:lvl1pPr>
          </a:lstStyle>
          <a:p>
            <a:endParaRPr lang="en-US"/>
          </a:p>
        </p:txBody>
      </p:sp>
      <p:sp>
        <p:nvSpPr>
          <p:cNvPr id="399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710573" y="4862141"/>
            <a:ext cx="5678154" cy="4605226"/>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1" y="9720785"/>
            <a:ext cx="3077006" cy="512081"/>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defRPr sz="1300"/>
            </a:lvl1pPr>
          </a:lstStyle>
          <a:p>
            <a:endParaRPr lang="en-US"/>
          </a:p>
        </p:txBody>
      </p:sp>
      <p:sp>
        <p:nvSpPr>
          <p:cNvPr id="39943" name="Rectangle 7"/>
          <p:cNvSpPr>
            <a:spLocks noGrp="1" noChangeArrowheads="1"/>
          </p:cNvSpPr>
          <p:nvPr>
            <p:ph type="sldNum" sz="quarter" idx="5"/>
          </p:nvPr>
        </p:nvSpPr>
        <p:spPr bwMode="auto">
          <a:xfrm>
            <a:off x="4020688" y="9720785"/>
            <a:ext cx="3077006" cy="512081"/>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a:defRPr sz="1300"/>
            </a:lvl1pPr>
          </a:lstStyle>
          <a:p>
            <a:fld id="{DD25C731-42E9-4FBD-9345-144BA542F947}"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n.wikipedia.org/wiki/Encapsulation_(classes_-_computers)" TargetMode="External"/><Relationship Id="rId4" Type="http://schemas.openxmlformats.org/officeDocument/2006/relationships/hyperlink" Target="http://en.wikipedia.org/wiki/Coupling_(computer_scienc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9</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12</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err="1" smtClean="0"/>
              <a:t>It’</a:t>
            </a:r>
            <a:r>
              <a:rPr lang="it-IT" dirty="0" smtClean="0"/>
              <a:t>s</a:t>
            </a:r>
            <a:r>
              <a:rPr lang="it-IT" baseline="0" dirty="0" smtClean="0"/>
              <a:t> </a:t>
            </a:r>
            <a:r>
              <a:rPr lang="it-IT" baseline="0" dirty="0" err="1" smtClean="0"/>
              <a:t>all</a:t>
            </a:r>
            <a:r>
              <a:rPr lang="it-IT" baseline="0" dirty="0" smtClean="0"/>
              <a:t> </a:t>
            </a:r>
            <a:r>
              <a:rPr lang="it-IT" baseline="0" dirty="0" err="1" smtClean="0"/>
              <a:t>about</a:t>
            </a:r>
            <a:r>
              <a:rPr lang="it-IT" baseline="0" dirty="0" smtClean="0"/>
              <a:t> </a:t>
            </a:r>
            <a:r>
              <a:rPr lang="it-IT" baseline="0" dirty="0" err="1" smtClean="0"/>
              <a:t>behaviours</a:t>
            </a:r>
            <a:r>
              <a:rPr lang="it-IT" baseline="0" dirty="0" smtClean="0"/>
              <a:t> and </a:t>
            </a:r>
            <a:r>
              <a:rPr lang="it-IT" baseline="0" dirty="0" err="1" smtClean="0"/>
              <a:t>pre</a:t>
            </a:r>
            <a:r>
              <a:rPr lang="it-IT" baseline="0" dirty="0" smtClean="0"/>
              <a:t>/post </a:t>
            </a:r>
            <a:r>
              <a:rPr lang="it-IT" baseline="0" dirty="0" err="1" smtClean="0"/>
              <a:t>conditions</a:t>
            </a:r>
            <a:r>
              <a:rPr lang="it-IT" baseline="0" dirty="0" smtClean="0"/>
              <a:t>:</a:t>
            </a:r>
          </a:p>
          <a:p>
            <a:pPr>
              <a:buFont typeface="Arial" pitchFamily="34" charset="0"/>
              <a:buChar char="•"/>
            </a:pPr>
            <a:r>
              <a:rPr lang="it-IT" baseline="0" dirty="0" smtClean="0"/>
              <a:t>A </a:t>
            </a:r>
            <a:r>
              <a:rPr lang="it-IT" baseline="0" dirty="0" err="1" smtClean="0"/>
              <a:t>derived</a:t>
            </a:r>
            <a:r>
              <a:rPr lang="it-IT" baseline="0" dirty="0" smtClean="0"/>
              <a:t> </a:t>
            </a:r>
            <a:r>
              <a:rPr lang="it-IT" baseline="0" dirty="0" err="1" smtClean="0"/>
              <a:t>type</a:t>
            </a:r>
            <a:r>
              <a:rPr lang="it-IT" baseline="0" dirty="0" smtClean="0"/>
              <a:t> can </a:t>
            </a:r>
            <a:r>
              <a:rPr lang="it-IT" baseline="0" dirty="0" err="1" smtClean="0"/>
              <a:t>only</a:t>
            </a:r>
            <a:r>
              <a:rPr lang="it-IT" baseline="0" dirty="0" smtClean="0"/>
              <a:t> </a:t>
            </a:r>
            <a:r>
              <a:rPr lang="it-IT" baseline="0" dirty="0" err="1" smtClean="0"/>
              <a:t>weaken</a:t>
            </a:r>
            <a:r>
              <a:rPr lang="it-IT" baseline="0" dirty="0" smtClean="0"/>
              <a:t> </a:t>
            </a:r>
            <a:r>
              <a:rPr lang="it-IT" baseline="0" dirty="0" err="1" smtClean="0"/>
              <a:t>pre-conditions</a:t>
            </a:r>
            <a:endParaRPr lang="it-IT" baseline="0" dirty="0" smtClean="0"/>
          </a:p>
          <a:p>
            <a:pPr>
              <a:buFont typeface="Arial" pitchFamily="34" charset="0"/>
              <a:buChar char="•"/>
            </a:pPr>
            <a:r>
              <a:rPr lang="it-IT" baseline="0" dirty="0" smtClean="0"/>
              <a:t>A </a:t>
            </a:r>
            <a:r>
              <a:rPr lang="it-IT" baseline="0" dirty="0" err="1" smtClean="0"/>
              <a:t>derived</a:t>
            </a:r>
            <a:r>
              <a:rPr lang="it-IT" baseline="0" dirty="0" smtClean="0"/>
              <a:t> </a:t>
            </a:r>
            <a:r>
              <a:rPr lang="it-IT" baseline="0" dirty="0" err="1" smtClean="0"/>
              <a:t>type</a:t>
            </a:r>
            <a:r>
              <a:rPr lang="it-IT" baseline="0" dirty="0" smtClean="0"/>
              <a:t> can </a:t>
            </a:r>
            <a:r>
              <a:rPr lang="it-IT" baseline="0" dirty="0" err="1" smtClean="0"/>
              <a:t>only</a:t>
            </a:r>
            <a:r>
              <a:rPr lang="it-IT" baseline="0" dirty="0" smtClean="0"/>
              <a:t> </a:t>
            </a:r>
            <a:r>
              <a:rPr lang="it-IT" baseline="0" dirty="0" err="1" smtClean="0"/>
              <a:t>streghten</a:t>
            </a:r>
            <a:r>
              <a:rPr lang="it-IT" baseline="0" dirty="0" smtClean="0"/>
              <a:t> </a:t>
            </a:r>
            <a:r>
              <a:rPr lang="it-IT" baseline="0" dirty="0" err="1" smtClean="0"/>
              <a:t>post-conditions</a:t>
            </a:r>
            <a:endParaRPr lang="it-IT" baseline="0" dirty="0" smtClean="0"/>
          </a:p>
          <a:p>
            <a:pPr>
              <a:buFont typeface="Arial" pitchFamily="34" charset="0"/>
              <a:buNone/>
            </a:pPr>
            <a:endParaRPr lang="it-IT"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it-IT" baseline="0" dirty="0" err="1" smtClean="0"/>
              <a:t>Imagine</a:t>
            </a:r>
            <a:r>
              <a:rPr lang="it-IT" baseline="0" dirty="0" smtClean="0"/>
              <a:t> </a:t>
            </a:r>
            <a:r>
              <a:rPr lang="it-IT" baseline="0" dirty="0" err="1" smtClean="0"/>
              <a:t>you</a:t>
            </a:r>
            <a:r>
              <a:rPr lang="it-IT" baseline="0" dirty="0" smtClean="0"/>
              <a:t> </a:t>
            </a:r>
            <a:r>
              <a:rPr lang="it-IT" baseline="0" dirty="0" err="1" smtClean="0"/>
              <a:t>want</a:t>
            </a:r>
            <a:r>
              <a:rPr lang="it-IT" baseline="0" dirty="0" smtClean="0"/>
              <a:t> </a:t>
            </a:r>
            <a:r>
              <a:rPr lang="it-IT" baseline="0" dirty="0" err="1" smtClean="0"/>
              <a:t>to</a:t>
            </a:r>
            <a:r>
              <a:rPr lang="it-IT" baseline="0" dirty="0" smtClean="0"/>
              <a:t> </a:t>
            </a:r>
            <a:r>
              <a:rPr lang="it-IT" baseline="0" dirty="0" err="1" smtClean="0"/>
              <a:t>put</a:t>
            </a:r>
            <a:r>
              <a:rPr lang="it-IT" baseline="0" dirty="0" smtClean="0"/>
              <a:t> </a:t>
            </a:r>
            <a:r>
              <a:rPr lang="it-IT" baseline="0" dirty="0" err="1" smtClean="0"/>
              <a:t>templates</a:t>
            </a:r>
            <a:r>
              <a:rPr lang="it-IT" baseline="0" dirty="0" smtClean="0"/>
              <a:t> in </a:t>
            </a:r>
            <a:r>
              <a:rPr lang="it-IT" baseline="0" dirty="0" err="1" smtClean="0"/>
              <a:t>a</a:t>
            </a:r>
            <a:r>
              <a:rPr lang="it-IT" baseline="0" dirty="0" smtClean="0"/>
              <a:t> database: </a:t>
            </a:r>
            <a:r>
              <a:rPr lang="it-IT" baseline="0" dirty="0" err="1" smtClean="0"/>
              <a:t>you</a:t>
            </a:r>
            <a:r>
              <a:rPr lang="it-IT" baseline="0" dirty="0" smtClean="0"/>
              <a:t> </a:t>
            </a:r>
            <a:r>
              <a:rPr lang="it-IT" baseline="0" dirty="0" err="1" smtClean="0"/>
              <a:t>cannot</a:t>
            </a:r>
            <a:r>
              <a:rPr lang="it-IT" baseline="0" dirty="0" smtClean="0"/>
              <a:t> just </a:t>
            </a:r>
            <a:r>
              <a:rPr lang="it-IT" baseline="0" dirty="0" err="1" smtClean="0"/>
              <a:t>write</a:t>
            </a:r>
            <a:r>
              <a:rPr lang="it-IT" baseline="0" dirty="0" smtClean="0"/>
              <a:t> a “file” </a:t>
            </a:r>
            <a:r>
              <a:rPr lang="it-IT" baseline="0" dirty="0" err="1" smtClean="0"/>
              <a:t>reader</a:t>
            </a:r>
            <a:r>
              <a:rPr lang="it-IT" baseline="0" dirty="0" smtClean="0"/>
              <a:t> </a:t>
            </a:r>
            <a:r>
              <a:rPr lang="it-IT" baseline="0" dirty="0" err="1" smtClean="0"/>
              <a:t>that</a:t>
            </a:r>
            <a:r>
              <a:rPr lang="it-IT" baseline="0" dirty="0" smtClean="0"/>
              <a:t> </a:t>
            </a:r>
            <a:r>
              <a:rPr lang="it-IT" baseline="0" dirty="0" err="1" smtClean="0"/>
              <a:t>uses</a:t>
            </a:r>
            <a:r>
              <a:rPr lang="it-IT" baseline="0" dirty="0" smtClean="0"/>
              <a:t> a </a:t>
            </a:r>
            <a:r>
              <a:rPr lang="it-IT" baseline="0" dirty="0" err="1" smtClean="0"/>
              <a:t>database</a:t>
            </a:r>
            <a:r>
              <a:rPr lang="it-IT" baseline="0" dirty="0" smtClean="0"/>
              <a:t> </a:t>
            </a:r>
            <a:r>
              <a:rPr lang="it-IT" baseline="0" dirty="0" err="1" smtClean="0"/>
              <a:t>as</a:t>
            </a:r>
            <a:r>
              <a:rPr lang="it-IT" baseline="0" dirty="0" smtClean="0"/>
              <a:t> </a:t>
            </a:r>
            <a:r>
              <a:rPr lang="it-IT" baseline="0" dirty="0" err="1" smtClean="0"/>
              <a:t>it</a:t>
            </a:r>
            <a:r>
              <a:rPr lang="it-IT" baseline="0" dirty="0" smtClean="0"/>
              <a:t> </a:t>
            </a:r>
            <a:r>
              <a:rPr lang="it-IT" baseline="0" dirty="0" err="1" smtClean="0"/>
              <a:t>will</a:t>
            </a:r>
            <a:r>
              <a:rPr lang="it-IT" baseline="0" dirty="0" smtClean="0"/>
              <a:t> </a:t>
            </a:r>
            <a:r>
              <a:rPr lang="it-IT" baseline="0" dirty="0" err="1" smtClean="0"/>
              <a:t>need</a:t>
            </a:r>
            <a:r>
              <a:rPr lang="it-IT" baseline="0" dirty="0" smtClean="0"/>
              <a:t> a </a:t>
            </a:r>
            <a:r>
              <a:rPr lang="it-IT" baseline="0" dirty="0" err="1" smtClean="0"/>
              <a:t>connection</a:t>
            </a:r>
            <a:r>
              <a:rPr lang="it-IT" baseline="0" dirty="0" smtClean="0"/>
              <a:t> </a:t>
            </a:r>
            <a:r>
              <a:rPr lang="it-IT" baseline="0" dirty="0" err="1" smtClean="0"/>
              <a:t>string</a:t>
            </a:r>
            <a:r>
              <a:rPr lang="it-IT" baseline="0" dirty="0" smtClean="0"/>
              <a:t>, </a:t>
            </a:r>
            <a:r>
              <a:rPr lang="it-IT" baseline="0" dirty="0" err="1" smtClean="0"/>
              <a:t>and</a:t>
            </a:r>
            <a:r>
              <a:rPr lang="it-IT" baseline="0" dirty="0" smtClean="0"/>
              <a:t> the </a:t>
            </a:r>
            <a:r>
              <a:rPr lang="it-IT" baseline="0" dirty="0" err="1" smtClean="0"/>
              <a:t>user</a:t>
            </a:r>
            <a:r>
              <a:rPr lang="it-IT" baseline="0" dirty="0" smtClean="0"/>
              <a:t> </a:t>
            </a:r>
            <a:r>
              <a:rPr lang="it-IT" baseline="0" dirty="0" err="1" smtClean="0"/>
              <a:t>should</a:t>
            </a:r>
            <a:r>
              <a:rPr lang="it-IT" baseline="0" dirty="0" smtClean="0"/>
              <a:t> do </a:t>
            </a:r>
            <a:r>
              <a:rPr lang="it-IT" baseline="0" dirty="0" err="1" smtClean="0"/>
              <a:t>different</a:t>
            </a:r>
            <a:r>
              <a:rPr lang="it-IT" baseline="0" dirty="0" smtClean="0"/>
              <a:t> </a:t>
            </a:r>
            <a:r>
              <a:rPr lang="it-IT" baseline="0" dirty="0" err="1" smtClean="0"/>
              <a:t>things</a:t>
            </a:r>
            <a:r>
              <a:rPr lang="it-IT" baseline="0" dirty="0" smtClean="0"/>
              <a:t> </a:t>
            </a:r>
            <a:r>
              <a:rPr lang="it-IT" baseline="0" dirty="0" err="1" smtClean="0"/>
              <a:t>based</a:t>
            </a:r>
            <a:r>
              <a:rPr lang="it-IT" baseline="0" dirty="0" smtClean="0"/>
              <a:t> on </a:t>
            </a:r>
            <a:r>
              <a:rPr lang="it-IT" baseline="0" dirty="0" err="1" smtClean="0"/>
              <a:t>the</a:t>
            </a:r>
            <a:r>
              <a:rPr lang="it-IT" baseline="0" dirty="0" smtClean="0"/>
              <a:t> </a:t>
            </a:r>
            <a:r>
              <a:rPr lang="it-IT" baseline="0" dirty="0" err="1" smtClean="0"/>
              <a:t>type</a:t>
            </a:r>
            <a:r>
              <a:rPr lang="it-IT" baseline="0" dirty="0" smtClean="0"/>
              <a:t> of </a:t>
            </a:r>
            <a:r>
              <a:rPr lang="it-IT" baseline="0" dirty="0" err="1" smtClean="0"/>
              <a:t>the</a:t>
            </a:r>
            <a:r>
              <a:rPr lang="it-IT" baseline="0" dirty="0" smtClean="0"/>
              <a:t> </a:t>
            </a:r>
            <a:r>
              <a:rPr lang="it-IT" baseline="0" dirty="0" err="1" smtClean="0"/>
              <a:t>reader</a:t>
            </a:r>
            <a:r>
              <a:rPr lang="it-IT" baseline="0" dirty="0" smtClean="0"/>
              <a:t>, </a:t>
            </a:r>
            <a:r>
              <a:rPr lang="it-IT" baseline="0" dirty="0" err="1" smtClean="0"/>
              <a:t>thus</a:t>
            </a:r>
            <a:r>
              <a:rPr lang="it-IT" baseline="0" dirty="0" smtClean="0"/>
              <a:t> </a:t>
            </a:r>
            <a:r>
              <a:rPr lang="it-IT" baseline="0" dirty="0" err="1" smtClean="0"/>
              <a:t>making</a:t>
            </a:r>
            <a:r>
              <a:rPr lang="it-IT" baseline="0" dirty="0" smtClean="0"/>
              <a:t> the </a:t>
            </a:r>
            <a:r>
              <a:rPr lang="it-IT" baseline="0" dirty="0" err="1" smtClean="0"/>
              <a:t>substitution</a:t>
            </a:r>
            <a:r>
              <a:rPr lang="it-IT" baseline="0" dirty="0" smtClean="0"/>
              <a:t> </a:t>
            </a:r>
            <a:r>
              <a:rPr lang="it-IT" baseline="0" dirty="0" err="1" smtClean="0"/>
              <a:t>not</a:t>
            </a:r>
            <a:r>
              <a:rPr lang="it-IT" baseline="0" dirty="0" smtClean="0"/>
              <a:t> </a:t>
            </a:r>
            <a:r>
              <a:rPr lang="it-IT" baseline="0" dirty="0" err="1" smtClean="0"/>
              <a:t>transparent</a:t>
            </a:r>
            <a:r>
              <a:rPr lang="it-IT" baseline="0" dirty="0" smtClean="0"/>
              <a:t>.</a:t>
            </a:r>
          </a:p>
          <a:p>
            <a:pPr>
              <a:buFont typeface="Arial" pitchFamily="34" charset="0"/>
              <a:buNone/>
            </a:pPr>
            <a:endParaRPr lang="it-IT" baseline="0" dirty="0" smtClean="0"/>
          </a:p>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4999"/>
            <a:r>
              <a:rPr lang="it-IT" baseline="0" dirty="0" err="1" smtClean="0"/>
              <a:t>Here</a:t>
            </a:r>
            <a:r>
              <a:rPr lang="it-IT" baseline="0" dirty="0" smtClean="0"/>
              <a:t> </a:t>
            </a:r>
            <a:r>
              <a:rPr lang="it-IT" baseline="0" dirty="0" err="1" smtClean="0"/>
              <a:t>it</a:t>
            </a:r>
            <a:r>
              <a:rPr lang="it-IT" baseline="0" dirty="0" smtClean="0"/>
              <a:t> </a:t>
            </a:r>
            <a:r>
              <a:rPr lang="it-IT" baseline="0" dirty="0" err="1" smtClean="0"/>
              <a:t>would</a:t>
            </a:r>
            <a:r>
              <a:rPr lang="it-IT" baseline="0" dirty="0" smtClean="0"/>
              <a:t> </a:t>
            </a:r>
            <a:r>
              <a:rPr lang="it-IT" baseline="0" dirty="0" err="1" smtClean="0"/>
              <a:t>have</a:t>
            </a:r>
            <a:r>
              <a:rPr lang="it-IT" baseline="0" dirty="0" smtClean="0"/>
              <a:t> </a:t>
            </a:r>
            <a:r>
              <a:rPr lang="it-IT" baseline="0" dirty="0" err="1" smtClean="0"/>
              <a:t>been</a:t>
            </a:r>
            <a:r>
              <a:rPr lang="it-IT" baseline="0" dirty="0" smtClean="0"/>
              <a:t> </a:t>
            </a:r>
            <a:r>
              <a:rPr lang="it-IT" baseline="0" dirty="0" err="1" smtClean="0"/>
              <a:t>better</a:t>
            </a:r>
            <a:r>
              <a:rPr lang="it-IT" baseline="0" dirty="0" smtClean="0"/>
              <a:t> </a:t>
            </a:r>
            <a:r>
              <a:rPr lang="it-IT" baseline="0" dirty="0" err="1" smtClean="0"/>
              <a:t>to</a:t>
            </a:r>
            <a:r>
              <a:rPr lang="it-IT" baseline="0" dirty="0" smtClean="0"/>
              <a:t> </a:t>
            </a:r>
            <a:r>
              <a:rPr lang="it-IT" baseline="0" dirty="0" err="1" smtClean="0"/>
              <a:t>completely</a:t>
            </a:r>
            <a:r>
              <a:rPr lang="it-IT" baseline="0" dirty="0" smtClean="0"/>
              <a:t> separate </a:t>
            </a:r>
            <a:r>
              <a:rPr lang="it-IT" baseline="0" dirty="0" err="1" smtClean="0"/>
              <a:t>the</a:t>
            </a:r>
            <a:r>
              <a:rPr lang="it-IT" baseline="0" dirty="0" smtClean="0"/>
              <a:t> </a:t>
            </a:r>
            <a:r>
              <a:rPr lang="it-IT" baseline="0" dirty="0" err="1" smtClean="0"/>
              <a:t>two</a:t>
            </a:r>
            <a:r>
              <a:rPr lang="it-IT" baseline="0" dirty="0" smtClean="0"/>
              <a:t> </a:t>
            </a:r>
            <a:r>
              <a:rPr lang="it-IT" baseline="0" dirty="0" err="1" smtClean="0"/>
              <a:t>things</a:t>
            </a:r>
            <a:r>
              <a:rPr lang="it-IT" baseline="0" dirty="0" smtClean="0"/>
              <a:t>, </a:t>
            </a:r>
            <a:r>
              <a:rPr lang="it-IT" baseline="0" dirty="0" err="1" smtClean="0"/>
              <a:t>and</a:t>
            </a:r>
            <a:r>
              <a:rPr lang="it-IT" baseline="0" dirty="0" smtClean="0"/>
              <a:t> </a:t>
            </a:r>
            <a:r>
              <a:rPr lang="it-IT" baseline="0" dirty="0" err="1" smtClean="0"/>
              <a:t>have</a:t>
            </a:r>
            <a:r>
              <a:rPr lang="it-IT" baseline="0" dirty="0" smtClean="0"/>
              <a:t> a </a:t>
            </a:r>
            <a:r>
              <a:rPr lang="it-IT" baseline="0" dirty="0" err="1" smtClean="0"/>
              <a:t>database</a:t>
            </a:r>
            <a:r>
              <a:rPr lang="it-IT" baseline="0" dirty="0" smtClean="0"/>
              <a:t> </a:t>
            </a:r>
            <a:r>
              <a:rPr lang="it-IT" baseline="0" dirty="0" err="1" smtClean="0"/>
              <a:t>reader</a:t>
            </a:r>
            <a:r>
              <a:rPr lang="it-IT" baseline="0" dirty="0" smtClean="0"/>
              <a:t> and </a:t>
            </a:r>
            <a:r>
              <a:rPr lang="it-IT" baseline="0" dirty="0" err="1" smtClean="0"/>
              <a:t>a</a:t>
            </a:r>
            <a:r>
              <a:rPr lang="it-IT" baseline="0" dirty="0" smtClean="0"/>
              <a:t> file </a:t>
            </a:r>
            <a:r>
              <a:rPr lang="it-IT" baseline="0" dirty="0" err="1" smtClean="0"/>
              <a:t>reader</a:t>
            </a:r>
            <a:r>
              <a:rPr lang="it-IT" baseline="0" dirty="0" smtClean="0"/>
              <a:t>.</a:t>
            </a:r>
            <a:endParaRPr lang="fr-BE" dirty="0" smtClean="0"/>
          </a:p>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16</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After </a:t>
            </a:r>
            <a:r>
              <a:rPr lang="it-IT" dirty="0" err="1" smtClean="0"/>
              <a:t>adding</a:t>
            </a:r>
            <a:r>
              <a:rPr lang="it-IT" baseline="0" dirty="0" smtClean="0"/>
              <a:t> the </a:t>
            </a:r>
            <a:r>
              <a:rPr lang="it-IT" baseline="0" dirty="0" err="1" smtClean="0"/>
              <a:t>Database</a:t>
            </a:r>
            <a:r>
              <a:rPr lang="it-IT" baseline="0" dirty="0" smtClean="0"/>
              <a:t> </a:t>
            </a:r>
            <a:r>
              <a:rPr lang="it-IT" baseline="0" dirty="0" err="1" smtClean="0"/>
              <a:t>reader</a:t>
            </a:r>
            <a:r>
              <a:rPr lang="it-IT" baseline="0" dirty="0" smtClean="0"/>
              <a:t>, </a:t>
            </a:r>
            <a:r>
              <a:rPr lang="it-IT" baseline="0" dirty="0" err="1" smtClean="0"/>
              <a:t>we</a:t>
            </a:r>
            <a:r>
              <a:rPr lang="it-IT" baseline="0" dirty="0" smtClean="0"/>
              <a:t> </a:t>
            </a:r>
            <a:r>
              <a:rPr lang="it-IT" baseline="0" dirty="0" err="1" smtClean="0"/>
              <a:t>now</a:t>
            </a:r>
            <a:r>
              <a:rPr lang="it-IT" baseline="0" dirty="0" smtClean="0"/>
              <a:t> </a:t>
            </a:r>
            <a:r>
              <a:rPr lang="it-IT" baseline="0" dirty="0" err="1" smtClean="0"/>
              <a:t>have</a:t>
            </a:r>
            <a:r>
              <a:rPr lang="it-IT" baseline="0" dirty="0" smtClean="0"/>
              <a:t> the </a:t>
            </a:r>
            <a:r>
              <a:rPr lang="it-IT" baseline="0" dirty="0" err="1" smtClean="0"/>
              <a:t>email</a:t>
            </a:r>
            <a:r>
              <a:rPr lang="it-IT" baseline="0" dirty="0" smtClean="0"/>
              <a:t> </a:t>
            </a:r>
            <a:r>
              <a:rPr lang="it-IT" baseline="0" dirty="0" err="1" smtClean="0"/>
              <a:t>sending</a:t>
            </a:r>
            <a:r>
              <a:rPr lang="it-IT" baseline="0" dirty="0" smtClean="0"/>
              <a:t> </a:t>
            </a:r>
            <a:r>
              <a:rPr lang="it-IT" baseline="0" dirty="0" err="1" smtClean="0"/>
              <a:t>service</a:t>
            </a:r>
            <a:r>
              <a:rPr lang="it-IT" baseline="0" dirty="0" smtClean="0"/>
              <a:t> </a:t>
            </a:r>
            <a:r>
              <a:rPr lang="it-IT" baseline="0" dirty="0" err="1" smtClean="0"/>
              <a:t>that</a:t>
            </a:r>
            <a:r>
              <a:rPr lang="it-IT" baseline="0" dirty="0" smtClean="0"/>
              <a:t> can </a:t>
            </a:r>
            <a:r>
              <a:rPr lang="it-IT" baseline="0" dirty="0" err="1" smtClean="0"/>
              <a:t>both</a:t>
            </a:r>
            <a:r>
              <a:rPr lang="it-IT" baseline="0" dirty="0" smtClean="0"/>
              <a:t> </a:t>
            </a:r>
            <a:r>
              <a:rPr lang="it-IT" baseline="0" dirty="0" err="1" smtClean="0"/>
              <a:t>read</a:t>
            </a:r>
            <a:r>
              <a:rPr lang="it-IT" baseline="0" dirty="0" smtClean="0"/>
              <a:t> file </a:t>
            </a:r>
            <a:r>
              <a:rPr lang="it-IT" baseline="0" dirty="0" err="1" smtClean="0"/>
              <a:t>and</a:t>
            </a:r>
            <a:r>
              <a:rPr lang="it-IT" baseline="0" dirty="0" smtClean="0"/>
              <a:t> </a:t>
            </a:r>
            <a:r>
              <a:rPr lang="it-IT" baseline="0" dirty="0" err="1" smtClean="0"/>
              <a:t>databases</a:t>
            </a:r>
            <a:r>
              <a:rPr lang="it-IT" baseline="0" dirty="0" smtClean="0"/>
              <a:t>, </a:t>
            </a:r>
            <a:r>
              <a:rPr lang="it-IT" baseline="0" dirty="0" err="1" smtClean="0"/>
              <a:t>and</a:t>
            </a:r>
            <a:r>
              <a:rPr lang="it-IT" baseline="0" dirty="0" smtClean="0"/>
              <a:t> </a:t>
            </a:r>
            <a:r>
              <a:rPr lang="it-IT" baseline="0" dirty="0" err="1" smtClean="0"/>
              <a:t>obviously</a:t>
            </a:r>
            <a:r>
              <a:rPr lang="it-IT" baseline="0" dirty="0" smtClean="0"/>
              <a:t> </a:t>
            </a:r>
            <a:r>
              <a:rPr lang="it-IT" baseline="0" dirty="0" err="1" smtClean="0"/>
              <a:t>sending</a:t>
            </a:r>
            <a:r>
              <a:rPr lang="it-IT" baseline="0" dirty="0" smtClean="0"/>
              <a:t> </a:t>
            </a:r>
            <a:r>
              <a:rPr lang="it-IT" baseline="0" dirty="0" err="1" smtClean="0"/>
              <a:t>emails</a:t>
            </a:r>
            <a:r>
              <a:rPr lang="it-IT" baseline="0" dirty="0" smtClean="0"/>
              <a:t>.</a:t>
            </a:r>
          </a:p>
          <a:p>
            <a:r>
              <a:rPr lang="it-IT" baseline="0" dirty="0" smtClean="0"/>
              <a:t>So </a:t>
            </a:r>
            <a:r>
              <a:rPr lang="it-IT" baseline="0" dirty="0" err="1" smtClean="0"/>
              <a:t>it’</a:t>
            </a:r>
            <a:r>
              <a:rPr lang="it-IT" baseline="0" dirty="0" smtClean="0"/>
              <a:t>s </a:t>
            </a:r>
            <a:r>
              <a:rPr lang="it-IT" baseline="0" dirty="0" err="1" smtClean="0"/>
              <a:t>better</a:t>
            </a:r>
            <a:r>
              <a:rPr lang="it-IT" baseline="0" dirty="0" smtClean="0"/>
              <a:t> </a:t>
            </a:r>
            <a:r>
              <a:rPr lang="it-IT" baseline="0" dirty="0" err="1" smtClean="0"/>
              <a:t>to</a:t>
            </a:r>
            <a:r>
              <a:rPr lang="it-IT" baseline="0" dirty="0" smtClean="0"/>
              <a:t> split </a:t>
            </a:r>
            <a:r>
              <a:rPr lang="it-IT" baseline="0" dirty="0" err="1" smtClean="0"/>
              <a:t>these</a:t>
            </a:r>
            <a:r>
              <a:rPr lang="it-IT" baseline="0" dirty="0" smtClean="0"/>
              <a:t> </a:t>
            </a:r>
            <a:r>
              <a:rPr lang="it-IT" baseline="0" dirty="0" err="1" smtClean="0"/>
              <a:t>responsibilities</a:t>
            </a:r>
            <a:r>
              <a:rPr lang="it-IT" baseline="0" dirty="0" smtClean="0"/>
              <a:t> in </a:t>
            </a:r>
            <a:r>
              <a:rPr lang="it-IT" baseline="0" dirty="0" err="1" smtClean="0"/>
              <a:t>different</a:t>
            </a:r>
            <a:r>
              <a:rPr lang="it-IT" baseline="0" dirty="0" smtClean="0"/>
              <a:t> </a:t>
            </a:r>
            <a:r>
              <a:rPr lang="it-IT" baseline="0" dirty="0" err="1" smtClean="0"/>
              <a:t>interfaces</a:t>
            </a:r>
            <a:r>
              <a:rPr lang="it-IT" baseline="0" dirty="0" smtClean="0"/>
              <a:t>.</a:t>
            </a:r>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19</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4999"/>
            <a:r>
              <a:rPr lang="it-IT" dirty="0" err="1" smtClean="0"/>
              <a:t>Finally</a:t>
            </a:r>
            <a:r>
              <a:rPr lang="it-IT" dirty="0" smtClean="0"/>
              <a:t>,</a:t>
            </a:r>
            <a:r>
              <a:rPr lang="it-IT" baseline="0" dirty="0" smtClean="0"/>
              <a:t> </a:t>
            </a:r>
            <a:r>
              <a:rPr lang="it-IT" baseline="0" dirty="0" err="1" smtClean="0"/>
              <a:t>instead</a:t>
            </a:r>
            <a:r>
              <a:rPr lang="it-IT" baseline="0" dirty="0" smtClean="0"/>
              <a:t> of </a:t>
            </a:r>
            <a:r>
              <a:rPr lang="it-IT" baseline="0" dirty="0" err="1" smtClean="0"/>
              <a:t>having</a:t>
            </a:r>
            <a:r>
              <a:rPr lang="it-IT" baseline="0" dirty="0" smtClean="0"/>
              <a:t> the </a:t>
            </a:r>
            <a:r>
              <a:rPr lang="it-IT" baseline="0" dirty="0" err="1" smtClean="0"/>
              <a:t>single</a:t>
            </a:r>
            <a:r>
              <a:rPr lang="it-IT" baseline="0" dirty="0" smtClean="0"/>
              <a:t> </a:t>
            </a:r>
            <a:r>
              <a:rPr lang="it-IT" baseline="0" dirty="0" err="1" smtClean="0"/>
              <a:t>object</a:t>
            </a:r>
            <a:r>
              <a:rPr lang="it-IT" baseline="0" dirty="0" smtClean="0"/>
              <a:t> create </a:t>
            </a:r>
            <a:r>
              <a:rPr lang="it-IT" baseline="0" dirty="0" err="1" smtClean="0"/>
              <a:t>their</a:t>
            </a:r>
            <a:r>
              <a:rPr lang="it-IT" baseline="0" dirty="0" smtClean="0"/>
              <a:t> </a:t>
            </a:r>
            <a:r>
              <a:rPr lang="it-IT" baseline="0" dirty="0" err="1" smtClean="0"/>
              <a:t>own</a:t>
            </a:r>
            <a:r>
              <a:rPr lang="it-IT" baseline="0" dirty="0" smtClean="0"/>
              <a:t> </a:t>
            </a:r>
            <a:r>
              <a:rPr lang="it-IT" baseline="0" dirty="0" err="1" smtClean="0"/>
              <a:t>dependencies</a:t>
            </a:r>
            <a:r>
              <a:rPr lang="it-IT" baseline="0" dirty="0" smtClean="0"/>
              <a:t>, </a:t>
            </a:r>
            <a:r>
              <a:rPr lang="it-IT" baseline="0" dirty="0" err="1" smtClean="0"/>
              <a:t>it</a:t>
            </a:r>
            <a:r>
              <a:rPr lang="it-IT" baseline="0" dirty="0" smtClean="0"/>
              <a:t> </a:t>
            </a:r>
            <a:r>
              <a:rPr lang="it-IT" baseline="0" dirty="0" err="1" smtClean="0"/>
              <a:t>is</a:t>
            </a:r>
            <a:r>
              <a:rPr lang="it-IT" baseline="0" dirty="0" smtClean="0"/>
              <a:t> the </a:t>
            </a:r>
            <a:r>
              <a:rPr lang="it-IT" baseline="0" dirty="0" err="1" smtClean="0"/>
              <a:t>top-most</a:t>
            </a:r>
            <a:r>
              <a:rPr lang="it-IT" baseline="0" dirty="0" smtClean="0"/>
              <a:t> </a:t>
            </a:r>
            <a:r>
              <a:rPr lang="it-IT" baseline="0" dirty="0" err="1" smtClean="0"/>
              <a:t>client</a:t>
            </a:r>
            <a:r>
              <a:rPr lang="it-IT" baseline="0" dirty="0" smtClean="0"/>
              <a:t> </a:t>
            </a:r>
            <a:r>
              <a:rPr lang="it-IT" baseline="0" dirty="0" err="1" smtClean="0"/>
              <a:t>that</a:t>
            </a:r>
            <a:r>
              <a:rPr lang="it-IT" baseline="0" dirty="0" smtClean="0"/>
              <a:t> </a:t>
            </a:r>
            <a:r>
              <a:rPr lang="it-IT" baseline="0" dirty="0" err="1" smtClean="0"/>
              <a:t>configures</a:t>
            </a:r>
            <a:r>
              <a:rPr lang="it-IT" baseline="0" dirty="0" smtClean="0"/>
              <a:t> the </a:t>
            </a:r>
            <a:r>
              <a:rPr lang="it-IT" baseline="0" dirty="0" err="1" smtClean="0"/>
              <a:t>system</a:t>
            </a:r>
            <a:r>
              <a:rPr lang="it-IT" baseline="0" dirty="0" smtClean="0"/>
              <a:t> </a:t>
            </a:r>
            <a:r>
              <a:rPr lang="it-IT" baseline="0" dirty="0" err="1" smtClean="0"/>
              <a:t>for</a:t>
            </a:r>
            <a:r>
              <a:rPr lang="it-IT" baseline="0" dirty="0" smtClean="0"/>
              <a:t> </a:t>
            </a:r>
            <a:r>
              <a:rPr lang="it-IT" baseline="0" dirty="0" err="1" smtClean="0"/>
              <a:t>what</a:t>
            </a:r>
            <a:r>
              <a:rPr lang="it-IT" baseline="0" dirty="0" smtClean="0"/>
              <a:t> </a:t>
            </a:r>
            <a:r>
              <a:rPr lang="it-IT" baseline="0" dirty="0" err="1" smtClean="0"/>
              <a:t>it</a:t>
            </a:r>
            <a:r>
              <a:rPr lang="it-IT" baseline="0" dirty="0" smtClean="0"/>
              <a:t> </a:t>
            </a:r>
            <a:r>
              <a:rPr lang="it-IT" baseline="0" dirty="0" err="1" smtClean="0"/>
              <a:t>needs</a:t>
            </a:r>
            <a:r>
              <a:rPr lang="it-IT" baseline="0" dirty="0" smtClean="0"/>
              <a:t>.</a:t>
            </a:r>
            <a:endParaRPr lang="fr-BE" dirty="0" smtClean="0"/>
          </a:p>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a:p>
        </p:txBody>
      </p:sp>
      <p:sp>
        <p:nvSpPr>
          <p:cNvPr id="4" name="Slide Number Placeholder 3"/>
          <p:cNvSpPr>
            <a:spLocks noGrp="1"/>
          </p:cNvSpPr>
          <p:nvPr>
            <p:ph type="sldNum" sz="quarter" idx="10"/>
          </p:nvPr>
        </p:nvSpPr>
        <p:spPr/>
        <p:txBody>
          <a:bodyPr/>
          <a:lstStyle/>
          <a:p>
            <a:fld id="{6005B106-CC0E-4CDA-B12A-540318EE886D}" type="slidenum">
              <a:rPr lang="it-IT" smtClean="0"/>
              <a:pPr/>
              <a:t>24</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a:p>
        </p:txBody>
      </p:sp>
      <p:sp>
        <p:nvSpPr>
          <p:cNvPr id="4" name="Slide Number Placeholder 3"/>
          <p:cNvSpPr>
            <a:spLocks noGrp="1"/>
          </p:cNvSpPr>
          <p:nvPr>
            <p:ph type="sldNum" sz="quarter" idx="10"/>
          </p:nvPr>
        </p:nvSpPr>
        <p:spPr/>
        <p:txBody>
          <a:bodyPr/>
          <a:lstStyle/>
          <a:p>
            <a:fld id="{6005B106-CC0E-4CDA-B12A-540318EE886D}" type="slidenum">
              <a:rPr lang="it-IT" smtClean="0"/>
              <a:pPr/>
              <a:t>2</a:t>
            </a:fld>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a:p>
        </p:txBody>
      </p:sp>
      <p:sp>
        <p:nvSpPr>
          <p:cNvPr id="4" name="Slide Number Placeholder 3"/>
          <p:cNvSpPr>
            <a:spLocks noGrp="1"/>
          </p:cNvSpPr>
          <p:nvPr>
            <p:ph type="sldNum" sz="quarter" idx="10"/>
          </p:nvPr>
        </p:nvSpPr>
        <p:spPr/>
        <p:txBody>
          <a:bodyPr/>
          <a:lstStyle/>
          <a:p>
            <a:fld id="{6005B106-CC0E-4CDA-B12A-540318EE886D}" type="slidenum">
              <a:rPr lang="it-IT" smtClean="0"/>
              <a:pPr/>
              <a:t>3</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None/>
            </a:pPr>
            <a:r>
              <a:rPr lang="en-US" dirty="0" smtClean="0"/>
              <a:t>Cohesion:</a:t>
            </a:r>
          </a:p>
          <a:p>
            <a:pPr lvl="1" eaLnBrk="1" hangingPunct="1">
              <a:buNone/>
            </a:pPr>
            <a:r>
              <a:rPr lang="en-US" sz="2100" dirty="0" smtClean="0"/>
              <a:t>“A measure of how strongly-related and focused the various responsibilities of a software module are” - </a:t>
            </a:r>
            <a:r>
              <a:rPr lang="en-US" sz="2100" dirty="0" smtClean="0">
                <a:hlinkClick r:id="rId3"/>
              </a:rPr>
              <a:t>Wikipedia</a:t>
            </a:r>
            <a:endParaRPr lang="en-US" sz="2100" dirty="0" smtClean="0"/>
          </a:p>
          <a:p>
            <a:pPr eaLnBrk="1" hangingPunct="1">
              <a:buNone/>
            </a:pPr>
            <a:r>
              <a:rPr lang="en-US" dirty="0" smtClean="0"/>
              <a:t>Coupling:</a:t>
            </a:r>
          </a:p>
          <a:p>
            <a:pPr lvl="1" eaLnBrk="1" hangingPunct="1">
              <a:buNone/>
            </a:pPr>
            <a:r>
              <a:rPr lang="en-US" sz="2100" dirty="0" smtClean="0"/>
              <a:t>“The degree to which each program module relies on each one of the other modules” – </a:t>
            </a:r>
            <a:r>
              <a:rPr lang="en-US" sz="2100" dirty="0" smtClean="0">
                <a:hlinkClick r:id="rId4"/>
              </a:rPr>
              <a:t>Wikipedia</a:t>
            </a:r>
          </a:p>
          <a:p>
            <a:pPr eaLnBrk="1" hangingPunct="1">
              <a:buNone/>
            </a:pPr>
            <a:r>
              <a:rPr lang="en-US" dirty="0" smtClean="0"/>
              <a:t>Encapsulation:</a:t>
            </a:r>
          </a:p>
          <a:p>
            <a:pPr lvl="1" eaLnBrk="1" hangingPunct="1">
              <a:buNone/>
            </a:pPr>
            <a:r>
              <a:rPr lang="en-US" sz="2100" dirty="0" smtClean="0"/>
              <a:t>“The hiding of </a:t>
            </a:r>
            <a:r>
              <a:rPr lang="en-US" sz="2100" i="1" dirty="0" smtClean="0"/>
              <a:t>design decisions</a:t>
            </a:r>
            <a:r>
              <a:rPr lang="en-US" sz="2100" dirty="0" smtClean="0"/>
              <a:t> in a computer program that are most likely to change” - </a:t>
            </a:r>
            <a:r>
              <a:rPr lang="en-US" sz="2100" dirty="0" smtClean="0">
                <a:hlinkClick r:id="rId5"/>
              </a:rPr>
              <a:t>Wikipedia</a:t>
            </a:r>
            <a:endParaRPr lang="en-US" sz="2100" dirty="0" smtClean="0"/>
          </a:p>
          <a:p>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4</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Jenga</a:t>
            </a:r>
            <a:r>
              <a:rPr lang="it-IT" baseline="0" dirty="0" smtClean="0"/>
              <a:t> game = tower where if you remove one piece, all the tower can collapse</a:t>
            </a:r>
            <a:endParaRPr lang="it-IT" dirty="0"/>
          </a:p>
        </p:txBody>
      </p:sp>
      <p:sp>
        <p:nvSpPr>
          <p:cNvPr id="4" name="Slide Number Placeholder 3"/>
          <p:cNvSpPr>
            <a:spLocks noGrp="1"/>
          </p:cNvSpPr>
          <p:nvPr>
            <p:ph type="sldNum" sz="quarter" idx="10"/>
          </p:nvPr>
        </p:nvSpPr>
        <p:spPr/>
        <p:txBody>
          <a:bodyPr/>
          <a:lstStyle/>
          <a:p>
            <a:fld id="{6005B106-CC0E-4CDA-B12A-540318EE886D}" type="slidenum">
              <a:rPr lang="it-IT" smtClean="0"/>
              <a:pPr/>
              <a:t>5</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54999" fontAlgn="auto">
              <a:spcBef>
                <a:spcPts val="0"/>
              </a:spcBef>
              <a:spcAft>
                <a:spcPts val="0"/>
              </a:spcAft>
              <a:defRPr/>
            </a:pPr>
            <a:endParaRPr lang="en-US" sz="2100" dirty="0" smtClean="0"/>
          </a:p>
        </p:txBody>
      </p:sp>
      <p:sp>
        <p:nvSpPr>
          <p:cNvPr id="4" name="Slide Number Placeholder 3"/>
          <p:cNvSpPr>
            <a:spLocks noGrp="1"/>
          </p:cNvSpPr>
          <p:nvPr>
            <p:ph type="sldNum" sz="quarter" idx="10"/>
          </p:nvPr>
        </p:nvSpPr>
        <p:spPr/>
        <p:txBody>
          <a:bodyPr/>
          <a:lstStyle/>
          <a:p>
            <a:fld id="{6005B106-CC0E-4CDA-B12A-540318EE886D}" type="slidenum">
              <a:rPr lang="it-IT" smtClean="0"/>
              <a:pPr/>
              <a:t>6</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err="1" smtClean="0"/>
              <a:t>Example</a:t>
            </a:r>
            <a:r>
              <a:rPr lang="it-IT" baseline="0" dirty="0" smtClean="0"/>
              <a:t> </a:t>
            </a:r>
            <a:r>
              <a:rPr lang="it-IT" baseline="0" dirty="0" err="1" smtClean="0"/>
              <a:t>might</a:t>
            </a:r>
            <a:r>
              <a:rPr lang="it-IT" baseline="0" dirty="0" smtClean="0"/>
              <a:t> </a:t>
            </a:r>
            <a:r>
              <a:rPr lang="it-IT" baseline="0" dirty="0" err="1" smtClean="0"/>
              <a:t>be</a:t>
            </a:r>
            <a:r>
              <a:rPr lang="it-IT" baseline="0" dirty="0" smtClean="0"/>
              <a:t> </a:t>
            </a:r>
            <a:r>
              <a:rPr lang="it-IT" baseline="0" dirty="0" err="1" smtClean="0"/>
              <a:t>an</a:t>
            </a:r>
            <a:r>
              <a:rPr lang="it-IT" baseline="0" dirty="0" smtClean="0"/>
              <a:t> </a:t>
            </a:r>
            <a:r>
              <a:rPr lang="it-IT" baseline="0" dirty="0" err="1" smtClean="0"/>
              <a:t>email</a:t>
            </a:r>
            <a:r>
              <a:rPr lang="it-IT" baseline="0" dirty="0" smtClean="0"/>
              <a:t> </a:t>
            </a:r>
            <a:r>
              <a:rPr lang="it-IT" baseline="0" dirty="0" err="1" smtClean="0"/>
              <a:t>sending</a:t>
            </a:r>
            <a:r>
              <a:rPr lang="it-IT" baseline="0" dirty="0" smtClean="0"/>
              <a:t> </a:t>
            </a:r>
            <a:r>
              <a:rPr lang="it-IT" baseline="0" dirty="0" err="1" smtClean="0"/>
              <a:t>application</a:t>
            </a:r>
            <a:r>
              <a:rPr lang="it-IT" baseline="0" dirty="0" smtClean="0"/>
              <a:t> </a:t>
            </a:r>
            <a:r>
              <a:rPr lang="it-IT" baseline="0" dirty="0" err="1" smtClean="0"/>
              <a:t>that</a:t>
            </a:r>
            <a:r>
              <a:rPr lang="it-IT" baseline="0" dirty="0" smtClean="0"/>
              <a:t> </a:t>
            </a:r>
            <a:r>
              <a:rPr lang="it-IT" baseline="0" dirty="0" err="1" smtClean="0"/>
              <a:t>sends</a:t>
            </a:r>
            <a:r>
              <a:rPr lang="it-IT" baseline="0" dirty="0" smtClean="0"/>
              <a:t> </a:t>
            </a:r>
            <a:r>
              <a:rPr lang="it-IT" baseline="0" dirty="0" err="1" smtClean="0"/>
              <a:t>email</a:t>
            </a:r>
            <a:r>
              <a:rPr lang="it-IT" baseline="0" dirty="0" smtClean="0"/>
              <a:t> </a:t>
            </a:r>
            <a:r>
              <a:rPr lang="it-IT" baseline="0" dirty="0" err="1" smtClean="0"/>
              <a:t>taking</a:t>
            </a:r>
            <a:r>
              <a:rPr lang="it-IT" baseline="0" dirty="0" smtClean="0"/>
              <a:t> the </a:t>
            </a:r>
            <a:r>
              <a:rPr lang="it-IT" baseline="0" dirty="0" err="1" smtClean="0"/>
              <a:t>text</a:t>
            </a:r>
            <a:r>
              <a:rPr lang="it-IT" baseline="0" dirty="0" smtClean="0"/>
              <a:t> </a:t>
            </a:r>
            <a:r>
              <a:rPr lang="it-IT" baseline="0" dirty="0" err="1" smtClean="0"/>
              <a:t>from</a:t>
            </a:r>
            <a:r>
              <a:rPr lang="it-IT" baseline="0" dirty="0" smtClean="0"/>
              <a:t> </a:t>
            </a:r>
            <a:r>
              <a:rPr lang="it-IT" baseline="0" dirty="0" err="1" smtClean="0"/>
              <a:t>an</a:t>
            </a:r>
            <a:r>
              <a:rPr lang="it-IT" baseline="0" dirty="0" smtClean="0"/>
              <a:t> external file:</a:t>
            </a:r>
          </a:p>
          <a:p>
            <a:r>
              <a:rPr lang="it-IT" baseline="0" dirty="0" err="1" smtClean="0"/>
              <a:t>If</a:t>
            </a:r>
            <a:r>
              <a:rPr lang="it-IT" baseline="0" dirty="0" smtClean="0"/>
              <a:t> </a:t>
            </a:r>
            <a:r>
              <a:rPr lang="it-IT" baseline="0" dirty="0" err="1" smtClean="0"/>
              <a:t>you</a:t>
            </a:r>
            <a:r>
              <a:rPr lang="it-IT" baseline="0" dirty="0" smtClean="0"/>
              <a:t> </a:t>
            </a:r>
            <a:r>
              <a:rPr lang="it-IT" baseline="0" dirty="0" err="1" smtClean="0"/>
              <a:t>read</a:t>
            </a:r>
            <a:r>
              <a:rPr lang="it-IT" baseline="0" dirty="0" smtClean="0"/>
              <a:t> the </a:t>
            </a:r>
            <a:r>
              <a:rPr lang="it-IT" baseline="0" dirty="0" err="1" smtClean="0"/>
              <a:t>text</a:t>
            </a:r>
            <a:r>
              <a:rPr lang="it-IT" baseline="0" dirty="0" smtClean="0"/>
              <a:t> and </a:t>
            </a:r>
            <a:r>
              <a:rPr lang="it-IT" baseline="0" dirty="0" err="1" smtClean="0"/>
              <a:t>send</a:t>
            </a:r>
            <a:r>
              <a:rPr lang="it-IT" baseline="0" dirty="0" smtClean="0"/>
              <a:t> the </a:t>
            </a:r>
            <a:r>
              <a:rPr lang="it-IT" baseline="0" dirty="0" err="1" smtClean="0"/>
              <a:t>email</a:t>
            </a:r>
            <a:r>
              <a:rPr lang="it-IT" baseline="0" dirty="0" smtClean="0"/>
              <a:t> </a:t>
            </a:r>
            <a:r>
              <a:rPr lang="it-IT" baseline="0" dirty="0" err="1" smtClean="0"/>
              <a:t>from</a:t>
            </a:r>
            <a:r>
              <a:rPr lang="it-IT" baseline="0" dirty="0" smtClean="0"/>
              <a:t> the </a:t>
            </a:r>
            <a:r>
              <a:rPr lang="it-IT" baseline="0" dirty="0" err="1" smtClean="0"/>
              <a:t>same</a:t>
            </a:r>
            <a:r>
              <a:rPr lang="it-IT" baseline="0" dirty="0" smtClean="0"/>
              <a:t> class </a:t>
            </a:r>
            <a:r>
              <a:rPr lang="it-IT" baseline="0" dirty="0" err="1" smtClean="0"/>
              <a:t>you</a:t>
            </a:r>
            <a:r>
              <a:rPr lang="it-IT" baseline="0" dirty="0" smtClean="0"/>
              <a:t> are </a:t>
            </a:r>
            <a:r>
              <a:rPr lang="it-IT" baseline="0" dirty="0" err="1" smtClean="0"/>
              <a:t>breaking</a:t>
            </a:r>
            <a:r>
              <a:rPr lang="it-IT" baseline="0" dirty="0" smtClean="0"/>
              <a:t> the </a:t>
            </a:r>
            <a:r>
              <a:rPr lang="it-IT" baseline="0" dirty="0" err="1" smtClean="0"/>
              <a:t>SRP</a:t>
            </a:r>
            <a:r>
              <a:rPr lang="it-IT" baseline="0" dirty="0" smtClean="0"/>
              <a:t> </a:t>
            </a:r>
            <a:r>
              <a:rPr lang="it-IT" baseline="0" dirty="0" err="1" smtClean="0"/>
              <a:t>principle</a:t>
            </a:r>
            <a:r>
              <a:rPr lang="it-IT" baseline="0" dirty="0" smtClean="0"/>
              <a:t>.</a:t>
            </a:r>
          </a:p>
          <a:p>
            <a:endParaRPr lang="it-IT" baseline="0" dirty="0" smtClean="0"/>
          </a:p>
          <a:p>
            <a:r>
              <a:rPr lang="it-IT" baseline="0" dirty="0" err="1" smtClean="0"/>
              <a:t>It</a:t>
            </a:r>
            <a:r>
              <a:rPr lang="it-IT" baseline="0" dirty="0" smtClean="0"/>
              <a:t> </a:t>
            </a:r>
            <a:r>
              <a:rPr lang="it-IT" baseline="0" dirty="0" err="1" smtClean="0"/>
              <a:t>would</a:t>
            </a:r>
            <a:r>
              <a:rPr lang="it-IT" baseline="0" dirty="0" smtClean="0"/>
              <a:t> </a:t>
            </a:r>
            <a:r>
              <a:rPr lang="it-IT" baseline="0" dirty="0" err="1" smtClean="0"/>
              <a:t>be</a:t>
            </a:r>
            <a:r>
              <a:rPr lang="it-IT" baseline="0" dirty="0" smtClean="0"/>
              <a:t> </a:t>
            </a:r>
            <a:r>
              <a:rPr lang="it-IT" baseline="0" dirty="0" err="1" smtClean="0"/>
              <a:t>better</a:t>
            </a:r>
            <a:r>
              <a:rPr lang="it-IT" baseline="0" dirty="0" smtClean="0"/>
              <a:t> </a:t>
            </a:r>
            <a:r>
              <a:rPr lang="it-IT" baseline="0" dirty="0" err="1" smtClean="0"/>
              <a:t>to</a:t>
            </a:r>
            <a:r>
              <a:rPr lang="it-IT" baseline="0" dirty="0" smtClean="0"/>
              <a:t> separate </a:t>
            </a:r>
            <a:r>
              <a:rPr lang="it-IT" baseline="0" dirty="0" err="1" smtClean="0"/>
              <a:t>the</a:t>
            </a:r>
            <a:r>
              <a:rPr lang="it-IT" baseline="0" dirty="0" smtClean="0"/>
              <a:t> </a:t>
            </a:r>
            <a:r>
              <a:rPr lang="it-IT" baseline="0" dirty="0" err="1" smtClean="0"/>
              <a:t>reading</a:t>
            </a:r>
            <a:r>
              <a:rPr lang="it-IT" baseline="0" dirty="0" smtClean="0"/>
              <a:t> </a:t>
            </a:r>
            <a:r>
              <a:rPr lang="it-IT" baseline="0" dirty="0" err="1" smtClean="0"/>
              <a:t>part</a:t>
            </a:r>
            <a:r>
              <a:rPr lang="it-IT" baseline="0" dirty="0" smtClean="0"/>
              <a:t> </a:t>
            </a:r>
            <a:r>
              <a:rPr lang="it-IT" baseline="0" dirty="0" err="1" smtClean="0"/>
              <a:t>from</a:t>
            </a:r>
            <a:r>
              <a:rPr lang="it-IT" baseline="0" dirty="0" smtClean="0"/>
              <a:t> the </a:t>
            </a:r>
            <a:r>
              <a:rPr lang="it-IT" baseline="0" dirty="0" err="1" smtClean="0"/>
              <a:t>sending</a:t>
            </a:r>
            <a:r>
              <a:rPr lang="it-IT" baseline="0" dirty="0" smtClean="0"/>
              <a:t> one.</a:t>
            </a:r>
            <a:endParaRPr lang="fr-BE" dirty="0" smtClean="0"/>
          </a:p>
          <a:p>
            <a:endParaRPr lang="fr-BE"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D25C731-42E9-4FBD-9345-144BA542F94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438400" y="2846295"/>
            <a:ext cx="6019800" cy="954107"/>
          </a:xfrm>
        </p:spPr>
        <p:txBody>
          <a:bodyPr/>
          <a:lstStyle>
            <a:lvl1pPr>
              <a:defRPr sz="2800" baseline="0">
                <a:solidFill>
                  <a:srgbClr val="00B050"/>
                </a:solidFill>
              </a:defRPr>
            </a:lvl1pPr>
          </a:lstStyle>
          <a:p>
            <a:r>
              <a:rPr lang="en-US" dirty="0" smtClean="0"/>
              <a:t>Click to edit Master title style</a:t>
            </a:r>
            <a:endParaRPr lang="en-US" dirty="0"/>
          </a:p>
        </p:txBody>
      </p:sp>
      <p:sp>
        <p:nvSpPr>
          <p:cNvPr id="53251" name="Rectangle 3"/>
          <p:cNvSpPr>
            <a:spLocks noGrp="1" noChangeArrowheads="1"/>
          </p:cNvSpPr>
          <p:nvPr>
            <p:ph type="subTitle" idx="1"/>
          </p:nvPr>
        </p:nvSpPr>
        <p:spPr>
          <a:xfrm>
            <a:off x="2428860" y="3357562"/>
            <a:ext cx="6019800" cy="323165"/>
          </a:xfrm>
        </p:spPr>
        <p:txBody>
          <a:bodyPr/>
          <a:lstStyle>
            <a:lvl1pPr marL="0" indent="0">
              <a:buFont typeface="Arial" pitchFamily="34" charset="0"/>
              <a:buNone/>
              <a:defRPr sz="1500"/>
            </a:lvl1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lte Only withou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without log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ransition Back">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685800" y="2846295"/>
            <a:ext cx="7772400" cy="461665"/>
          </a:xfrm>
        </p:spPr>
        <p:txBody>
          <a:bodyPr/>
          <a:lstStyle>
            <a:lvl1pPr>
              <a:defRPr sz="2400">
                <a:solidFill>
                  <a:srgbClr val="00B050"/>
                </a:solidFill>
              </a:defRPr>
            </a:lvl1pPr>
          </a:lstStyle>
          <a:p>
            <a:r>
              <a:rPr lang="en-US" dirty="0" smtClean="0"/>
              <a:t>Click to edit Master title style</a:t>
            </a:r>
            <a:endParaRPr lang="en-US" dirty="0"/>
          </a:p>
        </p:txBody>
      </p:sp>
      <p:sp>
        <p:nvSpPr>
          <p:cNvPr id="53251" name="Rectangle 3"/>
          <p:cNvSpPr>
            <a:spLocks noGrp="1" noChangeArrowheads="1"/>
          </p:cNvSpPr>
          <p:nvPr>
            <p:ph type="subTitle" idx="1"/>
          </p:nvPr>
        </p:nvSpPr>
        <p:spPr>
          <a:xfrm>
            <a:off x="685800" y="3294530"/>
            <a:ext cx="7772400" cy="323165"/>
          </a:xfrm>
        </p:spPr>
        <p:txBody>
          <a:bodyPr/>
          <a:lstStyle>
            <a:lvl1pPr marL="0" indent="0">
              <a:buFont typeface="Arial" pitchFamily="34" charset="0"/>
              <a:buNone/>
              <a:defRPr sz="1500"/>
            </a:lvl1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457200" y="228600"/>
            <a:ext cx="8229600" cy="5191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smtClean="0"/>
              <a:t>Click to edit Master title style</a:t>
            </a:r>
          </a:p>
        </p:txBody>
      </p:sp>
      <p:sp>
        <p:nvSpPr>
          <p:cNvPr id="52227" name="Rectangle 3"/>
          <p:cNvSpPr>
            <a:spLocks noGrp="1" noChangeArrowheads="1"/>
          </p:cNvSpPr>
          <p:nvPr>
            <p:ph type="body" idx="1"/>
          </p:nvPr>
        </p:nvSpPr>
        <p:spPr bwMode="auto">
          <a:xfrm>
            <a:off x="457200" y="990600"/>
            <a:ext cx="8229600" cy="17173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60" r:id="rId3"/>
    <p:sldLayoutId id="2147483654" r:id="rId4"/>
    <p:sldLayoutId id="2147483656" r:id="rId5"/>
    <p:sldLayoutId id="2147483661" r:id="rId6"/>
    <p:sldLayoutId id="2147483657" r:id="rId7"/>
    <p:sldLayoutId id="2147483662" r:id="rId8"/>
    <p:sldLayoutId id="2147483659" r:id="rId9"/>
  </p:sldLayoutIdLst>
  <p:timing>
    <p:tnLst>
      <p:par>
        <p:cTn id="1" dur="indefinite" restart="never" nodeType="tmRoot"/>
      </p:par>
    </p:tnLst>
  </p:timing>
  <p:hf hdr="0" ftr="0" dt="0"/>
  <p:txStyles>
    <p:titleStyle>
      <a:lvl1pPr algn="l" rtl="0" eaLnBrk="1" fontAlgn="base" hangingPunct="1">
        <a:spcBef>
          <a:spcPct val="0"/>
        </a:spcBef>
        <a:spcAft>
          <a:spcPct val="0"/>
        </a:spcAft>
        <a:defRPr sz="2800" baseline="0">
          <a:solidFill>
            <a:schemeClr val="bg1"/>
          </a:solidFill>
          <a:latin typeface="+mj-lt"/>
          <a:ea typeface="+mj-ea"/>
          <a:cs typeface="+mj-cs"/>
        </a:defRPr>
      </a:lvl1pPr>
      <a:lvl2pPr algn="l" rtl="0" eaLnBrk="1" fontAlgn="base" hangingPunct="1">
        <a:spcBef>
          <a:spcPct val="0"/>
        </a:spcBef>
        <a:spcAft>
          <a:spcPct val="0"/>
        </a:spcAft>
        <a:defRPr sz="2800">
          <a:solidFill>
            <a:srgbClr val="5B5B5B"/>
          </a:solidFill>
          <a:latin typeface="Arial" pitchFamily="34" charset="0"/>
        </a:defRPr>
      </a:lvl2pPr>
      <a:lvl3pPr algn="l" rtl="0" eaLnBrk="1" fontAlgn="base" hangingPunct="1">
        <a:spcBef>
          <a:spcPct val="0"/>
        </a:spcBef>
        <a:spcAft>
          <a:spcPct val="0"/>
        </a:spcAft>
        <a:defRPr sz="2800">
          <a:solidFill>
            <a:srgbClr val="5B5B5B"/>
          </a:solidFill>
          <a:latin typeface="Arial" pitchFamily="34" charset="0"/>
        </a:defRPr>
      </a:lvl3pPr>
      <a:lvl4pPr algn="l" rtl="0" eaLnBrk="1" fontAlgn="base" hangingPunct="1">
        <a:spcBef>
          <a:spcPct val="0"/>
        </a:spcBef>
        <a:spcAft>
          <a:spcPct val="0"/>
        </a:spcAft>
        <a:defRPr sz="2800">
          <a:solidFill>
            <a:srgbClr val="5B5B5B"/>
          </a:solidFill>
          <a:latin typeface="Arial" pitchFamily="34" charset="0"/>
        </a:defRPr>
      </a:lvl4pPr>
      <a:lvl5pPr algn="l" rtl="0" eaLnBrk="1" fontAlgn="base" hangingPunct="1">
        <a:spcBef>
          <a:spcPct val="0"/>
        </a:spcBef>
        <a:spcAft>
          <a:spcPct val="0"/>
        </a:spcAft>
        <a:defRPr sz="2800">
          <a:solidFill>
            <a:srgbClr val="5B5B5B"/>
          </a:solidFill>
          <a:latin typeface="Arial" pitchFamily="34" charset="0"/>
        </a:defRPr>
      </a:lvl5pPr>
      <a:lvl6pPr marL="457200" algn="l" rtl="0" eaLnBrk="1" fontAlgn="base" hangingPunct="1">
        <a:spcBef>
          <a:spcPct val="0"/>
        </a:spcBef>
        <a:spcAft>
          <a:spcPct val="0"/>
        </a:spcAft>
        <a:defRPr sz="2800">
          <a:solidFill>
            <a:srgbClr val="5B5B5B"/>
          </a:solidFill>
          <a:latin typeface="Arial" pitchFamily="34" charset="0"/>
        </a:defRPr>
      </a:lvl6pPr>
      <a:lvl7pPr marL="914400" algn="l" rtl="0" eaLnBrk="1" fontAlgn="base" hangingPunct="1">
        <a:spcBef>
          <a:spcPct val="0"/>
        </a:spcBef>
        <a:spcAft>
          <a:spcPct val="0"/>
        </a:spcAft>
        <a:defRPr sz="2800">
          <a:solidFill>
            <a:srgbClr val="5B5B5B"/>
          </a:solidFill>
          <a:latin typeface="Arial" pitchFamily="34" charset="0"/>
        </a:defRPr>
      </a:lvl7pPr>
      <a:lvl8pPr marL="1371600" algn="l" rtl="0" eaLnBrk="1" fontAlgn="base" hangingPunct="1">
        <a:spcBef>
          <a:spcPct val="0"/>
        </a:spcBef>
        <a:spcAft>
          <a:spcPct val="0"/>
        </a:spcAft>
        <a:defRPr sz="2800">
          <a:solidFill>
            <a:srgbClr val="5B5B5B"/>
          </a:solidFill>
          <a:latin typeface="Arial" pitchFamily="34" charset="0"/>
        </a:defRPr>
      </a:lvl8pPr>
      <a:lvl9pPr marL="1828800" algn="l" rtl="0" eaLnBrk="1" fontAlgn="base" hangingPunct="1">
        <a:spcBef>
          <a:spcPct val="0"/>
        </a:spcBef>
        <a:spcAft>
          <a:spcPct val="0"/>
        </a:spcAft>
        <a:defRPr sz="2800">
          <a:solidFill>
            <a:srgbClr val="5B5B5B"/>
          </a:solidFill>
          <a:latin typeface="Arial" pitchFamily="34" charset="0"/>
        </a:defRPr>
      </a:lvl9pPr>
    </p:titleStyle>
    <p:bodyStyle>
      <a:lvl1pPr marL="342900" indent="-342900" algn="l" rtl="0" eaLnBrk="1" fontAlgn="base" hangingPunct="1">
        <a:spcBef>
          <a:spcPct val="20000"/>
        </a:spcBef>
        <a:spcAft>
          <a:spcPct val="0"/>
        </a:spcAft>
        <a:buSzPct val="65000"/>
        <a:buFont typeface="Arial" pitchFamily="34" charset="0"/>
        <a:buChar char="►"/>
        <a:defRPr sz="2400" baseline="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baseline="0">
          <a:solidFill>
            <a:schemeClr val="bg1"/>
          </a:solidFill>
          <a:latin typeface="+mn-lt"/>
        </a:defRPr>
      </a:lvl2pPr>
      <a:lvl3pPr marL="1143000" indent="-228600" algn="l" rtl="0" eaLnBrk="1" fontAlgn="base" hangingPunct="1">
        <a:spcBef>
          <a:spcPct val="20000"/>
        </a:spcBef>
        <a:spcAft>
          <a:spcPct val="0"/>
        </a:spcAft>
        <a:buFont typeface="Arial" pitchFamily="34" charset="0"/>
        <a:buChar char="–"/>
        <a:defRPr baseline="0">
          <a:solidFill>
            <a:schemeClr val="bg1"/>
          </a:solidFill>
          <a:latin typeface="+mn-lt"/>
        </a:defRPr>
      </a:lvl3pPr>
      <a:lvl4pPr marL="1600200" indent="-228600" algn="l" rtl="0" eaLnBrk="1" fontAlgn="base" hangingPunct="1">
        <a:spcBef>
          <a:spcPct val="20000"/>
        </a:spcBef>
        <a:spcAft>
          <a:spcPct val="0"/>
        </a:spcAft>
        <a:buChar char="–"/>
        <a:defRPr sz="1600" baseline="0">
          <a:solidFill>
            <a:schemeClr val="bg1"/>
          </a:solidFill>
          <a:latin typeface="+mn-lt"/>
        </a:defRPr>
      </a:lvl4pPr>
      <a:lvl5pPr marL="2057400" indent="-228600" algn="l" rtl="0" eaLnBrk="1" fontAlgn="base" hangingPunct="1">
        <a:spcBef>
          <a:spcPct val="20000"/>
        </a:spcBef>
        <a:spcAft>
          <a:spcPct val="0"/>
        </a:spcAft>
        <a:buFont typeface="Arial" pitchFamily="34" charset="0"/>
        <a:buChar char="–"/>
        <a:defRPr sz="1400" baseline="0">
          <a:solidFill>
            <a:schemeClr val="bg1"/>
          </a:solidFill>
          <a:latin typeface="+mn-lt"/>
        </a:defRPr>
      </a:lvl5pPr>
      <a:lvl6pPr marL="2514600" indent="-228600" algn="l" rtl="0" eaLnBrk="1" fontAlgn="base" hangingPunct="1">
        <a:spcBef>
          <a:spcPct val="20000"/>
        </a:spcBef>
        <a:spcAft>
          <a:spcPct val="0"/>
        </a:spcAft>
        <a:buFont typeface="Arial" pitchFamily="34" charset="0"/>
        <a:buChar char="–"/>
        <a:defRPr sz="1400">
          <a:solidFill>
            <a:srgbClr val="5B5B5B"/>
          </a:solidFill>
          <a:latin typeface="+mn-lt"/>
        </a:defRPr>
      </a:lvl6pPr>
      <a:lvl7pPr marL="2971800" indent="-228600" algn="l" rtl="0" eaLnBrk="1" fontAlgn="base" hangingPunct="1">
        <a:spcBef>
          <a:spcPct val="20000"/>
        </a:spcBef>
        <a:spcAft>
          <a:spcPct val="0"/>
        </a:spcAft>
        <a:buFont typeface="Arial" pitchFamily="34" charset="0"/>
        <a:buChar char="–"/>
        <a:defRPr sz="1400">
          <a:solidFill>
            <a:srgbClr val="5B5B5B"/>
          </a:solidFill>
          <a:latin typeface="+mn-lt"/>
        </a:defRPr>
      </a:lvl7pPr>
      <a:lvl8pPr marL="3429000" indent="-228600" algn="l" rtl="0" eaLnBrk="1" fontAlgn="base" hangingPunct="1">
        <a:spcBef>
          <a:spcPct val="20000"/>
        </a:spcBef>
        <a:spcAft>
          <a:spcPct val="0"/>
        </a:spcAft>
        <a:buFont typeface="Arial" pitchFamily="34" charset="0"/>
        <a:buChar char="–"/>
        <a:defRPr sz="1400">
          <a:solidFill>
            <a:srgbClr val="5B5B5B"/>
          </a:solidFill>
          <a:latin typeface="+mn-lt"/>
        </a:defRPr>
      </a:lvl8pPr>
      <a:lvl9pPr marL="3886200" indent="-228600" algn="l" rtl="0" eaLnBrk="1" fontAlgn="base" hangingPunct="1">
        <a:spcBef>
          <a:spcPct val="20000"/>
        </a:spcBef>
        <a:spcAft>
          <a:spcPct val="0"/>
        </a:spcAft>
        <a:buFont typeface="Arial" pitchFamily="34" charset="0"/>
        <a:buChar char="–"/>
        <a:defRPr sz="1400">
          <a:solidFill>
            <a:srgbClr val="5B5B5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hyperlink" Target="http://codeclimber.net.nz/"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declimber.net.n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funq.codeplex.com/" TargetMode="External"/><Relationship Id="rId3" Type="http://schemas.openxmlformats.org/officeDocument/2006/relationships/hyperlink" Target="http://www.oodesign.com/design-principles.html" TargetMode="External"/><Relationship Id="rId7" Type="http://schemas.openxmlformats.org/officeDocument/2006/relationships/hyperlink" Target="http://unity.codeplex.com/"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6" Type="http://schemas.openxmlformats.org/officeDocument/2006/relationships/hyperlink" Target="http://github.com/enkari/ninject/" TargetMode="External"/><Relationship Id="rId5" Type="http://schemas.openxmlformats.org/officeDocument/2006/relationships/hyperlink" Target="http://ninject.org/" TargetMode="External"/><Relationship Id="rId4" Type="http://schemas.openxmlformats.org/officeDocument/2006/relationships/hyperlink" Target="http://www.lostechies.com/media/p/5415.aspx" TargetMode="External"/></Relationships>
</file>

<file path=ppt/slides/_rels/slide7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codeclimber.net.nz/" TargetMode="External"/><Relationship Id="rId7" Type="http://schemas.openxmlformats.org/officeDocument/2006/relationships/image" Target="../media/image2.png"/><Relationship Id="rId2" Type="http://schemas.openxmlformats.org/officeDocument/2006/relationships/hyperlink" Target="mailto:simone_ch@hotmail.co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twitter.com/simonech" TargetMode="External"/><Relationship Id="rId4" Type="http://schemas.openxmlformats.org/officeDocument/2006/relationships/hyperlink" Target="http://blogs.ugidotnet.org/piyo/"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peakerrate.com/talks/5193-design-for-testability-as-a-way-to-good-co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4">
                <a:tint val="45000"/>
                <a:satMod val="400000"/>
              </a:schemeClr>
            </a:duotone>
          </a:blip>
          <a:srcRect/>
          <a:stretch>
            <a:fillRect/>
          </a:stretch>
        </p:blipFill>
        <p:spPr bwMode="auto">
          <a:xfrm>
            <a:off x="571472" y="285728"/>
            <a:ext cx="1785950" cy="2540018"/>
          </a:xfrm>
          <a:prstGeom prst="rect">
            <a:avLst/>
          </a:prstGeom>
          <a:noFill/>
          <a:ln w="9525">
            <a:noFill/>
            <a:miter lim="800000"/>
            <a:headEnd/>
            <a:tailEnd/>
          </a:ln>
          <a:effectLst/>
        </p:spPr>
      </p:pic>
      <p:sp>
        <p:nvSpPr>
          <p:cNvPr id="2" name="Title 1"/>
          <p:cNvSpPr>
            <a:spLocks noGrp="1"/>
          </p:cNvSpPr>
          <p:nvPr>
            <p:ph type="ctrTitle"/>
          </p:nvPr>
        </p:nvSpPr>
        <p:spPr>
          <a:xfrm>
            <a:off x="2438400" y="2846295"/>
            <a:ext cx="6019800" cy="954107"/>
          </a:xfrm>
        </p:spPr>
        <p:txBody>
          <a:bodyPr/>
          <a:lstStyle/>
          <a:p>
            <a:r>
              <a:rPr lang="en-US" b="1" dirty="0" smtClean="0"/>
              <a:t>Design for testability as a way to good coding</a:t>
            </a:r>
            <a:endParaRPr lang="en-US" dirty="0">
              <a:solidFill>
                <a:schemeClr val="accent1">
                  <a:lumMod val="60000"/>
                  <a:lumOff val="40000"/>
                </a:schemeClr>
              </a:solidFill>
            </a:endParaRPr>
          </a:p>
        </p:txBody>
      </p:sp>
      <p:sp>
        <p:nvSpPr>
          <p:cNvPr id="6" name="Text Box 6"/>
          <p:cNvSpPr txBox="1">
            <a:spLocks noChangeArrowheads="1"/>
          </p:cNvSpPr>
          <p:nvPr/>
        </p:nvSpPr>
        <p:spPr bwMode="auto">
          <a:xfrm>
            <a:off x="5500694" y="4083056"/>
            <a:ext cx="2971800" cy="877163"/>
          </a:xfrm>
          <a:prstGeom prst="rect">
            <a:avLst/>
          </a:prstGeom>
          <a:noFill/>
          <a:ln w="9525">
            <a:noFill/>
            <a:miter lim="800000"/>
            <a:headEnd/>
            <a:tailEnd/>
          </a:ln>
          <a:effectLst/>
        </p:spPr>
        <p:txBody>
          <a:bodyPr wrap="square">
            <a:spAutoFit/>
          </a:bodyPr>
          <a:lstStyle/>
          <a:p>
            <a:r>
              <a:rPr lang="en-US" sz="1500" dirty="0" smtClean="0">
                <a:solidFill>
                  <a:schemeClr val="accent3"/>
                </a:solidFill>
                <a:latin typeface="+mn-lt"/>
              </a:rPr>
              <a:t>Simone Chiaretta</a:t>
            </a:r>
            <a:br>
              <a:rPr lang="en-US" sz="1500" dirty="0" smtClean="0">
                <a:solidFill>
                  <a:schemeClr val="accent3"/>
                </a:solidFill>
                <a:latin typeface="+mn-lt"/>
              </a:rPr>
            </a:br>
            <a:r>
              <a:rPr lang="en-US" sz="1200" dirty="0" smtClean="0">
                <a:solidFill>
                  <a:schemeClr val="accent3"/>
                </a:solidFill>
                <a:latin typeface="+mn-lt"/>
              </a:rPr>
              <a:t>Architect, Council of the EU</a:t>
            </a:r>
          </a:p>
          <a:p>
            <a:r>
              <a:rPr lang="en-US" sz="1200" dirty="0" smtClean="0">
                <a:solidFill>
                  <a:schemeClr val="accent3"/>
                </a:solidFill>
                <a:latin typeface="+mn-lt"/>
                <a:hlinkClick r:id="rId4"/>
              </a:rPr>
              <a:t>http://codeclimber.net.nz</a:t>
            </a:r>
            <a:endParaRPr lang="en-US" sz="1200" dirty="0" smtClean="0">
              <a:solidFill>
                <a:schemeClr val="accent3"/>
              </a:solidFill>
              <a:latin typeface="+mn-lt"/>
            </a:endParaRPr>
          </a:p>
          <a:p>
            <a:r>
              <a:rPr lang="en-US" sz="1200" dirty="0" smtClean="0">
                <a:solidFill>
                  <a:schemeClr val="accent3"/>
                </a:solidFill>
                <a:latin typeface="+mn-lt"/>
              </a:rPr>
              <a:t>Twitter: @</a:t>
            </a:r>
            <a:r>
              <a:rPr lang="en-US" sz="1200" dirty="0" err="1" smtClean="0">
                <a:solidFill>
                  <a:schemeClr val="accent3"/>
                </a:solidFill>
                <a:latin typeface="+mn-lt"/>
              </a:rPr>
              <a:t>simonech</a:t>
            </a:r>
            <a:r>
              <a:rPr lang="en-US" sz="1200" dirty="0" smtClean="0">
                <a:solidFill>
                  <a:schemeClr val="accent3"/>
                </a:solidFill>
                <a:latin typeface="+mn-lt"/>
              </a:rPr>
              <a:t> </a:t>
            </a:r>
          </a:p>
        </p:txBody>
      </p:sp>
      <p:sp>
        <p:nvSpPr>
          <p:cNvPr id="7" name="Text Box 7"/>
          <p:cNvSpPr txBox="1">
            <a:spLocks noChangeArrowheads="1"/>
          </p:cNvSpPr>
          <p:nvPr/>
        </p:nvSpPr>
        <p:spPr bwMode="auto">
          <a:xfrm>
            <a:off x="5500694" y="4929198"/>
            <a:ext cx="2743200" cy="274638"/>
          </a:xfrm>
          <a:prstGeom prst="rect">
            <a:avLst/>
          </a:prstGeom>
          <a:noFill/>
          <a:ln w="9525">
            <a:noFill/>
            <a:miter lim="800000"/>
            <a:headEnd/>
            <a:tailEnd/>
          </a:ln>
          <a:effectLst/>
        </p:spPr>
        <p:txBody>
          <a:bodyPr>
            <a:spAutoFit/>
          </a:bodyPr>
          <a:lstStyle/>
          <a:p>
            <a:r>
              <a:rPr lang="en-US" sz="1200" dirty="0" smtClean="0">
                <a:solidFill>
                  <a:schemeClr val="accent3"/>
                </a:solidFill>
                <a:latin typeface="+mn-lt"/>
              </a:rPr>
              <a:t>December 9</a:t>
            </a:r>
            <a:r>
              <a:rPr lang="en-US" sz="1200" baseline="30000" dirty="0" smtClean="0">
                <a:solidFill>
                  <a:schemeClr val="accent3"/>
                </a:solidFill>
                <a:latin typeface="+mn-lt"/>
              </a:rPr>
              <a:t>th</a:t>
            </a:r>
            <a:r>
              <a:rPr lang="en-US" sz="1200" dirty="0" smtClean="0">
                <a:solidFill>
                  <a:schemeClr val="accent3"/>
                </a:solidFill>
                <a:latin typeface="+mn-lt"/>
              </a:rPr>
              <a:t>, 2010</a:t>
            </a:r>
            <a:endParaRPr lang="en-US" sz="1200" dirty="0">
              <a:solidFill>
                <a:schemeClr val="accent3"/>
              </a:solidFill>
              <a:latin typeface="+mn-lt"/>
            </a:endParaRPr>
          </a:p>
        </p:txBody>
      </p:sp>
      <p:pic>
        <p:nvPicPr>
          <p:cNvPr id="8" name="Picture 4"/>
          <p:cNvPicPr>
            <a:picLocks noChangeAspect="1" noChangeArrowheads="1"/>
          </p:cNvPicPr>
          <p:nvPr/>
        </p:nvPicPr>
        <p:blipFill>
          <a:blip r:embed="rId5" cstate="print"/>
          <a:srcRect/>
          <a:stretch>
            <a:fillRect/>
          </a:stretch>
        </p:blipFill>
        <p:spPr bwMode="auto">
          <a:xfrm>
            <a:off x="428596" y="5786454"/>
            <a:ext cx="2118619" cy="857256"/>
          </a:xfrm>
          <a:prstGeom prst="rect">
            <a:avLst/>
          </a:prstGeom>
          <a:noFill/>
          <a:ln w="9525">
            <a:noFill/>
            <a:miter lim="800000"/>
            <a:headEnd/>
            <a:tailEnd/>
          </a:ln>
          <a:effectLst/>
        </p:spPr>
      </p:pic>
      <p:pic>
        <p:nvPicPr>
          <p:cNvPr id="9" name="Picture 3" descr="C:\Users\Administrator\Downloads\aspinsider.gif"/>
          <p:cNvPicPr>
            <a:picLocks noChangeAspect="1" noChangeArrowheads="1"/>
          </p:cNvPicPr>
          <p:nvPr/>
        </p:nvPicPr>
        <p:blipFill>
          <a:blip r:embed="rId6" cstate="print"/>
          <a:srcRect/>
          <a:stretch>
            <a:fillRect/>
          </a:stretch>
        </p:blipFill>
        <p:spPr bwMode="auto">
          <a:xfrm>
            <a:off x="2714612" y="5857892"/>
            <a:ext cx="1981198" cy="715895"/>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sOlid: Open Closed Principle (OCP)</a:t>
            </a:r>
            <a:endParaRPr lang="it-IT" dirty="0"/>
          </a:p>
        </p:txBody>
      </p:sp>
      <p:pic>
        <p:nvPicPr>
          <p:cNvPr id="4" name="Content Placeholder 3" descr="OpenClosedPrinciple.jpg"/>
          <p:cNvPicPr>
            <a:picLocks noGrp="1" noChangeAspect="1"/>
          </p:cNvPicPr>
          <p:nvPr>
            <p:ph idx="1"/>
          </p:nvPr>
        </p:nvPicPr>
        <p:blipFill>
          <a:blip r:embed="rId3"/>
          <a:stretch>
            <a:fillRect/>
          </a:stretch>
        </p:blipFill>
        <p:spPr>
          <a:xfrm>
            <a:off x="1571604" y="1071546"/>
            <a:ext cx="6143668" cy="4914934"/>
          </a:xfrm>
        </p:spPr>
      </p:pic>
      <p:sp>
        <p:nvSpPr>
          <p:cNvPr id="5" name="TextBox 4"/>
          <p:cNvSpPr txBox="1"/>
          <p:nvPr/>
        </p:nvSpPr>
        <p:spPr>
          <a:xfrm>
            <a:off x="94728" y="5715017"/>
            <a:ext cx="9049272" cy="646331"/>
          </a:xfrm>
          <a:prstGeom prst="rect">
            <a:avLst/>
          </a:prstGeom>
          <a:noFill/>
        </p:spPr>
        <p:txBody>
          <a:bodyPr wrap="square" rtlCol="0">
            <a:spAutoFit/>
          </a:bodyPr>
          <a:lstStyle/>
          <a:p>
            <a:r>
              <a:rPr lang="en-US" i="1" dirty="0" smtClean="0">
                <a:solidFill>
                  <a:schemeClr val="bg1"/>
                </a:solidFill>
                <a:latin typeface="+mn-lt"/>
              </a:rPr>
              <a:t>You should be able to extend a classes behavior, without modifying it.</a:t>
            </a:r>
          </a:p>
          <a:p>
            <a:endParaRPr lang="fr-BE" dirty="0">
              <a:solidFill>
                <a:schemeClr val="bg1"/>
              </a:solidFill>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23220"/>
          </a:xfrm>
        </p:spPr>
        <p:txBody>
          <a:bodyPr/>
          <a:lstStyle/>
          <a:p>
            <a:r>
              <a:rPr lang="it-IT" dirty="0" err="1" smtClean="0"/>
              <a:t>sOlid</a:t>
            </a:r>
            <a:r>
              <a:rPr lang="it-IT" dirty="0" smtClean="0"/>
              <a:t>: </a:t>
            </a:r>
            <a:r>
              <a:rPr lang="it-IT" dirty="0" err="1" smtClean="0"/>
              <a:t>Open</a:t>
            </a:r>
            <a:r>
              <a:rPr lang="it-IT" dirty="0" smtClean="0"/>
              <a:t> </a:t>
            </a:r>
            <a:r>
              <a:rPr lang="it-IT" dirty="0" err="1" smtClean="0"/>
              <a:t>Closed</a:t>
            </a:r>
            <a:r>
              <a:rPr lang="it-IT" dirty="0" smtClean="0"/>
              <a:t> </a:t>
            </a:r>
            <a:r>
              <a:rPr lang="it-IT" dirty="0" err="1" smtClean="0"/>
              <a:t>Principle</a:t>
            </a:r>
            <a:r>
              <a:rPr lang="it-IT" dirty="0" smtClean="0"/>
              <a:t> (OCP)</a:t>
            </a:r>
            <a:endParaRPr lang="fr-BE" dirty="0"/>
          </a:p>
        </p:txBody>
      </p:sp>
      <p:sp>
        <p:nvSpPr>
          <p:cNvPr id="3" name="Content Placeholder 2"/>
          <p:cNvSpPr>
            <a:spLocks noGrp="1"/>
          </p:cNvSpPr>
          <p:nvPr>
            <p:ph idx="1"/>
          </p:nvPr>
        </p:nvSpPr>
        <p:spPr>
          <a:xfrm>
            <a:off x="428596" y="1071546"/>
            <a:ext cx="8229600" cy="5016758"/>
          </a:xfrm>
        </p:spPr>
        <p:txBody>
          <a:bodyPr/>
          <a:lstStyle/>
          <a:p>
            <a:pPr marL="0" indent="0">
              <a:buNone/>
            </a:pPr>
            <a:r>
              <a:rPr lang="en-US" sz="2000" i="1" dirty="0" smtClean="0"/>
              <a:t>“Modules </a:t>
            </a:r>
            <a:r>
              <a:rPr lang="en-US" sz="2000" i="1" dirty="0" smtClean="0"/>
              <a:t>that conform to the open-closed principle have two primary attributes.</a:t>
            </a:r>
          </a:p>
          <a:p>
            <a:pPr marL="0" indent="0">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r>
              <a:rPr lang="en-US" sz="2000" i="1" dirty="0" smtClean="0"/>
              <a:t>.”</a:t>
            </a:r>
            <a:endParaRPr lang="en-US" sz="2000" i="1" dirty="0" smtClean="0"/>
          </a:p>
          <a:p>
            <a:pPr marL="457200" indent="-457200">
              <a:buNone/>
            </a:pPr>
            <a:endParaRPr lang="en-US" sz="2000" dirty="0" smtClean="0"/>
          </a:p>
          <a:p>
            <a:pPr marL="857250" lvl="1" indent="-457200">
              <a:buNone/>
            </a:pPr>
            <a:r>
              <a:rPr lang="en-US" dirty="0" smtClean="0"/>
              <a:t>- Robert C. Martin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sOlid</a:t>
            </a:r>
            <a:r>
              <a:rPr lang="it-IT" dirty="0" smtClean="0"/>
              <a:t>: </a:t>
            </a:r>
            <a:r>
              <a:rPr lang="it-IT" dirty="0" err="1" smtClean="0"/>
              <a:t>Open</a:t>
            </a:r>
            <a:r>
              <a:rPr lang="it-IT" dirty="0" smtClean="0"/>
              <a:t> </a:t>
            </a:r>
            <a:r>
              <a:rPr lang="it-IT" dirty="0" err="1" smtClean="0"/>
              <a:t>Closed</a:t>
            </a:r>
            <a:r>
              <a:rPr lang="it-IT" dirty="0" smtClean="0"/>
              <a:t> </a:t>
            </a:r>
            <a:r>
              <a:rPr lang="it-IT" dirty="0" err="1" smtClean="0"/>
              <a:t>Principle</a:t>
            </a:r>
            <a:r>
              <a:rPr lang="it-IT" dirty="0" smtClean="0"/>
              <a:t> (OCP)</a:t>
            </a:r>
            <a:endParaRPr lang="fr-BE" dirty="0"/>
          </a:p>
        </p:txBody>
      </p:sp>
      <p:grpSp>
        <p:nvGrpSpPr>
          <p:cNvPr id="4" name="Group 3"/>
          <p:cNvGrpSpPr/>
          <p:nvPr/>
        </p:nvGrpSpPr>
        <p:grpSpPr>
          <a:xfrm>
            <a:off x="1785918" y="1357298"/>
            <a:ext cx="5072082" cy="4214826"/>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Sender</a:t>
              </a:r>
              <a:endParaRPr lang="en-US" dirty="0">
                <a:solidFill>
                  <a:schemeClr val="tx1"/>
                </a:solidFill>
              </a:endParaRPr>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Flat File</a:t>
              </a:r>
              <a:endParaRPr lang="en-US" dirty="0">
                <a:solidFill>
                  <a:schemeClr val="tx1"/>
                </a:solidFill>
              </a:endParaRPr>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XML File</a:t>
              </a:r>
              <a:endParaRPr lang="en-US" dirty="0">
                <a:solidFill>
                  <a:schemeClr val="tx1"/>
                </a:solidFill>
              </a:endParaRPr>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solidFill>
                    <a:schemeClr val="tx1"/>
                  </a:solidFill>
                </a:rPr>
                <a:t>IFileFormat</a:t>
              </a:r>
              <a:r>
                <a:rPr lang="en-US" dirty="0" smtClean="0">
                  <a:solidFill>
                    <a:schemeClr val="tx1"/>
                  </a:solidFill>
                </a:rPr>
                <a:t> Reader</a:t>
              </a:r>
              <a:endParaRPr lang="en-US" dirty="0">
                <a:solidFill>
                  <a:schemeClr val="tx1"/>
                </a:solidFill>
              </a:endParaRPr>
            </a:p>
          </p:txBody>
        </p:sp>
        <p:cxnSp>
          <p:nvCxnSpPr>
            <p:cNvPr id="11" name="Elbow Connector 10"/>
            <p:cNvCxnSpPr>
              <a:stCxn id="12"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657600" y="2133600"/>
              <a:ext cx="16764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tx1"/>
                  </a:solidFill>
                </a:rPr>
                <a:t>FileReader</a:t>
              </a:r>
              <a:endParaRPr lang="en-US" dirty="0" smtClean="0">
                <a:solidFill>
                  <a:schemeClr val="tx1"/>
                </a:solidFill>
              </a:endParaRPr>
            </a:p>
            <a:p>
              <a:pPr algn="ctr"/>
              <a:r>
                <a:rPr lang="en-US" dirty="0" smtClean="0">
                  <a:solidFill>
                    <a:schemeClr val="tx1"/>
                  </a:solidFill>
                </a:rPr>
                <a:t>Service</a:t>
              </a:r>
              <a:endParaRPr lang="en-US" dirty="0">
                <a:solidFill>
                  <a:schemeClr val="tx1"/>
                </a:solidFill>
              </a:endParaRPr>
            </a:p>
          </p:txBody>
        </p:sp>
        <p:cxnSp>
          <p:nvCxnSpPr>
            <p:cNvPr id="13" name="Elbow Connector 12"/>
            <p:cNvCxnSpPr>
              <a:stCxn id="10" idx="0"/>
              <a:endCxn id="12"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soLid: Liskov Substitution Principle (LSP)</a:t>
            </a:r>
            <a:endParaRPr lang="it-IT" dirty="0"/>
          </a:p>
        </p:txBody>
      </p:sp>
      <p:pic>
        <p:nvPicPr>
          <p:cNvPr id="4" name="Content Placeholder 3" descr="LiskovSubtitutionPrinciple.jpg"/>
          <p:cNvPicPr>
            <a:picLocks noGrp="1" noChangeAspect="1"/>
          </p:cNvPicPr>
          <p:nvPr>
            <p:ph idx="1"/>
          </p:nvPr>
        </p:nvPicPr>
        <p:blipFill>
          <a:blip r:embed="rId3"/>
          <a:stretch>
            <a:fillRect/>
          </a:stretch>
        </p:blipFill>
        <p:spPr>
          <a:xfrm>
            <a:off x="1500166" y="1000108"/>
            <a:ext cx="6316290" cy="5053031"/>
          </a:xfrm>
        </p:spPr>
      </p:pic>
      <p:sp>
        <p:nvSpPr>
          <p:cNvPr id="5" name="TextBox 4"/>
          <p:cNvSpPr txBox="1"/>
          <p:nvPr/>
        </p:nvSpPr>
        <p:spPr>
          <a:xfrm>
            <a:off x="642910" y="5786454"/>
            <a:ext cx="7909538" cy="646331"/>
          </a:xfrm>
          <a:prstGeom prst="rect">
            <a:avLst/>
          </a:prstGeom>
          <a:noFill/>
        </p:spPr>
        <p:txBody>
          <a:bodyPr wrap="none" rtlCol="0">
            <a:spAutoFit/>
          </a:bodyPr>
          <a:lstStyle/>
          <a:p>
            <a:r>
              <a:rPr lang="en-US" i="1" dirty="0" smtClean="0">
                <a:solidFill>
                  <a:schemeClr val="bg1"/>
                </a:solidFill>
                <a:latin typeface="+mn-lt"/>
              </a:rPr>
              <a:t>Derived classes must be substitutable for their base classes.</a:t>
            </a:r>
          </a:p>
          <a:p>
            <a:endParaRPr lang="fr-B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Liskov</a:t>
            </a:r>
            <a:r>
              <a:rPr lang="it-IT" dirty="0" smtClean="0"/>
              <a:t> </a:t>
            </a:r>
            <a:r>
              <a:rPr lang="it-IT" dirty="0" err="1" smtClean="0"/>
              <a:t>Substitution</a:t>
            </a:r>
            <a:r>
              <a:rPr lang="it-IT" dirty="0" smtClean="0"/>
              <a:t> </a:t>
            </a:r>
            <a:r>
              <a:rPr lang="it-IT" dirty="0" err="1" smtClean="0"/>
              <a:t>Principle</a:t>
            </a:r>
            <a:r>
              <a:rPr lang="it-IT" dirty="0" smtClean="0"/>
              <a:t> (LSP)</a:t>
            </a:r>
            <a:endParaRPr lang="fr-BE" dirty="0"/>
          </a:p>
        </p:txBody>
      </p:sp>
      <p:sp>
        <p:nvSpPr>
          <p:cNvPr id="3" name="Content Placeholder 2"/>
          <p:cNvSpPr>
            <a:spLocks noGrp="1"/>
          </p:cNvSpPr>
          <p:nvPr>
            <p:ph idx="1"/>
          </p:nvPr>
        </p:nvSpPr>
        <p:spPr>
          <a:xfrm>
            <a:off x="428596" y="1214422"/>
            <a:ext cx="8229600" cy="3268587"/>
          </a:xfrm>
        </p:spPr>
        <p:txBody>
          <a:bodyPr/>
          <a:lstStyle/>
          <a:p>
            <a:pPr marL="0" indent="0">
              <a:buNone/>
            </a:pPr>
            <a:r>
              <a:rPr lang="en-US" i="1" dirty="0" smtClean="0"/>
              <a:t>“If for each object o1 of type S there is an object o2 of type T such that for all programs P defined in terms of T, the behavior of P is unchanged when o1 is substituted for o2 then S is a subtype of T.”</a:t>
            </a:r>
            <a:endParaRPr lang="en-US" dirty="0" smtClean="0"/>
          </a:p>
          <a:p>
            <a:pPr marL="0" indent="0">
              <a:buNone/>
            </a:pPr>
            <a:endParaRPr lang="en-US" dirty="0" smtClean="0"/>
          </a:p>
          <a:p>
            <a:pPr marL="0" indent="0">
              <a:buNone/>
            </a:pPr>
            <a:r>
              <a:rPr lang="en-US" dirty="0" smtClean="0"/>
              <a:t>	- Barbara </a:t>
            </a:r>
            <a:r>
              <a:rPr lang="en-US" dirty="0" err="1" smtClean="0"/>
              <a:t>Liskov</a:t>
            </a:r>
            <a:endParaRPr lang="en-US" dirty="0" smtClean="0"/>
          </a:p>
          <a:p>
            <a:endParaRPr lang="fr-B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Liskov</a:t>
            </a:r>
            <a:r>
              <a:rPr lang="it-IT" dirty="0" smtClean="0"/>
              <a:t> </a:t>
            </a:r>
            <a:r>
              <a:rPr lang="it-IT" dirty="0" err="1" smtClean="0"/>
              <a:t>Substitution</a:t>
            </a:r>
            <a:r>
              <a:rPr lang="it-IT" dirty="0" smtClean="0"/>
              <a:t> </a:t>
            </a:r>
            <a:r>
              <a:rPr lang="it-IT" dirty="0" err="1" smtClean="0"/>
              <a:t>Principle</a:t>
            </a:r>
            <a:r>
              <a:rPr lang="it-IT" dirty="0" smtClean="0"/>
              <a:t> (LSP)</a:t>
            </a:r>
            <a:endParaRPr lang="fr-BE" dirty="0"/>
          </a:p>
        </p:txBody>
      </p:sp>
      <p:grpSp>
        <p:nvGrpSpPr>
          <p:cNvPr id="4" name="Group 3"/>
          <p:cNvGrpSpPr/>
          <p:nvPr/>
        </p:nvGrpSpPr>
        <p:grpSpPr>
          <a:xfrm>
            <a:off x="1142976" y="1643050"/>
            <a:ext cx="6248424" cy="4071950"/>
            <a:chOff x="1752600" y="2057400"/>
            <a:chExt cx="5638800" cy="3657600"/>
          </a:xfrm>
          <a:scene3d>
            <a:camera prst="perspectiveAbove"/>
            <a:lightRig rig="threePt" dir="t"/>
          </a:scene3d>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Sender</a:t>
              </a:r>
              <a:endParaRPr lang="en-US" dirty="0">
                <a:solidFill>
                  <a:schemeClr val="tx1"/>
                </a:solidFill>
              </a:endParaRPr>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Flat File</a:t>
              </a:r>
              <a:endParaRPr lang="en-US" dirty="0">
                <a:solidFill>
                  <a:schemeClr val="tx1"/>
                </a:solidFill>
              </a:endParaRPr>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XML File</a:t>
              </a:r>
              <a:endParaRPr lang="en-US" dirty="0">
                <a:solidFill>
                  <a:schemeClr val="tx1"/>
                </a:solidFill>
              </a:endParaRPr>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IFileFormat</a:t>
              </a:r>
              <a:r>
                <a:rPr lang="en-US" dirty="0" smtClean="0">
                  <a:solidFill>
                    <a:schemeClr val="tx1"/>
                  </a:solidFill>
                </a:rPr>
                <a:t> Reader</a:t>
              </a:r>
              <a:endParaRPr lang="en-US" dirty="0">
                <a:solidFill>
                  <a:schemeClr val="tx1"/>
                </a:solidFill>
              </a:endParaRPr>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FileReader</a:t>
              </a:r>
              <a:endParaRPr lang="en-US" dirty="0" smtClean="0">
                <a:solidFill>
                  <a:schemeClr val="tx1"/>
                </a:solidFill>
              </a:endParaRPr>
            </a:p>
            <a:p>
              <a:pPr algn="ctr"/>
              <a:r>
                <a:rPr lang="en-US" dirty="0" smtClean="0">
                  <a:solidFill>
                    <a:schemeClr val="tx1"/>
                  </a:solidFill>
                </a:rPr>
                <a:t>Service</a:t>
              </a:r>
              <a:endParaRPr lang="en-US" dirty="0">
                <a:solidFill>
                  <a:schemeClr val="tx1"/>
                </a:solidFill>
              </a:endParaRPr>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Database Connection File</a:t>
              </a:r>
              <a:endParaRPr lang="en-US" dirty="0">
                <a:solidFill>
                  <a:schemeClr val="tx1"/>
                </a:solidFill>
              </a:endParaRPr>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8" name="&quot;No&quot; Symbol 17"/>
          <p:cNvSpPr/>
          <p:nvPr/>
        </p:nvSpPr>
        <p:spPr>
          <a:xfrm>
            <a:off x="785786" y="1285860"/>
            <a:ext cx="7000924" cy="5072098"/>
          </a:xfrm>
          <a:prstGeom prst="noSmoking">
            <a:avLst/>
          </a:prstGeom>
          <a:solidFill>
            <a:schemeClr val="accent1"/>
          </a:solidFill>
          <a:scene3d>
            <a:camera prst="perspectiveAbove"/>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Liskov</a:t>
            </a:r>
            <a:r>
              <a:rPr lang="it-IT" dirty="0" smtClean="0"/>
              <a:t> </a:t>
            </a:r>
            <a:r>
              <a:rPr lang="it-IT" dirty="0" err="1" smtClean="0"/>
              <a:t>Substitution</a:t>
            </a:r>
            <a:r>
              <a:rPr lang="it-IT" dirty="0" smtClean="0"/>
              <a:t> </a:t>
            </a:r>
            <a:r>
              <a:rPr lang="it-IT" dirty="0" err="1" smtClean="0"/>
              <a:t>Principle</a:t>
            </a:r>
            <a:r>
              <a:rPr lang="it-IT" dirty="0" smtClean="0"/>
              <a:t> (LSP)</a:t>
            </a:r>
            <a:endParaRPr lang="fr-BE" dirty="0"/>
          </a:p>
        </p:txBody>
      </p:sp>
      <p:grpSp>
        <p:nvGrpSpPr>
          <p:cNvPr id="4" name="Group 3"/>
          <p:cNvGrpSpPr/>
          <p:nvPr/>
        </p:nvGrpSpPr>
        <p:grpSpPr>
          <a:xfrm>
            <a:off x="533400" y="2590800"/>
            <a:ext cx="8229600" cy="2895600"/>
            <a:chOff x="533400" y="2819400"/>
            <a:chExt cx="8229600" cy="2895600"/>
          </a:xfrm>
          <a:scene3d>
            <a:camera prst="perspectiveAbove"/>
            <a:lightRig rig="threePt" dir="t"/>
          </a:scene3d>
        </p:grpSpPr>
        <p:sp>
          <p:nvSpPr>
            <p:cNvPr id="5" name="Rectangle 4"/>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Sender</a:t>
              </a:r>
              <a:endParaRPr lang="en-US" dirty="0">
                <a:solidFill>
                  <a:schemeClr val="tx1"/>
                </a:solidFill>
              </a:endParaRPr>
            </a:p>
          </p:txBody>
        </p:sp>
        <p:sp>
          <p:nvSpPr>
            <p:cNvPr id="6" name="Snip Single Corner Rectangle 5"/>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Flat File</a:t>
              </a:r>
              <a:endParaRPr lang="en-US" dirty="0">
                <a:solidFill>
                  <a:schemeClr val="tx1"/>
                </a:solidFill>
              </a:endParaRPr>
            </a:p>
          </p:txBody>
        </p:sp>
        <p:sp>
          <p:nvSpPr>
            <p:cNvPr id="7" name="Snip Single Corner Rectangle 6"/>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XML File</a:t>
              </a:r>
              <a:endParaRPr lang="en-US" dirty="0">
                <a:solidFill>
                  <a:schemeClr val="tx1"/>
                </a:solidFill>
              </a:endParaRPr>
            </a:p>
          </p:txBody>
        </p:sp>
        <p:cxnSp>
          <p:nvCxnSpPr>
            <p:cNvPr id="8" name="Elbow Connector 7"/>
            <p:cNvCxnSpPr>
              <a:stCxn id="6" idx="0"/>
              <a:endCxn id="10"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IFileFormat</a:t>
              </a:r>
              <a:r>
                <a:rPr lang="en-US" dirty="0" smtClean="0">
                  <a:solidFill>
                    <a:schemeClr val="tx1"/>
                  </a:solidFill>
                </a:rPr>
                <a:t> Reader</a:t>
              </a:r>
              <a:endParaRPr lang="en-US" dirty="0">
                <a:solidFill>
                  <a:schemeClr val="tx1"/>
                </a:solidFill>
              </a:endParaRPr>
            </a:p>
          </p:txBody>
        </p:sp>
        <p:cxnSp>
          <p:nvCxnSpPr>
            <p:cNvPr id="11" name="Elbow Connector 10"/>
            <p:cNvCxnSpPr>
              <a:stCxn id="12" idx="3"/>
              <a:endCxn id="5"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FileReader</a:t>
              </a:r>
              <a:endParaRPr lang="en-US" dirty="0" smtClean="0">
                <a:solidFill>
                  <a:schemeClr val="tx1"/>
                </a:solidFill>
              </a:endParaRPr>
            </a:p>
            <a:p>
              <a:pPr algn="ctr"/>
              <a:r>
                <a:rPr lang="en-US" dirty="0" smtClean="0">
                  <a:solidFill>
                    <a:schemeClr val="tx1"/>
                  </a:solidFill>
                </a:rPr>
                <a:t>Service</a:t>
              </a:r>
              <a:endParaRPr lang="en-US" dirty="0">
                <a:solidFill>
                  <a:schemeClr val="tx1"/>
                </a:solidFill>
              </a:endParaRPr>
            </a:p>
          </p:txBody>
        </p:sp>
        <p:cxnSp>
          <p:nvCxnSpPr>
            <p:cNvPr id="13" name="Elbow Connector 12"/>
            <p:cNvCxnSpPr>
              <a:stCxn id="10" idx="3"/>
              <a:endCxn id="12"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cxnSp>
          <p:nvCxnSpPr>
            <p:cNvPr id="15" name="Elbow Connector 14"/>
            <p:cNvCxnSpPr>
              <a:stCxn id="14" idx="4"/>
              <a:endCxn id="1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Database</a:t>
              </a:r>
            </a:p>
            <a:p>
              <a:pPr algn="ctr"/>
              <a:r>
                <a:rPr lang="en-US" dirty="0" smtClean="0">
                  <a:solidFill>
                    <a:schemeClr val="tx1"/>
                  </a:solidFill>
                </a:rPr>
                <a:t>Reader</a:t>
              </a:r>
            </a:p>
            <a:p>
              <a:pPr algn="ctr"/>
              <a:r>
                <a:rPr lang="en-US" dirty="0" smtClean="0">
                  <a:solidFill>
                    <a:schemeClr val="tx1"/>
                  </a:solidFill>
                </a:rPr>
                <a:t>Service</a:t>
              </a:r>
              <a:endParaRPr lang="en-US" dirty="0">
                <a:solidFill>
                  <a:schemeClr val="tx1"/>
                </a:solidFill>
              </a:endParaRPr>
            </a:p>
          </p:txBody>
        </p:sp>
        <p:cxnSp>
          <p:nvCxnSpPr>
            <p:cNvPr id="17" name="Elbow Connector 16"/>
            <p:cNvCxnSpPr>
              <a:stCxn id="16" idx="3"/>
              <a:endCxn id="5"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solId: Interface Segregation Principle (ISP)</a:t>
            </a:r>
            <a:endParaRPr lang="it-IT" dirty="0"/>
          </a:p>
        </p:txBody>
      </p:sp>
      <p:pic>
        <p:nvPicPr>
          <p:cNvPr id="4" name="Content Placeholder 3" descr="InterfaceSegregationPrinciple.jpg"/>
          <p:cNvPicPr>
            <a:picLocks noGrp="1" noChangeAspect="1"/>
          </p:cNvPicPr>
          <p:nvPr>
            <p:ph idx="1"/>
          </p:nvPr>
        </p:nvPicPr>
        <p:blipFill>
          <a:blip r:embed="rId3"/>
          <a:stretch>
            <a:fillRect/>
          </a:stretch>
        </p:blipFill>
        <p:spPr>
          <a:xfrm>
            <a:off x="1285852" y="1071546"/>
            <a:ext cx="6262711" cy="5010168"/>
          </a:xfrm>
        </p:spPr>
      </p:pic>
      <p:sp>
        <p:nvSpPr>
          <p:cNvPr id="5" name="TextBox 4"/>
          <p:cNvSpPr txBox="1"/>
          <p:nvPr/>
        </p:nvSpPr>
        <p:spPr>
          <a:xfrm>
            <a:off x="94728" y="5929330"/>
            <a:ext cx="9049272" cy="369332"/>
          </a:xfrm>
          <a:prstGeom prst="rect">
            <a:avLst/>
          </a:prstGeom>
          <a:noFill/>
        </p:spPr>
        <p:txBody>
          <a:bodyPr wrap="none" rtlCol="0">
            <a:spAutoFit/>
          </a:bodyPr>
          <a:lstStyle/>
          <a:p>
            <a:r>
              <a:rPr lang="it-IT" i="1" dirty="0" err="1" smtClean="0">
                <a:solidFill>
                  <a:schemeClr val="bg1"/>
                </a:solidFill>
                <a:latin typeface="+mn-lt"/>
              </a:rPr>
              <a:t>Clients</a:t>
            </a:r>
            <a:r>
              <a:rPr lang="it-IT" i="1" dirty="0" smtClean="0">
                <a:solidFill>
                  <a:schemeClr val="bg1"/>
                </a:solidFill>
                <a:latin typeface="+mn-lt"/>
              </a:rPr>
              <a:t> </a:t>
            </a:r>
            <a:r>
              <a:rPr lang="it-IT" i="1" dirty="0" err="1" smtClean="0">
                <a:solidFill>
                  <a:schemeClr val="bg1"/>
                </a:solidFill>
                <a:latin typeface="+mn-lt"/>
              </a:rPr>
              <a:t>should</a:t>
            </a:r>
            <a:r>
              <a:rPr lang="it-IT" i="1" dirty="0" smtClean="0">
                <a:solidFill>
                  <a:schemeClr val="bg1"/>
                </a:solidFill>
                <a:latin typeface="+mn-lt"/>
              </a:rPr>
              <a:t> </a:t>
            </a:r>
            <a:r>
              <a:rPr lang="it-IT" i="1" dirty="0" err="1" smtClean="0">
                <a:solidFill>
                  <a:schemeClr val="bg1"/>
                </a:solidFill>
                <a:latin typeface="+mn-lt"/>
              </a:rPr>
              <a:t>not</a:t>
            </a:r>
            <a:r>
              <a:rPr lang="it-IT" i="1" dirty="0" smtClean="0">
                <a:solidFill>
                  <a:schemeClr val="bg1"/>
                </a:solidFill>
                <a:latin typeface="+mn-lt"/>
              </a:rPr>
              <a:t> </a:t>
            </a:r>
            <a:r>
              <a:rPr lang="it-IT" i="1" dirty="0" err="1" smtClean="0">
                <a:solidFill>
                  <a:schemeClr val="bg1"/>
                </a:solidFill>
                <a:latin typeface="+mn-lt"/>
              </a:rPr>
              <a:t>be</a:t>
            </a:r>
            <a:r>
              <a:rPr lang="it-IT" i="1" dirty="0" smtClean="0">
                <a:solidFill>
                  <a:schemeClr val="bg1"/>
                </a:solidFill>
                <a:latin typeface="+mn-lt"/>
              </a:rPr>
              <a:t> </a:t>
            </a:r>
            <a:r>
              <a:rPr lang="it-IT" i="1" dirty="0" err="1" smtClean="0">
                <a:solidFill>
                  <a:schemeClr val="bg1"/>
                </a:solidFill>
                <a:latin typeface="+mn-lt"/>
              </a:rPr>
              <a:t>forced</a:t>
            </a:r>
            <a:r>
              <a:rPr lang="it-IT" i="1" dirty="0" smtClean="0">
                <a:solidFill>
                  <a:schemeClr val="bg1"/>
                </a:solidFill>
                <a:latin typeface="+mn-lt"/>
              </a:rPr>
              <a:t> </a:t>
            </a:r>
            <a:r>
              <a:rPr lang="it-IT" i="1" dirty="0" err="1" smtClean="0">
                <a:solidFill>
                  <a:schemeClr val="bg1"/>
                </a:solidFill>
                <a:latin typeface="+mn-lt"/>
              </a:rPr>
              <a:t>to</a:t>
            </a:r>
            <a:r>
              <a:rPr lang="it-IT" i="1" dirty="0" smtClean="0">
                <a:solidFill>
                  <a:schemeClr val="bg1"/>
                </a:solidFill>
                <a:latin typeface="+mn-lt"/>
              </a:rPr>
              <a:t> </a:t>
            </a:r>
            <a:r>
              <a:rPr lang="it-IT" i="1" dirty="0" err="1" smtClean="0">
                <a:solidFill>
                  <a:schemeClr val="bg1"/>
                </a:solidFill>
                <a:latin typeface="+mn-lt"/>
              </a:rPr>
              <a:t>depend</a:t>
            </a:r>
            <a:r>
              <a:rPr lang="it-IT" i="1" dirty="0" smtClean="0">
                <a:solidFill>
                  <a:schemeClr val="bg1"/>
                </a:solidFill>
                <a:latin typeface="+mn-lt"/>
              </a:rPr>
              <a:t> </a:t>
            </a:r>
            <a:r>
              <a:rPr lang="it-IT" i="1" dirty="0" err="1" smtClean="0">
                <a:solidFill>
                  <a:schemeClr val="bg1"/>
                </a:solidFill>
                <a:latin typeface="+mn-lt"/>
              </a:rPr>
              <a:t>upon</a:t>
            </a:r>
            <a:r>
              <a:rPr lang="it-IT" i="1" dirty="0" smtClean="0">
                <a:solidFill>
                  <a:schemeClr val="bg1"/>
                </a:solidFill>
                <a:latin typeface="+mn-lt"/>
              </a:rPr>
              <a:t> </a:t>
            </a:r>
            <a:r>
              <a:rPr lang="it-IT" i="1" dirty="0" err="1" smtClean="0">
                <a:solidFill>
                  <a:schemeClr val="bg1"/>
                </a:solidFill>
                <a:latin typeface="+mn-lt"/>
              </a:rPr>
              <a:t>interfaces</a:t>
            </a:r>
            <a:r>
              <a:rPr lang="it-IT" i="1" dirty="0" smtClean="0">
                <a:solidFill>
                  <a:schemeClr val="bg1"/>
                </a:solidFill>
                <a:latin typeface="+mn-lt"/>
              </a:rPr>
              <a:t> </a:t>
            </a:r>
            <a:r>
              <a:rPr lang="it-IT" i="1" dirty="0" err="1" smtClean="0">
                <a:solidFill>
                  <a:schemeClr val="bg1"/>
                </a:solidFill>
                <a:latin typeface="+mn-lt"/>
              </a:rPr>
              <a:t>they</a:t>
            </a:r>
            <a:r>
              <a:rPr lang="it-IT" i="1" dirty="0" smtClean="0">
                <a:solidFill>
                  <a:schemeClr val="bg1"/>
                </a:solidFill>
                <a:latin typeface="+mn-lt"/>
              </a:rPr>
              <a:t> </a:t>
            </a:r>
            <a:r>
              <a:rPr lang="it-IT" i="1" dirty="0" err="1" smtClean="0">
                <a:solidFill>
                  <a:schemeClr val="bg1"/>
                </a:solidFill>
                <a:latin typeface="+mn-lt"/>
              </a:rPr>
              <a:t>don’</a:t>
            </a:r>
            <a:r>
              <a:rPr lang="it-IT" i="1" dirty="0" smtClean="0">
                <a:solidFill>
                  <a:schemeClr val="bg1"/>
                </a:solidFill>
                <a:latin typeface="+mn-lt"/>
              </a:rPr>
              <a:t>t </a:t>
            </a:r>
            <a:r>
              <a:rPr lang="it-IT" i="1" dirty="0" err="1" smtClean="0">
                <a:solidFill>
                  <a:schemeClr val="bg1"/>
                </a:solidFill>
                <a:latin typeface="+mn-lt"/>
              </a:rPr>
              <a:t>use</a:t>
            </a:r>
            <a:endParaRPr lang="fr-BE" i="1" dirty="0">
              <a:solidFill>
                <a:schemeClr val="bg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Interface</a:t>
            </a:r>
            <a:r>
              <a:rPr lang="it-IT" dirty="0" smtClean="0"/>
              <a:t> </a:t>
            </a:r>
            <a:r>
              <a:rPr lang="it-IT" dirty="0" err="1" smtClean="0"/>
              <a:t>Segregation</a:t>
            </a:r>
            <a:r>
              <a:rPr lang="it-IT" dirty="0" smtClean="0"/>
              <a:t> </a:t>
            </a:r>
            <a:r>
              <a:rPr lang="it-IT" dirty="0" err="1" smtClean="0"/>
              <a:t>Principle</a:t>
            </a:r>
            <a:r>
              <a:rPr lang="it-IT" dirty="0" smtClean="0"/>
              <a:t> (ISP)</a:t>
            </a:r>
            <a:endParaRPr lang="fr-BE" dirty="0"/>
          </a:p>
        </p:txBody>
      </p:sp>
      <p:sp>
        <p:nvSpPr>
          <p:cNvPr id="3" name="Content Placeholder 2"/>
          <p:cNvSpPr>
            <a:spLocks noGrp="1"/>
          </p:cNvSpPr>
          <p:nvPr>
            <p:ph idx="1"/>
          </p:nvPr>
        </p:nvSpPr>
        <p:spPr>
          <a:xfrm>
            <a:off x="428596" y="1357298"/>
            <a:ext cx="8229600" cy="4745915"/>
          </a:xfrm>
        </p:spPr>
        <p:txBody>
          <a:bodyPr/>
          <a:lstStyle/>
          <a:p>
            <a:pPr marL="0" indent="0">
              <a:buNone/>
            </a:pPr>
            <a:r>
              <a:rPr lang="en-US" dirty="0" smtClean="0"/>
              <a:t>“</a:t>
            </a:r>
            <a:r>
              <a:rPr lang="en-US"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dirty="0" smtClean="0"/>
          </a:p>
          <a:p>
            <a:pPr marL="0" indent="0">
              <a:buNone/>
            </a:pPr>
            <a:endParaRPr lang="en-US" dirty="0" smtClean="0"/>
          </a:p>
          <a:p>
            <a:pPr marL="0" indent="0">
              <a:buNone/>
            </a:pPr>
            <a:r>
              <a:rPr lang="en-US" dirty="0" smtClean="0"/>
              <a:t>	- Robert Martin</a:t>
            </a:r>
          </a:p>
          <a:p>
            <a:endParaRPr lang="fr-B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Interface</a:t>
            </a:r>
            <a:r>
              <a:rPr lang="it-IT" dirty="0" smtClean="0"/>
              <a:t> </a:t>
            </a:r>
            <a:r>
              <a:rPr lang="it-IT" dirty="0" err="1" smtClean="0"/>
              <a:t>Segregation</a:t>
            </a:r>
            <a:r>
              <a:rPr lang="it-IT" dirty="0" smtClean="0"/>
              <a:t> </a:t>
            </a:r>
            <a:r>
              <a:rPr lang="it-IT" dirty="0" err="1" smtClean="0"/>
              <a:t>Principle</a:t>
            </a:r>
            <a:r>
              <a:rPr lang="it-IT" dirty="0" smtClean="0"/>
              <a:t> (ISP)</a:t>
            </a:r>
            <a:endParaRPr lang="fr-BE" dirty="0"/>
          </a:p>
        </p:txBody>
      </p:sp>
      <p:grpSp>
        <p:nvGrpSpPr>
          <p:cNvPr id="15" name="Group 6"/>
          <p:cNvGrpSpPr/>
          <p:nvPr/>
        </p:nvGrpSpPr>
        <p:grpSpPr>
          <a:xfrm>
            <a:off x="811504" y="2357113"/>
            <a:ext cx="1713084" cy="2024697"/>
            <a:chOff x="3505200" y="3733800"/>
            <a:chExt cx="1676400" cy="1729264"/>
          </a:xfrm>
          <a:scene3d>
            <a:camera prst="perspectiveAbove"/>
            <a:lightRig rig="threePt" dir="t"/>
          </a:scene3d>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EmailSender</a:t>
              </a:r>
              <a:endParaRPr lang="en-US" dirty="0">
                <a:solidFill>
                  <a:schemeClr val="tx1"/>
                </a:solidFill>
              </a:endParaRPr>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5"/>
          <p:cNvSpPr/>
          <p:nvPr/>
        </p:nvSpPr>
        <p:spPr>
          <a:xfrm>
            <a:off x="500034" y="2000240"/>
            <a:ext cx="2336023" cy="2676548"/>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a:scene3d>
            <a:camera prst="perspectiveAbove"/>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nvGrpSpPr>
          <p:cNvPr id="19" name="Group 18"/>
          <p:cNvGrpSpPr/>
          <p:nvPr/>
        </p:nvGrpSpPr>
        <p:grpSpPr>
          <a:xfrm>
            <a:off x="3692598" y="2357112"/>
            <a:ext cx="4594179" cy="3572218"/>
            <a:chOff x="3692598" y="2357112"/>
            <a:chExt cx="4594179" cy="3572218"/>
          </a:xfrm>
        </p:grpSpPr>
        <p:grpSp>
          <p:nvGrpSpPr>
            <p:cNvPr id="6" name="Group 6"/>
            <p:cNvGrpSpPr/>
            <p:nvPr/>
          </p:nvGrpSpPr>
          <p:grpSpPr>
            <a:xfrm>
              <a:off x="3692598" y="2357113"/>
              <a:ext cx="1713083" cy="1520196"/>
              <a:chOff x="3505200" y="3733800"/>
              <a:chExt cx="1676400" cy="1298377"/>
            </a:xfrm>
            <a:scene3d>
              <a:camera prst="perspectiveAbove"/>
              <a:lightRig rig="threePt" dir="t"/>
            </a:scene3d>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EmailSender</a:t>
                </a:r>
                <a:endParaRPr lang="en-US" dirty="0">
                  <a:solidFill>
                    <a:schemeClr val="tx1"/>
                  </a:solidFill>
                </a:endParaRPr>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357951" y="2357112"/>
              <a:ext cx="1928826" cy="1714829"/>
              <a:chOff x="3505200" y="3733800"/>
              <a:chExt cx="1676400" cy="1298377"/>
            </a:xfrm>
            <a:scene3d>
              <a:camera prst="perspectiveAbove"/>
              <a:lightRig rig="threePt" dir="t"/>
            </a:scene3d>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Database Reader</a:t>
                </a:r>
              </a:p>
              <a:p>
                <a:pPr algn="ctr"/>
                <a:r>
                  <a:rPr lang="en-US" dirty="0" smtClean="0">
                    <a:solidFill>
                      <a:schemeClr val="tx1"/>
                    </a:solidFill>
                  </a:rPr>
                  <a:t>Service</a:t>
                </a:r>
                <a:endParaRPr lang="en-US" dirty="0">
                  <a:solidFill>
                    <a:schemeClr val="tx1"/>
                  </a:solidFill>
                </a:endParaRPr>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000629" y="4409134"/>
              <a:ext cx="1962402" cy="1520196"/>
              <a:chOff x="3505200" y="3733800"/>
              <a:chExt cx="1676400" cy="1298377"/>
            </a:xfrm>
            <a:scene3d>
              <a:camera prst="perspectiveAbove"/>
              <a:lightRig rig="threePt" dir="t"/>
            </a:scene3d>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solidFill>
                      <a:schemeClr val="tx1"/>
                    </a:solidFill>
                  </a:rPr>
                  <a:t>FileReader</a:t>
                </a:r>
                <a:endParaRPr lang="en-US" dirty="0" smtClean="0">
                  <a:solidFill>
                    <a:schemeClr val="tx1"/>
                  </a:solidFill>
                </a:endParaRPr>
              </a:p>
              <a:p>
                <a:pPr algn="ctr"/>
                <a:r>
                  <a:rPr lang="en-US" dirty="0" smtClean="0">
                    <a:solidFill>
                      <a:schemeClr val="tx1"/>
                    </a:solidFill>
                  </a:rPr>
                  <a:t>Service</a:t>
                </a:r>
                <a:endParaRPr lang="en-US" dirty="0">
                  <a:solidFill>
                    <a:schemeClr val="tx1"/>
                  </a:solidFill>
                </a:endParaRPr>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Who the hell am I?</a:t>
            </a:r>
            <a:endParaRPr lang="it-IT" dirty="0"/>
          </a:p>
        </p:txBody>
      </p:sp>
      <p:sp>
        <p:nvSpPr>
          <p:cNvPr id="3" name="Content Placeholder 2"/>
          <p:cNvSpPr>
            <a:spLocks noGrp="1"/>
          </p:cNvSpPr>
          <p:nvPr>
            <p:ph idx="1"/>
          </p:nvPr>
        </p:nvSpPr>
        <p:spPr>
          <a:xfrm>
            <a:off x="457200" y="990600"/>
            <a:ext cx="8229600" cy="3564053"/>
          </a:xfrm>
        </p:spPr>
        <p:txBody>
          <a:bodyPr/>
          <a:lstStyle/>
          <a:p>
            <a:r>
              <a:rPr lang="it-IT" dirty="0" smtClean="0"/>
              <a:t>Simone Chiaretta</a:t>
            </a:r>
          </a:p>
          <a:p>
            <a:r>
              <a:rPr lang="it-IT" dirty="0" smtClean="0"/>
              <a:t>Microsoft MVP </a:t>
            </a:r>
            <a:r>
              <a:rPr lang="it-IT" dirty="0" err="1" smtClean="0"/>
              <a:t>ASP.NET</a:t>
            </a:r>
            <a:endParaRPr lang="it-IT" dirty="0" smtClean="0"/>
          </a:p>
          <a:p>
            <a:r>
              <a:rPr lang="it-IT" dirty="0" smtClean="0"/>
              <a:t>ASP Insider</a:t>
            </a:r>
          </a:p>
          <a:p>
            <a:r>
              <a:rPr lang="it-IT" dirty="0" smtClean="0"/>
              <a:t>Blogger – </a:t>
            </a:r>
            <a:r>
              <a:rPr lang="it-IT" dirty="0" smtClean="0">
                <a:hlinkClick r:id="rId3"/>
              </a:rPr>
              <a:t>http://codeclimber.net.nz</a:t>
            </a:r>
            <a:r>
              <a:rPr lang="it-IT" dirty="0" smtClean="0"/>
              <a:t> </a:t>
            </a:r>
          </a:p>
          <a:p>
            <a:r>
              <a:rPr lang="it-IT" dirty="0" err="1" smtClean="0"/>
              <a:t>Italian</a:t>
            </a:r>
            <a:r>
              <a:rPr lang="it-IT" dirty="0" smtClean="0"/>
              <a:t> </a:t>
            </a:r>
            <a:r>
              <a:rPr lang="it-IT" dirty="0" err="1" smtClean="0"/>
              <a:t>ALT.NET</a:t>
            </a:r>
            <a:r>
              <a:rPr lang="it-IT" dirty="0" smtClean="0"/>
              <a:t> UG </a:t>
            </a:r>
            <a:r>
              <a:rPr lang="it-IT" dirty="0" err="1" smtClean="0"/>
              <a:t>Founder</a:t>
            </a:r>
            <a:endParaRPr lang="it-IT" dirty="0" smtClean="0"/>
          </a:p>
          <a:p>
            <a:r>
              <a:rPr lang="it-IT" dirty="0" smtClean="0"/>
              <a:t>OpenSource developer</a:t>
            </a:r>
          </a:p>
          <a:p>
            <a:r>
              <a:rPr lang="it-IT" dirty="0" smtClean="0"/>
              <a:t>Climber</a:t>
            </a:r>
          </a:p>
          <a:p>
            <a:r>
              <a:rPr lang="it-IT" dirty="0" smtClean="0"/>
              <a:t>All Around Nice Guy</a:t>
            </a:r>
            <a:endParaRPr lang="it-IT" dirty="0"/>
          </a:p>
        </p:txBody>
      </p:sp>
      <p:pic>
        <p:nvPicPr>
          <p:cNvPr id="4" name="Picture 2"/>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blip>
          <a:srcRect/>
          <a:stretch>
            <a:fillRect/>
          </a:stretch>
        </p:blipFill>
        <p:spPr bwMode="auto">
          <a:xfrm>
            <a:off x="5786446" y="2571744"/>
            <a:ext cx="2799477" cy="3981479"/>
          </a:xfrm>
          <a:prstGeom prst="rect">
            <a:avLst/>
          </a:prstGeom>
          <a:noFill/>
          <a:ln w="9525">
            <a:noFill/>
            <a:miter lim="800000"/>
            <a:headEnd/>
            <a:tailEnd/>
          </a:ln>
          <a:effectLst/>
        </p:spPr>
      </p:pic>
      <p:pic>
        <p:nvPicPr>
          <p:cNvPr id="5" name="Picture 4"/>
          <p:cNvPicPr>
            <a:picLocks noChangeAspect="1" noChangeArrowheads="1"/>
          </p:cNvPicPr>
          <p:nvPr/>
        </p:nvPicPr>
        <p:blipFill>
          <a:blip r:embed="rId5" cstate="print"/>
          <a:srcRect/>
          <a:stretch>
            <a:fillRect/>
          </a:stretch>
        </p:blipFill>
        <p:spPr bwMode="auto">
          <a:xfrm>
            <a:off x="500034" y="5286388"/>
            <a:ext cx="2118619" cy="857256"/>
          </a:xfrm>
          <a:prstGeom prst="rect">
            <a:avLst/>
          </a:prstGeom>
          <a:noFill/>
          <a:ln w="9525">
            <a:noFill/>
            <a:miter lim="800000"/>
            <a:headEnd/>
            <a:tailEnd/>
          </a:ln>
          <a:effectLst/>
        </p:spPr>
      </p:pic>
      <p:pic>
        <p:nvPicPr>
          <p:cNvPr id="6" name="Picture 3" descr="C:\Users\Administrator\Downloads\aspinsider.gif"/>
          <p:cNvPicPr>
            <a:picLocks noChangeAspect="1" noChangeArrowheads="1"/>
          </p:cNvPicPr>
          <p:nvPr/>
        </p:nvPicPr>
        <p:blipFill>
          <a:blip r:embed="rId6" cstate="print"/>
          <a:srcRect/>
          <a:stretch>
            <a:fillRect/>
          </a:stretch>
        </p:blipFill>
        <p:spPr bwMode="auto">
          <a:xfrm>
            <a:off x="3143240" y="5357826"/>
            <a:ext cx="1981198" cy="715895"/>
          </a:xfrm>
          <a:prstGeom prst="rect">
            <a:avLst/>
          </a:prstGeom>
        </p:spPr>
        <p:style>
          <a:lnRef idx="2">
            <a:schemeClr val="accent3"/>
          </a:lnRef>
          <a:fillRef idx="1">
            <a:schemeClr val="lt1"/>
          </a:fillRef>
          <a:effectRef idx="0">
            <a:schemeClr val="accent3"/>
          </a:effectRef>
          <a:fontRef idx="minor">
            <a:schemeClr val="dk1"/>
          </a:fontRef>
        </p:style>
      </p:pic>
      <p:sp>
        <p:nvSpPr>
          <p:cNvPr id="7" name="Content Placeholder 2"/>
          <p:cNvSpPr txBox="1">
            <a:spLocks/>
          </p:cNvSpPr>
          <p:nvPr/>
        </p:nvSpPr>
        <p:spPr bwMode="auto">
          <a:xfrm>
            <a:off x="428596" y="6627168"/>
            <a:ext cx="8229600" cy="2308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a:spcBef>
                <a:spcPct val="20000"/>
              </a:spcBef>
              <a:buSzPct val="65000"/>
            </a:pPr>
            <a:r>
              <a:rPr lang="fr-BE" sz="900" i="1" dirty="0" err="1" smtClean="0">
                <a:solidFill>
                  <a:schemeClr val="bg1"/>
                </a:solidFill>
              </a:rPr>
              <a:t>Disclaimer</a:t>
            </a:r>
            <a:r>
              <a:rPr lang="fr-BE" sz="900" i="1" dirty="0" smtClean="0">
                <a:solidFill>
                  <a:schemeClr val="bg1"/>
                </a:solidFill>
              </a:rPr>
              <a:t>:"The </a:t>
            </a:r>
            <a:r>
              <a:rPr lang="fr-BE" sz="900" i="1" dirty="0" err="1" smtClean="0">
                <a:solidFill>
                  <a:schemeClr val="bg1"/>
                </a:solidFill>
              </a:rPr>
              <a:t>views</a:t>
            </a:r>
            <a:r>
              <a:rPr lang="fr-BE" sz="900" i="1" dirty="0" smtClean="0">
                <a:solidFill>
                  <a:schemeClr val="bg1"/>
                </a:solidFill>
              </a:rPr>
              <a:t> </a:t>
            </a:r>
            <a:r>
              <a:rPr lang="fr-BE" sz="900" i="1" dirty="0" err="1" smtClean="0">
                <a:solidFill>
                  <a:schemeClr val="bg1"/>
                </a:solidFill>
              </a:rPr>
              <a:t>expressed</a:t>
            </a:r>
            <a:r>
              <a:rPr lang="fr-BE" sz="900" i="1" dirty="0" smtClean="0">
                <a:solidFill>
                  <a:schemeClr val="bg1"/>
                </a:solidFill>
              </a:rPr>
              <a:t> are </a:t>
            </a:r>
            <a:r>
              <a:rPr lang="fr-BE" sz="900" i="1" dirty="0" err="1" smtClean="0">
                <a:solidFill>
                  <a:schemeClr val="bg1"/>
                </a:solidFill>
              </a:rPr>
              <a:t>purely</a:t>
            </a:r>
            <a:r>
              <a:rPr lang="fr-BE" sz="900" i="1" dirty="0" smtClean="0">
                <a:solidFill>
                  <a:schemeClr val="bg1"/>
                </a:solidFill>
              </a:rPr>
              <a:t> </a:t>
            </a:r>
            <a:r>
              <a:rPr lang="fr-BE" sz="900" i="1" dirty="0" err="1" smtClean="0">
                <a:solidFill>
                  <a:schemeClr val="bg1"/>
                </a:solidFill>
              </a:rPr>
              <a:t>those</a:t>
            </a:r>
            <a:r>
              <a:rPr lang="fr-BE" sz="900" i="1" dirty="0" smtClean="0">
                <a:solidFill>
                  <a:schemeClr val="bg1"/>
                </a:solidFill>
              </a:rPr>
              <a:t> of the speaker and </a:t>
            </a:r>
            <a:r>
              <a:rPr lang="fr-BE" sz="900" i="1" dirty="0" err="1" smtClean="0">
                <a:solidFill>
                  <a:schemeClr val="bg1"/>
                </a:solidFill>
              </a:rPr>
              <a:t>may</a:t>
            </a:r>
            <a:r>
              <a:rPr lang="fr-BE" sz="900" i="1" dirty="0" smtClean="0">
                <a:solidFill>
                  <a:schemeClr val="bg1"/>
                </a:solidFill>
              </a:rPr>
              <a:t> not in </a:t>
            </a:r>
            <a:r>
              <a:rPr lang="fr-BE" sz="900" i="1" dirty="0" err="1" smtClean="0">
                <a:solidFill>
                  <a:schemeClr val="bg1"/>
                </a:solidFill>
              </a:rPr>
              <a:t>any</a:t>
            </a:r>
            <a:r>
              <a:rPr lang="fr-BE" sz="900" i="1" dirty="0" smtClean="0">
                <a:solidFill>
                  <a:schemeClr val="bg1"/>
                </a:solidFill>
              </a:rPr>
              <a:t> </a:t>
            </a:r>
            <a:r>
              <a:rPr lang="fr-BE" sz="900" i="1" dirty="0" err="1" smtClean="0">
                <a:solidFill>
                  <a:schemeClr val="bg1"/>
                </a:solidFill>
              </a:rPr>
              <a:t>circumstances</a:t>
            </a:r>
            <a:r>
              <a:rPr lang="fr-BE" sz="900" i="1" dirty="0" smtClean="0">
                <a:solidFill>
                  <a:schemeClr val="bg1"/>
                </a:solidFill>
              </a:rPr>
              <a:t> </a:t>
            </a:r>
            <a:r>
              <a:rPr lang="fr-BE" sz="900" i="1" dirty="0" err="1" smtClean="0">
                <a:solidFill>
                  <a:schemeClr val="bg1"/>
                </a:solidFill>
              </a:rPr>
              <a:t>be</a:t>
            </a:r>
            <a:r>
              <a:rPr lang="fr-BE" sz="900" i="1" dirty="0" smtClean="0">
                <a:solidFill>
                  <a:schemeClr val="bg1"/>
                </a:solidFill>
              </a:rPr>
              <a:t> </a:t>
            </a:r>
            <a:r>
              <a:rPr lang="fr-BE" sz="900" i="1" dirty="0" err="1" smtClean="0">
                <a:solidFill>
                  <a:schemeClr val="bg1"/>
                </a:solidFill>
              </a:rPr>
              <a:t>regarded</a:t>
            </a:r>
            <a:r>
              <a:rPr lang="fr-BE" sz="900" i="1" dirty="0" smtClean="0">
                <a:solidFill>
                  <a:schemeClr val="bg1"/>
                </a:solidFill>
              </a:rPr>
              <a:t> as </a:t>
            </a:r>
            <a:r>
              <a:rPr lang="fr-BE" sz="900" i="1" dirty="0" err="1" smtClean="0">
                <a:solidFill>
                  <a:schemeClr val="bg1"/>
                </a:solidFill>
              </a:rPr>
              <a:t>stating</a:t>
            </a:r>
            <a:r>
              <a:rPr lang="fr-BE" sz="900" i="1" dirty="0" smtClean="0">
                <a:solidFill>
                  <a:schemeClr val="bg1"/>
                </a:solidFill>
              </a:rPr>
              <a:t> an official position of the Council"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soliD: Dependency Inversion Principle (DIP)</a:t>
            </a:r>
            <a:endParaRPr lang="it-IT" dirty="0"/>
          </a:p>
        </p:txBody>
      </p:sp>
      <p:pic>
        <p:nvPicPr>
          <p:cNvPr id="4" name="Content Placeholder 3" descr="DependencyInversionPrinciple.jpg"/>
          <p:cNvPicPr>
            <a:picLocks noGrp="1" noChangeAspect="1"/>
          </p:cNvPicPr>
          <p:nvPr>
            <p:ph idx="1"/>
          </p:nvPr>
        </p:nvPicPr>
        <p:blipFill>
          <a:blip r:embed="rId3"/>
          <a:stretch>
            <a:fillRect/>
          </a:stretch>
        </p:blipFill>
        <p:spPr>
          <a:xfrm>
            <a:off x="1500166" y="928670"/>
            <a:ext cx="6477025" cy="5181619"/>
          </a:xfrm>
        </p:spPr>
      </p:pic>
      <p:sp>
        <p:nvSpPr>
          <p:cNvPr id="5" name="TextBox 4"/>
          <p:cNvSpPr txBox="1"/>
          <p:nvPr/>
        </p:nvSpPr>
        <p:spPr>
          <a:xfrm>
            <a:off x="1714480" y="5786454"/>
            <a:ext cx="5630067" cy="646331"/>
          </a:xfrm>
          <a:prstGeom prst="rect">
            <a:avLst/>
          </a:prstGeom>
          <a:noFill/>
        </p:spPr>
        <p:txBody>
          <a:bodyPr wrap="none" rtlCol="0">
            <a:spAutoFit/>
          </a:bodyPr>
          <a:lstStyle/>
          <a:p>
            <a:r>
              <a:rPr lang="en-US" i="1" dirty="0" smtClean="0">
                <a:solidFill>
                  <a:schemeClr val="bg1"/>
                </a:solidFill>
                <a:latin typeface="+mn-lt"/>
              </a:rPr>
              <a:t>Depend on abstractions, not on concretions.</a:t>
            </a:r>
          </a:p>
          <a:p>
            <a:endParaRPr lang="fr-B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Dependency</a:t>
            </a:r>
            <a:r>
              <a:rPr lang="it-IT" dirty="0" smtClean="0"/>
              <a:t> </a:t>
            </a:r>
            <a:r>
              <a:rPr lang="it-IT" dirty="0" err="1" smtClean="0"/>
              <a:t>Inversion</a:t>
            </a:r>
            <a:r>
              <a:rPr lang="it-IT" dirty="0" smtClean="0"/>
              <a:t> </a:t>
            </a:r>
            <a:r>
              <a:rPr lang="it-IT" dirty="0" err="1" smtClean="0"/>
              <a:t>Principle</a:t>
            </a:r>
            <a:r>
              <a:rPr lang="it-IT" dirty="0" smtClean="0"/>
              <a:t> (DIP)</a:t>
            </a:r>
            <a:endParaRPr lang="fr-BE" dirty="0"/>
          </a:p>
        </p:txBody>
      </p:sp>
      <p:sp>
        <p:nvSpPr>
          <p:cNvPr id="3" name="Content Placeholder 2"/>
          <p:cNvSpPr>
            <a:spLocks noGrp="1"/>
          </p:cNvSpPr>
          <p:nvPr>
            <p:ph idx="1"/>
          </p:nvPr>
        </p:nvSpPr>
        <p:spPr>
          <a:xfrm>
            <a:off x="428596" y="1285860"/>
            <a:ext cx="8229600" cy="4007251"/>
          </a:xfrm>
        </p:spPr>
        <p:txBody>
          <a:bodyPr/>
          <a:lstStyle/>
          <a:p>
            <a:pPr marL="0" indent="0">
              <a:buNone/>
            </a:pPr>
            <a:r>
              <a:rPr lang="en-US"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dirty="0" smtClean="0"/>
          </a:p>
          <a:p>
            <a:pPr marL="0" indent="0">
              <a:buNone/>
            </a:pPr>
            <a:endParaRPr lang="en-US" dirty="0" smtClean="0"/>
          </a:p>
          <a:p>
            <a:pPr marL="0" indent="0">
              <a:buNone/>
            </a:pPr>
            <a:r>
              <a:rPr lang="en-US" dirty="0" smtClean="0"/>
              <a:t>	- Robert Martin</a:t>
            </a:r>
          </a:p>
          <a:p>
            <a:endParaRPr lang="fr-B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Dependency</a:t>
            </a:r>
            <a:r>
              <a:rPr lang="it-IT" dirty="0" smtClean="0"/>
              <a:t> </a:t>
            </a:r>
            <a:r>
              <a:rPr lang="it-IT" dirty="0" err="1" smtClean="0"/>
              <a:t>Inversion</a:t>
            </a:r>
            <a:r>
              <a:rPr lang="it-IT" dirty="0" smtClean="0"/>
              <a:t> </a:t>
            </a:r>
            <a:r>
              <a:rPr lang="it-IT" dirty="0" err="1" smtClean="0"/>
              <a:t>Principle</a:t>
            </a:r>
            <a:r>
              <a:rPr lang="it-IT" dirty="0" smtClean="0"/>
              <a:t> (DIP)</a:t>
            </a:r>
            <a:endParaRPr lang="fr-BE" dirty="0"/>
          </a:p>
        </p:txBody>
      </p:sp>
      <p:grpSp>
        <p:nvGrpSpPr>
          <p:cNvPr id="4" name="Group 3"/>
          <p:cNvGrpSpPr/>
          <p:nvPr/>
        </p:nvGrpSpPr>
        <p:grpSpPr>
          <a:xfrm>
            <a:off x="857224" y="1285860"/>
            <a:ext cx="6929486" cy="4786346"/>
            <a:chOff x="1905000" y="1981200"/>
            <a:chExt cx="5410200" cy="3886200"/>
          </a:xfrm>
          <a:scene3d>
            <a:camera prst="perspectiveAbove"/>
            <a:lightRig rig="threePt" dir="t"/>
          </a:scene3d>
        </p:grpSpPr>
        <p:grpSp>
          <p:nvGrpSpPr>
            <p:cNvPr id="5" name="Group 8"/>
            <p:cNvGrpSpPr/>
            <p:nvPr/>
          </p:nvGrpSpPr>
          <p:grpSpPr>
            <a:xfrm>
              <a:off x="2247900" y="4419600"/>
              <a:ext cx="4648200" cy="1447800"/>
              <a:chOff x="3429000" y="3276600"/>
              <a:chExt cx="4648200" cy="1447800"/>
            </a:xfrm>
          </p:grpSpPr>
          <p:sp>
            <p:nvSpPr>
              <p:cNvPr id="17" name="Rectangle 16"/>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ProcessingService</a:t>
                </a:r>
                <a:endParaRPr lang="en-US" dirty="0">
                  <a:solidFill>
                    <a:schemeClr val="tx1"/>
                  </a:solidFill>
                </a:endParaRPr>
              </a:p>
            </p:txBody>
          </p:sp>
          <p:sp>
            <p:nvSpPr>
              <p:cNvPr id="18" name="Down Arrow Callout 17"/>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solidFill>
                      <a:schemeClr val="tx1"/>
                    </a:solidFill>
                  </a:rPr>
                  <a:t>IMessageInfoRetriever</a:t>
                </a:r>
                <a:endParaRPr lang="en-US" dirty="0">
                  <a:solidFill>
                    <a:schemeClr val="tx1"/>
                  </a:solidFill>
                </a:endParaRPr>
              </a:p>
            </p:txBody>
          </p:sp>
          <p:sp>
            <p:nvSpPr>
              <p:cNvPr id="19" name="Down Arrow Callout 1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solidFill>
                      <a:schemeClr val="tx1"/>
                    </a:solidFill>
                  </a:rPr>
                  <a:t>IEmailService</a:t>
                </a:r>
                <a:endParaRPr lang="en-US" dirty="0">
                  <a:solidFill>
                    <a:schemeClr val="tx1"/>
                  </a:solidFill>
                </a:endParaRPr>
              </a:p>
            </p:txBody>
          </p:sp>
        </p:grpSp>
        <p:grpSp>
          <p:nvGrpSpPr>
            <p:cNvPr id="6" name="Group 12"/>
            <p:cNvGrpSpPr/>
            <p:nvPr/>
          </p:nvGrpSpPr>
          <p:grpSpPr>
            <a:xfrm>
              <a:off x="3733800" y="2667000"/>
              <a:ext cx="1676400" cy="1447800"/>
              <a:chOff x="533400" y="4267200"/>
              <a:chExt cx="1676400" cy="1447800"/>
            </a:xfrm>
          </p:grpSpPr>
          <p:sp>
            <p:nvSpPr>
              <p:cNvPr id="15" name="Rectangle 14"/>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File Reader Service</a:t>
                </a:r>
                <a:endParaRPr lang="en-US" dirty="0">
                  <a:solidFill>
                    <a:schemeClr val="tx1"/>
                  </a:solidFill>
                </a:endParaRPr>
              </a:p>
            </p:txBody>
          </p:sp>
          <p:sp>
            <p:nvSpPr>
              <p:cNvPr id="16" name="Down Arrow Callout 15"/>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solidFill>
                      <a:schemeClr val="tx1"/>
                    </a:solidFill>
                  </a:rPr>
                  <a:t>IFileFormat</a:t>
                </a:r>
                <a:r>
                  <a:rPr lang="en-US" dirty="0" smtClean="0">
                    <a:solidFill>
                      <a:schemeClr val="tx1"/>
                    </a:solidFill>
                  </a:rPr>
                  <a:t> Reader</a:t>
                </a:r>
                <a:endParaRPr lang="en-US" dirty="0">
                  <a:solidFill>
                    <a:schemeClr val="tx1"/>
                  </a:solidFill>
                </a:endParaRPr>
              </a:p>
            </p:txBody>
          </p:sp>
        </p:grpSp>
        <p:sp>
          <p:nvSpPr>
            <p:cNvPr id="7" name="Rectangle 6"/>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Sender</a:t>
              </a:r>
              <a:endParaRPr lang="en-US" dirty="0">
                <a:solidFill>
                  <a:schemeClr val="tx1"/>
                </a:solidFill>
              </a:endParaRPr>
            </a:p>
          </p:txBody>
        </p:sp>
        <p:sp>
          <p:nvSpPr>
            <p:cNvPr id="8" name="Down Arrow 7"/>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Database Reader Service</a:t>
              </a:r>
              <a:endParaRPr lang="en-US" dirty="0">
                <a:solidFill>
                  <a:schemeClr val="tx1"/>
                </a:solidFill>
              </a:endParaRPr>
            </a:p>
          </p:txBody>
        </p:sp>
        <p:sp>
          <p:nvSpPr>
            <p:cNvPr id="10" name="Down Arrow 9"/>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Snip Single Corner Rectangle 10"/>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Flat File Reader</a:t>
              </a:r>
              <a:endParaRPr lang="en-US" dirty="0">
                <a:solidFill>
                  <a:schemeClr val="tx1"/>
                </a:solidFill>
              </a:endParaRPr>
            </a:p>
          </p:txBody>
        </p:sp>
        <p:sp>
          <p:nvSpPr>
            <p:cNvPr id="12" name="Snip Single Corner Rectangle 11"/>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Xml File Reader</a:t>
              </a:r>
              <a:endParaRPr lang="en-US" dirty="0">
                <a:solidFill>
                  <a:schemeClr val="tx1"/>
                </a:solidFill>
              </a:endParaRPr>
            </a:p>
          </p:txBody>
        </p:sp>
        <p:sp>
          <p:nvSpPr>
            <p:cNvPr id="13" name="Down Arrow 12"/>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Down Arrow 1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Before</a:t>
            </a:r>
            <a:r>
              <a:rPr lang="it-IT" dirty="0" smtClean="0"/>
              <a:t> and </a:t>
            </a:r>
            <a:r>
              <a:rPr lang="it-IT" dirty="0" err="1" smtClean="0"/>
              <a:t>After</a:t>
            </a:r>
            <a:endParaRPr lang="fr-BE" dirty="0"/>
          </a:p>
        </p:txBody>
      </p:sp>
      <p:grpSp>
        <p:nvGrpSpPr>
          <p:cNvPr id="4" name="Group 3"/>
          <p:cNvGrpSpPr/>
          <p:nvPr/>
        </p:nvGrpSpPr>
        <p:grpSpPr>
          <a:xfrm>
            <a:off x="304800" y="2286000"/>
            <a:ext cx="1676400" cy="2590800"/>
            <a:chOff x="3733800" y="2590800"/>
            <a:chExt cx="1676400" cy="2590800"/>
          </a:xfrm>
          <a:scene3d>
            <a:camera prst="perspectiveAbove"/>
            <a:lightRig rig="threePt" dir="t"/>
          </a:scene3d>
        </p:grpSpPr>
        <p:grpSp>
          <p:nvGrpSpPr>
            <p:cNvPr id="5" name="Group 7"/>
            <p:cNvGrpSpPr/>
            <p:nvPr/>
          </p:nvGrpSpPr>
          <p:grpSpPr>
            <a:xfrm>
              <a:off x="3733800" y="2590800"/>
              <a:ext cx="1676400" cy="2590800"/>
              <a:chOff x="1219200" y="2667000"/>
              <a:chExt cx="1676400" cy="2590800"/>
            </a:xfrm>
          </p:grpSpPr>
          <p:sp>
            <p:nvSpPr>
              <p:cNvPr id="7" name="Rectangle 6"/>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Email Sending App</a:t>
                </a:r>
                <a:endParaRPr lang="en-US" dirty="0">
                  <a:solidFill>
                    <a:schemeClr val="tx1"/>
                  </a:solidFill>
                </a:endParaRPr>
              </a:p>
            </p:txBody>
          </p:sp>
          <p:sp>
            <p:nvSpPr>
              <p:cNvPr id="8" name="Snip Single Corner Rectangle 7"/>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File</a:t>
                </a:r>
                <a:endParaRPr lang="en-US" dirty="0">
                  <a:solidFill>
                    <a:schemeClr val="tx1"/>
                  </a:solidFill>
                </a:endParaRPr>
              </a:p>
            </p:txBody>
          </p:sp>
        </p:grpSp>
        <p:cxnSp>
          <p:nvCxnSpPr>
            <p:cNvPr id="6" name="Elbow Connector 5"/>
            <p:cNvCxnSpPr>
              <a:stCxn id="8" idx="3"/>
              <a:endCxn id="7"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500298" y="1357298"/>
            <a:ext cx="6396054" cy="4510102"/>
            <a:chOff x="2895600" y="2026024"/>
            <a:chExt cx="5715000" cy="3841376"/>
          </a:xfrm>
          <a:scene3d>
            <a:camera prst="perspectiveAbove"/>
            <a:lightRig rig="threePt" dir="t"/>
          </a:scene3d>
        </p:grpSpPr>
        <p:sp>
          <p:nvSpPr>
            <p:cNvPr id="10" name="Rectangle 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EmailProcessingService</a:t>
              </a:r>
              <a:endParaRPr lang="en-US" sz="1200" dirty="0">
                <a:solidFill>
                  <a:schemeClr val="tx1"/>
                </a:solidFill>
              </a:endParaRPr>
            </a:p>
          </p:txBody>
        </p:sp>
        <p:sp>
          <p:nvSpPr>
            <p:cNvPr id="11" name="Down Arrow Callout 10"/>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IMessageInfo</a:t>
              </a:r>
              <a:endParaRPr lang="en-US" sz="1200" dirty="0" smtClean="0">
                <a:solidFill>
                  <a:schemeClr val="tx1"/>
                </a:solidFill>
              </a:endParaRPr>
            </a:p>
            <a:p>
              <a:pPr algn="ctr"/>
              <a:r>
                <a:rPr lang="en-US" sz="1200" dirty="0" smtClean="0">
                  <a:solidFill>
                    <a:schemeClr val="tx1"/>
                  </a:solidFill>
                </a:rPr>
                <a:t>Retriever</a:t>
              </a:r>
              <a:endParaRPr lang="en-US" sz="1200" dirty="0">
                <a:solidFill>
                  <a:schemeClr val="tx1"/>
                </a:solidFill>
              </a:endParaRPr>
            </a:p>
          </p:txBody>
        </p:sp>
        <p:sp>
          <p:nvSpPr>
            <p:cNvPr id="12" name="Down Arrow Callout 11"/>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IEmailSender</a:t>
              </a:r>
              <a:endParaRPr lang="en-US" sz="1200" dirty="0">
                <a:solidFill>
                  <a:schemeClr val="tx1"/>
                </a:solidFill>
              </a:endParaRPr>
            </a:p>
          </p:txBody>
        </p:sp>
        <p:sp>
          <p:nvSpPr>
            <p:cNvPr id="13" name="Rectangle 12"/>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IMessage</a:t>
              </a:r>
              <a:endParaRPr lang="en-US" sz="1200" dirty="0" smtClean="0">
                <a:solidFill>
                  <a:schemeClr val="tx1"/>
                </a:solidFill>
              </a:endParaRPr>
            </a:p>
            <a:p>
              <a:pPr algn="ctr"/>
              <a:r>
                <a:rPr lang="en-US" sz="1200" dirty="0" smtClean="0">
                  <a:solidFill>
                    <a:schemeClr val="tx1"/>
                  </a:solidFill>
                </a:rPr>
                <a:t>Info</a:t>
              </a:r>
            </a:p>
            <a:p>
              <a:pPr algn="ctr"/>
              <a:r>
                <a:rPr lang="en-US" sz="1200" dirty="0" smtClean="0">
                  <a:solidFill>
                    <a:schemeClr val="tx1"/>
                  </a:solidFill>
                </a:rPr>
                <a:t>Retriever</a:t>
              </a:r>
              <a:endParaRPr lang="en-US" sz="1200" dirty="0">
                <a:solidFill>
                  <a:schemeClr val="tx1"/>
                </a:solidFill>
              </a:endParaRPr>
            </a:p>
          </p:txBody>
        </p:sp>
        <p:sp>
          <p:nvSpPr>
            <p:cNvPr id="14" name="Snip Single Corner Rectangle 13"/>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Flat File</a:t>
              </a:r>
              <a:endParaRPr lang="en-US" sz="1200" dirty="0">
                <a:solidFill>
                  <a:schemeClr val="tx1"/>
                </a:solidFill>
              </a:endParaRPr>
            </a:p>
          </p:txBody>
        </p:sp>
        <p:sp>
          <p:nvSpPr>
            <p:cNvPr id="15" name="Snip Single Corner Rectangle 14"/>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XML File</a:t>
              </a:r>
              <a:endParaRPr lang="en-US" sz="1200" dirty="0">
                <a:solidFill>
                  <a:schemeClr val="tx1"/>
                </a:solidFill>
              </a:endParaRPr>
            </a:p>
          </p:txBody>
        </p:sp>
        <p:cxnSp>
          <p:nvCxnSpPr>
            <p:cNvPr id="16" name="Elbow Connector 15"/>
            <p:cNvCxnSpPr>
              <a:stCxn id="14" idx="0"/>
              <a:endCxn id="18"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6"/>
            <p:cNvCxnSpPr>
              <a:stCxn id="15" idx="0"/>
              <a:endCxn id="18"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8" name="Rectangle 17"/>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IFileFormat</a:t>
              </a:r>
              <a:r>
                <a:rPr lang="en-US" sz="1200" dirty="0" smtClean="0">
                  <a:solidFill>
                    <a:schemeClr val="tx1"/>
                  </a:solidFill>
                </a:rPr>
                <a:t> Reader</a:t>
              </a:r>
              <a:endParaRPr lang="en-US" sz="1200" dirty="0">
                <a:solidFill>
                  <a:schemeClr val="tx1"/>
                </a:solidFill>
              </a:endParaRPr>
            </a:p>
          </p:txBody>
        </p:sp>
        <p:cxnSp>
          <p:nvCxnSpPr>
            <p:cNvPr id="19" name="Elbow Connector 18"/>
            <p:cNvCxnSpPr>
              <a:stCxn id="20" idx="3"/>
              <a:endCxn id="13"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FileReader</a:t>
              </a:r>
              <a:endParaRPr lang="en-US" sz="1200" dirty="0" smtClean="0">
                <a:solidFill>
                  <a:schemeClr val="tx1"/>
                </a:solidFill>
              </a:endParaRPr>
            </a:p>
            <a:p>
              <a:pPr algn="ctr"/>
              <a:r>
                <a:rPr lang="en-US" sz="1200" dirty="0" smtClean="0">
                  <a:solidFill>
                    <a:schemeClr val="tx1"/>
                  </a:solidFill>
                </a:rPr>
                <a:t>Service</a:t>
              </a:r>
              <a:endParaRPr lang="en-US" sz="1200" dirty="0">
                <a:solidFill>
                  <a:schemeClr val="tx1"/>
                </a:solidFill>
              </a:endParaRPr>
            </a:p>
          </p:txBody>
        </p:sp>
        <p:cxnSp>
          <p:nvCxnSpPr>
            <p:cNvPr id="21" name="Elbow Connector 20"/>
            <p:cNvCxnSpPr>
              <a:stCxn id="18" idx="3"/>
              <a:endCxn id="20"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Can 21"/>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Database</a:t>
              </a:r>
              <a:endParaRPr lang="en-US" sz="1200" dirty="0">
                <a:solidFill>
                  <a:schemeClr val="tx1"/>
                </a:solidFill>
              </a:endParaRPr>
            </a:p>
          </p:txBody>
        </p:sp>
        <p:cxnSp>
          <p:nvCxnSpPr>
            <p:cNvPr id="23" name="Elbow Connector 22"/>
            <p:cNvCxnSpPr>
              <a:stCxn id="22" idx="4"/>
              <a:endCxn id="24"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Rectangle 23"/>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Database</a:t>
              </a:r>
            </a:p>
            <a:p>
              <a:pPr algn="ctr"/>
              <a:r>
                <a:rPr lang="en-US" sz="1200" dirty="0" smtClean="0">
                  <a:solidFill>
                    <a:schemeClr val="tx1"/>
                  </a:solidFill>
                </a:rPr>
                <a:t>Reader</a:t>
              </a:r>
            </a:p>
            <a:p>
              <a:pPr algn="ctr"/>
              <a:r>
                <a:rPr lang="en-US" sz="1200" dirty="0" smtClean="0">
                  <a:solidFill>
                    <a:schemeClr val="tx1"/>
                  </a:solidFill>
                </a:rPr>
                <a:t>Service</a:t>
              </a:r>
              <a:endParaRPr lang="en-US" sz="1200" dirty="0">
                <a:solidFill>
                  <a:schemeClr val="tx1"/>
                </a:solidFill>
              </a:endParaRPr>
            </a:p>
          </p:txBody>
        </p:sp>
        <p:cxnSp>
          <p:nvCxnSpPr>
            <p:cNvPr id="25" name="Elbow Connector 24"/>
            <p:cNvCxnSpPr>
              <a:stCxn id="24" idx="3"/>
              <a:endCxn id="13"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IEmail</a:t>
              </a:r>
              <a:endParaRPr lang="en-US" sz="1200" dirty="0" smtClean="0">
                <a:solidFill>
                  <a:schemeClr val="tx1"/>
                </a:solidFill>
              </a:endParaRPr>
            </a:p>
            <a:p>
              <a:pPr algn="ctr"/>
              <a:r>
                <a:rPr lang="en-US" sz="1200" dirty="0" smtClean="0">
                  <a:solidFill>
                    <a:schemeClr val="tx1"/>
                  </a:solidFill>
                </a:rPr>
                <a:t>Service</a:t>
              </a:r>
              <a:endParaRPr lang="en-US" sz="1200" dirty="0">
                <a:solidFill>
                  <a:schemeClr val="tx1"/>
                </a:solidFill>
              </a:endParaRPr>
            </a:p>
          </p:txBody>
        </p:sp>
        <p:sp>
          <p:nvSpPr>
            <p:cNvPr id="27" name="Rectangle 26"/>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EmailService</a:t>
              </a:r>
              <a:endParaRPr lang="en-US" sz="1200" dirty="0">
                <a:solidFill>
                  <a:schemeClr val="tx1"/>
                </a:solidFill>
              </a:endParaRPr>
            </a:p>
          </p:txBody>
        </p:sp>
        <p:cxnSp>
          <p:nvCxnSpPr>
            <p:cNvPr id="28" name="Elbow Connector 27"/>
            <p:cNvCxnSpPr>
              <a:stCxn id="27" idx="3"/>
              <a:endCxn id="26"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57158" y="1829594"/>
            <a:ext cx="3786214" cy="4114800"/>
            <a:chOff x="714348" y="1829594"/>
            <a:chExt cx="3786214" cy="4114800"/>
          </a:xfrm>
        </p:grpSpPr>
        <p:grpSp>
          <p:nvGrpSpPr>
            <p:cNvPr id="30" name="Group 39"/>
            <p:cNvGrpSpPr/>
            <p:nvPr/>
          </p:nvGrpSpPr>
          <p:grpSpPr>
            <a:xfrm>
              <a:off x="714348" y="5357826"/>
              <a:ext cx="3786214" cy="461665"/>
              <a:chOff x="714348" y="5357826"/>
              <a:chExt cx="3786214" cy="461665"/>
            </a:xfrm>
          </p:grpSpPr>
          <p:sp>
            <p:nvSpPr>
              <p:cNvPr id="32" name="TextBox 31"/>
              <p:cNvSpPr txBox="1"/>
              <p:nvPr/>
            </p:nvSpPr>
            <p:spPr>
              <a:xfrm>
                <a:off x="714348" y="5357826"/>
                <a:ext cx="1247756"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solidFill>
                      <a:schemeClr val="tx1"/>
                    </a:solidFill>
                    <a:latin typeface="+mn-lt"/>
                  </a:rPr>
                  <a:t>Before</a:t>
                </a:r>
              </a:p>
            </p:txBody>
          </p:sp>
          <p:sp>
            <p:nvSpPr>
              <p:cNvPr id="33" name="TextBox 32"/>
              <p:cNvSpPr txBox="1"/>
              <p:nvPr/>
            </p:nvSpPr>
            <p:spPr>
              <a:xfrm>
                <a:off x="3428992" y="5357826"/>
                <a:ext cx="1071570"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dirty="0" smtClean="0">
                    <a:solidFill>
                      <a:schemeClr val="tx1"/>
                    </a:solidFill>
                    <a:latin typeface="+mn-lt"/>
                  </a:rPr>
                  <a:t>After</a:t>
                </a:r>
              </a:p>
            </p:txBody>
          </p:sp>
        </p:grpSp>
        <p:cxnSp>
          <p:nvCxnSpPr>
            <p:cNvPr id="31" name="Straight Connector 30"/>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to test for “good design”?</a:t>
            </a:r>
            <a:endParaRPr lang="it-IT" dirty="0"/>
          </a:p>
        </p:txBody>
      </p:sp>
      <p:sp>
        <p:nvSpPr>
          <p:cNvPr id="3" name="Content Placeholder 2"/>
          <p:cNvSpPr>
            <a:spLocks noGrp="1"/>
          </p:cNvSpPr>
          <p:nvPr>
            <p:ph idx="1"/>
          </p:nvPr>
        </p:nvSpPr>
        <p:spPr>
          <a:xfrm>
            <a:off x="457200" y="990600"/>
            <a:ext cx="8229600" cy="904863"/>
          </a:xfrm>
        </p:spPr>
        <p:txBody>
          <a:bodyPr/>
          <a:lstStyle/>
          <a:p>
            <a:r>
              <a:rPr lang="it-IT" dirty="0" smtClean="0"/>
              <a:t>You can’t</a:t>
            </a:r>
          </a:p>
          <a:p>
            <a:r>
              <a:rPr lang="it-IT" dirty="0" smtClean="0"/>
              <a:t>Actually you can </a:t>
            </a:r>
            <a:r>
              <a:rPr lang="it-IT" dirty="0" smtClean="0">
                <a:sym typeface="Wingdings" pitchFamily="2" charset="2"/>
              </a:rPr>
              <a:t></a:t>
            </a:r>
            <a:endParaRPr lang="it-IT" dirty="0"/>
          </a:p>
        </p:txBody>
      </p:sp>
      <p:pic>
        <p:nvPicPr>
          <p:cNvPr id="2050" name="Picture 2"/>
          <p:cNvPicPr>
            <a:picLocks noChangeAspect="1" noChangeArrowheads="1"/>
          </p:cNvPicPr>
          <p:nvPr/>
        </p:nvPicPr>
        <p:blipFill>
          <a:blip r:embed="rId3"/>
          <a:srcRect/>
          <a:stretch>
            <a:fillRect/>
          </a:stretch>
        </p:blipFill>
        <p:spPr bwMode="auto">
          <a:xfrm>
            <a:off x="1071538" y="2143116"/>
            <a:ext cx="2764395" cy="785818"/>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500562" y="2143116"/>
            <a:ext cx="4024314" cy="4024314"/>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500034" y="3071810"/>
            <a:ext cx="5118844" cy="2148323"/>
          </a:xfrm>
          <a:prstGeom prst="rect">
            <a:avLst/>
          </a:prstGeom>
          <a:noFill/>
          <a:ln w="9525">
            <a:noFill/>
            <a:miter lim="800000"/>
            <a:headEnd/>
            <a:tailEnd/>
          </a:ln>
          <a:effectLst/>
        </p:spPr>
      </p:pic>
      <p:sp>
        <p:nvSpPr>
          <p:cNvPr id="8" name="TextBox 7"/>
          <p:cNvSpPr txBox="1"/>
          <p:nvPr/>
        </p:nvSpPr>
        <p:spPr>
          <a:xfrm>
            <a:off x="500034" y="2143116"/>
            <a:ext cx="8072494" cy="3929090"/>
          </a:xfrm>
          <a:prstGeom prst="rect">
            <a:avLst/>
          </a:prstGeom>
          <a:solidFill>
            <a:schemeClr val="lt1">
              <a:alpha val="43000"/>
            </a:schemeClr>
          </a:solidFill>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it-IT" sz="9600" dirty="0" smtClean="0"/>
              <a:t>Clear?</a:t>
            </a:r>
            <a:endParaRPr lang="it-IT" sz="9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707886"/>
          </a:xfrm>
        </p:spPr>
        <p:txBody>
          <a:bodyPr/>
          <a:lstStyle/>
          <a:p>
            <a:r>
              <a:rPr lang="it-IT" dirty="0" smtClean="0"/>
              <a:t>Testability Requirements</a:t>
            </a:r>
            <a:br>
              <a:rPr lang="it-IT" dirty="0" smtClean="0"/>
            </a:br>
            <a:endParaRPr lang="it-IT"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Testability Actors</a:t>
            </a:r>
            <a:endParaRPr lang="it-IT" dirty="0"/>
          </a:p>
        </p:txBody>
      </p:sp>
      <p:sp>
        <p:nvSpPr>
          <p:cNvPr id="3" name="Content Placeholder 2"/>
          <p:cNvSpPr>
            <a:spLocks noGrp="1"/>
          </p:cNvSpPr>
          <p:nvPr>
            <p:ph idx="1"/>
          </p:nvPr>
        </p:nvSpPr>
        <p:spPr>
          <a:xfrm>
            <a:off x="457200" y="990600"/>
            <a:ext cx="8229600" cy="1348061"/>
          </a:xfrm>
        </p:spPr>
        <p:txBody>
          <a:bodyPr/>
          <a:lstStyle/>
          <a:p>
            <a:r>
              <a:rPr lang="it-IT" dirty="0" smtClean="0"/>
              <a:t>System Under Test</a:t>
            </a:r>
          </a:p>
          <a:p>
            <a:r>
              <a:rPr lang="it-IT" dirty="0" err="1" smtClean="0"/>
              <a:t>Depended</a:t>
            </a:r>
            <a:r>
              <a:rPr lang="it-IT" dirty="0" smtClean="0"/>
              <a:t> On Component</a:t>
            </a:r>
          </a:p>
          <a:p>
            <a:r>
              <a:rPr lang="it-IT" dirty="0" smtClean="0"/>
              <a:t>Mock/Fake/Stub</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Testability Concepts</a:t>
            </a:r>
            <a:endParaRPr lang="it-IT" dirty="0"/>
          </a:p>
        </p:txBody>
      </p:sp>
      <p:sp>
        <p:nvSpPr>
          <p:cNvPr id="3" name="Content Placeholder 2"/>
          <p:cNvSpPr>
            <a:spLocks noGrp="1"/>
          </p:cNvSpPr>
          <p:nvPr>
            <p:ph idx="1"/>
          </p:nvPr>
        </p:nvSpPr>
        <p:spPr>
          <a:xfrm>
            <a:off x="457200" y="990600"/>
            <a:ext cx="8229600" cy="1791260"/>
          </a:xfrm>
        </p:spPr>
        <p:txBody>
          <a:bodyPr/>
          <a:lstStyle/>
          <a:p>
            <a:r>
              <a:rPr lang="it-IT" dirty="0" smtClean="0"/>
              <a:t>Test just one feature</a:t>
            </a:r>
          </a:p>
          <a:p>
            <a:r>
              <a:rPr lang="it-IT" dirty="0" smtClean="0"/>
              <a:t>Indipendency from environment</a:t>
            </a:r>
          </a:p>
          <a:p>
            <a:r>
              <a:rPr lang="it-IT" dirty="0" smtClean="0"/>
              <a:t>Indipendency from dependencies</a:t>
            </a:r>
          </a:p>
          <a:p>
            <a:r>
              <a:rPr lang="it-IT" dirty="0" smtClean="0"/>
              <a:t>Fast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dirty="0" smtClean="0"/>
              <a:t>Design for Testability</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Design for Testability = Good Design</a:t>
            </a:r>
            <a:endParaRPr lang="it-IT" dirty="0"/>
          </a:p>
        </p:txBody>
      </p:sp>
      <p:sp>
        <p:nvSpPr>
          <p:cNvPr id="3" name="Content Placeholder 2"/>
          <p:cNvSpPr>
            <a:spLocks noGrp="1"/>
          </p:cNvSpPr>
          <p:nvPr>
            <p:ph idx="1"/>
          </p:nvPr>
        </p:nvSpPr>
        <p:spPr>
          <a:xfrm>
            <a:off x="457200" y="990600"/>
            <a:ext cx="8229600" cy="904863"/>
          </a:xfrm>
        </p:spPr>
        <p:txBody>
          <a:bodyPr/>
          <a:lstStyle/>
          <a:p>
            <a:r>
              <a:rPr lang="it-IT" dirty="0" smtClean="0"/>
              <a:t>Good design is difficult to measure</a:t>
            </a:r>
          </a:p>
          <a:p>
            <a:r>
              <a:rPr lang="it-IT" dirty="0" smtClean="0"/>
              <a:t>Easily testable = Good Design</a:t>
            </a:r>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What are we going to talk about?</a:t>
            </a:r>
            <a:endParaRPr lang="it-IT" dirty="0"/>
          </a:p>
        </p:txBody>
      </p:sp>
      <p:sp>
        <p:nvSpPr>
          <p:cNvPr id="3" name="Content Placeholder 2"/>
          <p:cNvSpPr>
            <a:spLocks noGrp="1"/>
          </p:cNvSpPr>
          <p:nvPr>
            <p:ph idx="1"/>
          </p:nvPr>
        </p:nvSpPr>
        <p:spPr>
          <a:xfrm>
            <a:off x="457200" y="990600"/>
            <a:ext cx="8229600" cy="3564053"/>
          </a:xfrm>
        </p:spPr>
        <p:txBody>
          <a:bodyPr/>
          <a:lstStyle/>
          <a:p>
            <a:r>
              <a:rPr lang="it-IT" dirty="0" smtClean="0"/>
              <a:t>What is “</a:t>
            </a:r>
            <a:r>
              <a:rPr lang="it-IT" b="1" dirty="0" smtClean="0"/>
              <a:t>Good Design</a:t>
            </a:r>
            <a:r>
              <a:rPr lang="it-IT" dirty="0" smtClean="0"/>
              <a:t>”?</a:t>
            </a:r>
          </a:p>
          <a:p>
            <a:r>
              <a:rPr lang="it-IT" dirty="0" smtClean="0"/>
              <a:t>Testability requirements?</a:t>
            </a:r>
          </a:p>
          <a:p>
            <a:r>
              <a:rPr lang="it-IT" dirty="0" smtClean="0"/>
              <a:t>What is Design for Testability?</a:t>
            </a:r>
          </a:p>
          <a:p>
            <a:r>
              <a:rPr lang="en-US" dirty="0" smtClean="0"/>
              <a:t>What is Dependency Injection?</a:t>
            </a:r>
          </a:p>
          <a:p>
            <a:r>
              <a:rPr lang="it-IT" dirty="0" smtClean="0"/>
              <a:t>What is Inversion of Control?</a:t>
            </a:r>
          </a:p>
          <a:p>
            <a:r>
              <a:rPr lang="it-IT" dirty="0" smtClean="0"/>
              <a:t>How to do IoC via DI using Ninject?</a:t>
            </a:r>
          </a:p>
          <a:p>
            <a:r>
              <a:rPr lang="it-IT" dirty="0" smtClean="0"/>
              <a:t>How to do IoC via DI using Unity?</a:t>
            </a:r>
          </a:p>
          <a:p>
            <a:r>
              <a:rPr lang="it-IT" dirty="0" smtClean="0"/>
              <a:t>References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sz="2000" dirty="0" smtClean="0"/>
              <a:t>What is Dependency Injection</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Bad Code</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Hard-Coded Dependencies</a:t>
            </a:r>
          </a:p>
          <a:p>
            <a:pPr algn="ctr">
              <a:buNone/>
            </a:pPr>
            <a:r>
              <a:rPr lang="it-IT" sz="4000" dirty="0" smtClean="0"/>
              <a:t>1-2</a:t>
            </a:r>
            <a:endParaRPr lang="it-IT" sz="4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problem of strong coupling</a:t>
            </a:r>
            <a:endParaRPr lang="it-IT" dirty="0"/>
          </a:p>
        </p:txBody>
      </p:sp>
      <p:sp>
        <p:nvSpPr>
          <p:cNvPr id="3" name="Content Placeholder 2"/>
          <p:cNvSpPr>
            <a:spLocks noGrp="1"/>
          </p:cNvSpPr>
          <p:nvPr>
            <p:ph idx="1"/>
          </p:nvPr>
        </p:nvSpPr>
        <p:spPr>
          <a:xfrm>
            <a:off x="457200" y="990600"/>
            <a:ext cx="8229600" cy="2086725"/>
          </a:xfrm>
        </p:spPr>
        <p:txBody>
          <a:bodyPr/>
          <a:lstStyle/>
          <a:p>
            <a:r>
              <a:rPr lang="it-IT" dirty="0" smtClean="0"/>
              <a:t>Rigid – Must change the Climber code to change the Tools he uses</a:t>
            </a:r>
          </a:p>
          <a:p>
            <a:r>
              <a:rPr lang="it-IT" dirty="0" smtClean="0"/>
              <a:t>Fragile – Changes to the Tools can affect the Climbers</a:t>
            </a:r>
          </a:p>
          <a:p>
            <a:r>
              <a:rPr lang="it-IT" dirty="0" smtClean="0"/>
              <a:t>Not Testable – Cannot replace the Tools with a stub/fake when I want to test the Climber in isolation</a:t>
            </a:r>
            <a:endParaRPr lang="it-IT"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Better Code</a:t>
            </a:r>
            <a:endParaRPr lang="it-IT" dirty="0"/>
          </a:p>
        </p:txBody>
      </p:sp>
      <p:sp>
        <p:nvSpPr>
          <p:cNvPr id="3" name="Content Placeholder 2"/>
          <p:cNvSpPr>
            <a:spLocks noGrp="1"/>
          </p:cNvSpPr>
          <p:nvPr>
            <p:ph idx="1"/>
          </p:nvPr>
        </p:nvSpPr>
        <p:spPr>
          <a:xfrm>
            <a:off x="457200" y="990600"/>
            <a:ext cx="8229600" cy="4081117"/>
          </a:xfrm>
        </p:spPr>
        <p:txBody>
          <a:bodyPr anchor="ctr"/>
          <a:lstStyle/>
          <a:p>
            <a:pPr>
              <a:buNone/>
            </a:pPr>
            <a:r>
              <a:rPr lang="it-IT" sz="3600" dirty="0" smtClean="0"/>
              <a:t>Demo:</a:t>
            </a:r>
          </a:p>
          <a:p>
            <a:pPr>
              <a:buNone/>
            </a:pPr>
            <a:endParaRPr lang="it-IT" sz="6600" dirty="0" smtClean="0"/>
          </a:p>
          <a:p>
            <a:pPr algn="ctr">
              <a:buNone/>
            </a:pPr>
            <a:r>
              <a:rPr lang="it-IT" sz="4000" dirty="0" smtClean="0"/>
              <a:t>Hard-Coded Dependencies</a:t>
            </a:r>
          </a:p>
          <a:p>
            <a:pPr algn="ctr">
              <a:buNone/>
            </a:pPr>
            <a:r>
              <a:rPr lang="it-IT" sz="4000" dirty="0" smtClean="0"/>
              <a:t>with Interface</a:t>
            </a:r>
          </a:p>
          <a:p>
            <a:pPr algn="ctr">
              <a:buNone/>
            </a:pPr>
            <a:r>
              <a:rPr lang="it-IT" sz="4000" dirty="0" smtClean="0"/>
              <a:t>3</a:t>
            </a:r>
            <a:endParaRPr lang="it-IT"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Still problems</a:t>
            </a:r>
            <a:endParaRPr lang="it-IT" dirty="0"/>
          </a:p>
        </p:txBody>
      </p:sp>
      <p:sp>
        <p:nvSpPr>
          <p:cNvPr id="3" name="Content Placeholder 2"/>
          <p:cNvSpPr>
            <a:spLocks noGrp="1"/>
          </p:cNvSpPr>
          <p:nvPr>
            <p:ph idx="1"/>
          </p:nvPr>
        </p:nvSpPr>
        <p:spPr>
          <a:xfrm>
            <a:off x="457200" y="990600"/>
            <a:ext cx="8229600" cy="830997"/>
          </a:xfrm>
        </p:spPr>
        <p:txBody>
          <a:bodyPr/>
          <a:lstStyle/>
          <a:p>
            <a:r>
              <a:rPr lang="it-IT" dirty="0" smtClean="0"/>
              <a:t>We have lower coupling but still Climber has to be changed to change tools</a:t>
            </a:r>
            <a:endParaRPr lang="it-IT"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Slightly Better Code</a:t>
            </a:r>
            <a:endParaRPr lang="it-IT" dirty="0"/>
          </a:p>
        </p:txBody>
      </p:sp>
      <p:sp>
        <p:nvSpPr>
          <p:cNvPr id="3" name="Content Placeholder 2"/>
          <p:cNvSpPr>
            <a:spLocks noGrp="1"/>
          </p:cNvSpPr>
          <p:nvPr>
            <p:ph idx="1"/>
          </p:nvPr>
        </p:nvSpPr>
        <p:spPr>
          <a:xfrm>
            <a:off x="457200" y="990600"/>
            <a:ext cx="8229600" cy="4081117"/>
          </a:xfrm>
        </p:spPr>
        <p:txBody>
          <a:bodyPr anchor="ctr"/>
          <a:lstStyle/>
          <a:p>
            <a:pPr>
              <a:buNone/>
            </a:pPr>
            <a:r>
              <a:rPr lang="it-IT" sz="3600" dirty="0" smtClean="0"/>
              <a:t>Demo:</a:t>
            </a:r>
          </a:p>
          <a:p>
            <a:pPr>
              <a:buNone/>
            </a:pPr>
            <a:endParaRPr lang="it-IT" sz="6600" dirty="0" smtClean="0"/>
          </a:p>
          <a:p>
            <a:pPr algn="ctr">
              <a:buNone/>
            </a:pPr>
            <a:r>
              <a:rPr lang="it-IT" sz="4000" dirty="0" smtClean="0"/>
              <a:t>Hard-Coded Dependencies</a:t>
            </a:r>
          </a:p>
          <a:p>
            <a:pPr algn="ctr">
              <a:buNone/>
            </a:pPr>
            <a:r>
              <a:rPr lang="it-IT" sz="4000" dirty="0" smtClean="0"/>
              <a:t>with Service Locator</a:t>
            </a:r>
          </a:p>
          <a:p>
            <a:pPr algn="ctr">
              <a:buNone/>
            </a:pPr>
            <a:r>
              <a:rPr lang="it-IT" sz="4000" dirty="0" smtClean="0"/>
              <a:t>4</a:t>
            </a:r>
            <a:endParaRPr lang="it-IT" sz="4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Still problems</a:t>
            </a:r>
            <a:endParaRPr lang="it-IT" dirty="0"/>
          </a:p>
        </p:txBody>
      </p:sp>
      <p:sp>
        <p:nvSpPr>
          <p:cNvPr id="3" name="Content Placeholder 2"/>
          <p:cNvSpPr>
            <a:spLocks noGrp="1"/>
          </p:cNvSpPr>
          <p:nvPr>
            <p:ph idx="1"/>
          </p:nvPr>
        </p:nvSpPr>
        <p:spPr>
          <a:xfrm>
            <a:off x="457200" y="990600"/>
            <a:ext cx="8229600" cy="904863"/>
          </a:xfrm>
        </p:spPr>
        <p:txBody>
          <a:bodyPr/>
          <a:lstStyle/>
          <a:p>
            <a:r>
              <a:rPr lang="it-IT" dirty="0" smtClean="0"/>
              <a:t>Still Climber depends on the Locator</a:t>
            </a:r>
          </a:p>
          <a:p>
            <a:r>
              <a:rPr lang="it-IT" dirty="0" smtClean="0"/>
              <a:t>Just moving the problem inside another module</a:t>
            </a:r>
            <a:endParaRPr lang="it-IT"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Introducing Dependency Injection</a:t>
            </a:r>
            <a:endParaRPr lang="it-IT" dirty="0"/>
          </a:p>
        </p:txBody>
      </p:sp>
      <p:sp>
        <p:nvSpPr>
          <p:cNvPr id="3" name="Content Placeholder 2"/>
          <p:cNvSpPr>
            <a:spLocks noGrp="1"/>
          </p:cNvSpPr>
          <p:nvPr>
            <p:ph idx="1"/>
          </p:nvPr>
        </p:nvSpPr>
        <p:spPr>
          <a:xfrm>
            <a:off x="457200" y="990600"/>
            <a:ext cx="8229600" cy="4081117"/>
          </a:xfrm>
        </p:spPr>
        <p:txBody>
          <a:bodyPr anchor="ctr"/>
          <a:lstStyle/>
          <a:p>
            <a:pPr>
              <a:buNone/>
            </a:pPr>
            <a:r>
              <a:rPr lang="it-IT" sz="3600" dirty="0" smtClean="0"/>
              <a:t>Demo:</a:t>
            </a:r>
          </a:p>
          <a:p>
            <a:pPr>
              <a:buNone/>
            </a:pPr>
            <a:endParaRPr lang="it-IT" sz="6600" dirty="0" smtClean="0"/>
          </a:p>
          <a:p>
            <a:pPr algn="ctr">
              <a:buNone/>
            </a:pPr>
            <a:r>
              <a:rPr lang="it-IT" sz="4000" dirty="0" smtClean="0"/>
              <a:t>Dependency Injection</a:t>
            </a:r>
          </a:p>
          <a:p>
            <a:pPr algn="ctr">
              <a:buNone/>
            </a:pPr>
            <a:r>
              <a:rPr lang="it-IT" sz="4000" dirty="0" smtClean="0"/>
              <a:t>by Hand</a:t>
            </a:r>
          </a:p>
          <a:p>
            <a:pPr algn="ctr">
              <a:buNone/>
            </a:pPr>
            <a:r>
              <a:rPr lang="it-IT" sz="4000" dirty="0" smtClean="0"/>
              <a:t>5</a:t>
            </a:r>
            <a:endParaRPr lang="it-IT" sz="4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Good, isn’t it?</a:t>
            </a:r>
            <a:endParaRPr lang="it-IT" dirty="0"/>
          </a:p>
        </p:txBody>
      </p:sp>
      <p:sp>
        <p:nvSpPr>
          <p:cNvPr id="3" name="Content Placeholder 2"/>
          <p:cNvSpPr>
            <a:spLocks noGrp="1"/>
          </p:cNvSpPr>
          <p:nvPr>
            <p:ph idx="1"/>
          </p:nvPr>
        </p:nvSpPr>
        <p:spPr>
          <a:xfrm>
            <a:off x="457200" y="990600"/>
            <a:ext cx="8229600" cy="1274195"/>
          </a:xfrm>
        </p:spPr>
        <p:txBody>
          <a:bodyPr/>
          <a:lstStyle/>
          <a:p>
            <a:r>
              <a:rPr lang="it-IT" dirty="0" smtClean="0"/>
              <a:t>Climber is always the same, and doesn’t know how to “get” the tools</a:t>
            </a:r>
          </a:p>
          <a:p>
            <a:r>
              <a:rPr lang="it-IT" dirty="0" smtClean="0"/>
              <a:t>The Climber is given the tools he has to use</a:t>
            </a:r>
            <a:endParaRPr lang="it-IT"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Dependency Injection</a:t>
            </a:r>
            <a:endParaRPr lang="it-IT" dirty="0"/>
          </a:p>
        </p:txBody>
      </p:sp>
      <p:sp>
        <p:nvSpPr>
          <p:cNvPr id="3" name="Content Placeholder 2"/>
          <p:cNvSpPr>
            <a:spLocks noGrp="1"/>
          </p:cNvSpPr>
          <p:nvPr>
            <p:ph idx="1"/>
          </p:nvPr>
        </p:nvSpPr>
        <p:spPr>
          <a:xfrm>
            <a:off x="457200" y="990600"/>
            <a:ext cx="8229600" cy="461665"/>
          </a:xfrm>
        </p:spPr>
        <p:txBody>
          <a:bodyPr/>
          <a:lstStyle/>
          <a:p>
            <a:pPr>
              <a:buNone/>
            </a:pPr>
            <a:r>
              <a:rPr lang="it-IT" dirty="0" smtClean="0"/>
              <a:t>Are we done?</a:t>
            </a:r>
            <a:endParaRPr lang="it-IT" dirty="0"/>
          </a:p>
        </p:txBody>
      </p:sp>
      <p:sp>
        <p:nvSpPr>
          <p:cNvPr id="4" name="TextBox 3"/>
          <p:cNvSpPr txBox="1"/>
          <p:nvPr/>
        </p:nvSpPr>
        <p:spPr>
          <a:xfrm>
            <a:off x="2428860" y="2857496"/>
            <a:ext cx="4476868" cy="1200329"/>
          </a:xfrm>
          <a:prstGeom prst="rect">
            <a:avLst/>
          </a:prstGeom>
          <a:noFill/>
        </p:spPr>
        <p:txBody>
          <a:bodyPr wrap="none" rtlCol="0">
            <a:spAutoFit/>
          </a:bodyPr>
          <a:lstStyle/>
          <a:p>
            <a:pPr algn="ctr"/>
            <a:r>
              <a:rPr lang="it-IT" sz="7200" b="1" dirty="0" smtClean="0">
                <a:solidFill>
                  <a:schemeClr val="bg1"/>
                </a:solidFill>
              </a:rPr>
              <a:t>NOT YET!</a:t>
            </a:r>
            <a:endParaRPr lang="it-IT" sz="7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707886"/>
          </a:xfrm>
        </p:spPr>
        <p:txBody>
          <a:bodyPr/>
          <a:lstStyle/>
          <a:p>
            <a:r>
              <a:rPr lang="it-IT" dirty="0" smtClean="0"/>
              <a:t>What is Good Design?</a:t>
            </a:r>
            <a:br>
              <a:rPr lang="it-IT" dirty="0" smtClean="0"/>
            </a:br>
            <a:endParaRPr lang="it-IT"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Introducing Dependency Injection</a:t>
            </a:r>
            <a:endParaRPr lang="it-IT" dirty="0"/>
          </a:p>
        </p:txBody>
      </p:sp>
      <p:sp>
        <p:nvSpPr>
          <p:cNvPr id="3" name="Content Placeholder 2"/>
          <p:cNvSpPr>
            <a:spLocks noGrp="1"/>
          </p:cNvSpPr>
          <p:nvPr>
            <p:ph idx="1"/>
          </p:nvPr>
        </p:nvSpPr>
        <p:spPr>
          <a:xfrm>
            <a:off x="457200" y="990600"/>
            <a:ext cx="8229600" cy="4819781"/>
          </a:xfrm>
        </p:spPr>
        <p:txBody>
          <a:bodyPr anchor="ctr"/>
          <a:lstStyle/>
          <a:p>
            <a:pPr>
              <a:buNone/>
            </a:pPr>
            <a:r>
              <a:rPr lang="it-IT" sz="3600" dirty="0" smtClean="0"/>
              <a:t>Demo:</a:t>
            </a:r>
          </a:p>
          <a:p>
            <a:pPr>
              <a:buNone/>
            </a:pPr>
            <a:endParaRPr lang="it-IT" sz="6600" dirty="0" smtClean="0"/>
          </a:p>
          <a:p>
            <a:pPr algn="ctr">
              <a:buNone/>
            </a:pPr>
            <a:r>
              <a:rPr lang="it-IT" sz="4000" dirty="0" smtClean="0"/>
              <a:t>Dependency Injection</a:t>
            </a:r>
          </a:p>
          <a:p>
            <a:pPr algn="ctr">
              <a:buNone/>
            </a:pPr>
            <a:r>
              <a:rPr lang="it-IT" sz="4000" dirty="0" smtClean="0"/>
              <a:t>by Hand</a:t>
            </a:r>
          </a:p>
          <a:p>
            <a:pPr algn="ctr">
              <a:buNone/>
            </a:pPr>
            <a:r>
              <a:rPr lang="it-IT" sz="4000" dirty="0" smtClean="0"/>
              <a:t>(more complex)</a:t>
            </a:r>
          </a:p>
          <a:p>
            <a:pPr algn="ctr">
              <a:buNone/>
            </a:pPr>
            <a:r>
              <a:rPr lang="it-IT" sz="4000" dirty="0" smtClean="0"/>
              <a:t>6</a:t>
            </a:r>
            <a:endParaRPr lang="it-IT" sz="4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Needs Improvements</a:t>
            </a:r>
            <a:endParaRPr lang="it-IT" dirty="0"/>
          </a:p>
        </p:txBody>
      </p:sp>
      <p:sp>
        <p:nvSpPr>
          <p:cNvPr id="3" name="Content Placeholder 2"/>
          <p:cNvSpPr>
            <a:spLocks noGrp="1"/>
          </p:cNvSpPr>
          <p:nvPr>
            <p:ph idx="1"/>
          </p:nvPr>
        </p:nvSpPr>
        <p:spPr>
          <a:xfrm>
            <a:off x="457200" y="990600"/>
            <a:ext cx="8229600" cy="904863"/>
          </a:xfrm>
        </p:spPr>
        <p:txBody>
          <a:bodyPr/>
          <a:lstStyle/>
          <a:p>
            <a:r>
              <a:rPr lang="it-IT" dirty="0" smtClean="0"/>
              <a:t>Host must know how to assemble dependencies</a:t>
            </a:r>
          </a:p>
          <a:p>
            <a:r>
              <a:rPr lang="it-IT" dirty="0" err="1" smtClean="0"/>
              <a:t>We</a:t>
            </a:r>
            <a:r>
              <a:rPr lang="it-IT" dirty="0" smtClean="0"/>
              <a:t> </a:t>
            </a:r>
            <a:r>
              <a:rPr lang="it-IT" dirty="0" err="1" smtClean="0"/>
              <a:t>loose</a:t>
            </a:r>
            <a:r>
              <a:rPr lang="it-IT" dirty="0" smtClean="0"/>
              <a:t> encapsulation</a:t>
            </a:r>
            <a:endParaRPr lang="it-IT"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sz="2000" dirty="0" smtClean="0"/>
              <a:t>What is Inversion of Control</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Inversion of Control</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Inversion of Control</a:t>
            </a:r>
          </a:p>
          <a:p>
            <a:pPr algn="ctr">
              <a:buNone/>
            </a:pPr>
            <a:r>
              <a:rPr lang="it-IT" sz="4000" dirty="0" smtClean="0"/>
              <a:t>7</a:t>
            </a:r>
            <a:endParaRPr lang="it-IT" sz="4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What we achieved</a:t>
            </a:r>
            <a:endParaRPr lang="it-IT" dirty="0"/>
          </a:p>
        </p:txBody>
      </p:sp>
      <p:sp>
        <p:nvSpPr>
          <p:cNvPr id="3" name="Content Placeholder 2"/>
          <p:cNvSpPr>
            <a:spLocks noGrp="1"/>
          </p:cNvSpPr>
          <p:nvPr>
            <p:ph idx="1"/>
          </p:nvPr>
        </p:nvSpPr>
        <p:spPr>
          <a:xfrm>
            <a:off x="457200" y="990600"/>
            <a:ext cx="8229600" cy="1348061"/>
          </a:xfrm>
        </p:spPr>
        <p:txBody>
          <a:bodyPr/>
          <a:lstStyle/>
          <a:p>
            <a:r>
              <a:rPr lang="it-IT" dirty="0" smtClean="0"/>
              <a:t>Still have DIP</a:t>
            </a:r>
          </a:p>
          <a:p>
            <a:r>
              <a:rPr lang="it-IT" dirty="0" smtClean="0"/>
              <a:t>Got encapsulation back</a:t>
            </a:r>
          </a:p>
          <a:p>
            <a:r>
              <a:rPr lang="it-IT" dirty="0" smtClean="0"/>
              <a:t>Dependencies are handled by external component</a:t>
            </a:r>
            <a:endParaRPr lang="it-IT"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to configure</a:t>
            </a:r>
            <a:endParaRPr lang="it-IT" dirty="0"/>
          </a:p>
        </p:txBody>
      </p:sp>
      <p:sp>
        <p:nvSpPr>
          <p:cNvPr id="3" name="Content Placeholder 2"/>
          <p:cNvSpPr>
            <a:spLocks noGrp="1"/>
          </p:cNvSpPr>
          <p:nvPr>
            <p:ph idx="1"/>
          </p:nvPr>
        </p:nvSpPr>
        <p:spPr>
          <a:xfrm>
            <a:off x="457200" y="990600"/>
            <a:ext cx="8229600" cy="1791260"/>
          </a:xfrm>
        </p:spPr>
        <p:txBody>
          <a:bodyPr/>
          <a:lstStyle/>
          <a:p>
            <a:r>
              <a:rPr lang="it-IT" dirty="0" smtClean="0"/>
              <a:t>XML</a:t>
            </a:r>
          </a:p>
          <a:p>
            <a:r>
              <a:rPr lang="it-IT" dirty="0" smtClean="0"/>
              <a:t>Attributes</a:t>
            </a:r>
          </a:p>
          <a:p>
            <a:r>
              <a:rPr lang="it-IT" dirty="0" smtClean="0"/>
              <a:t>Fluent API</a:t>
            </a:r>
          </a:p>
          <a:p>
            <a:r>
              <a:rPr lang="it-IT" dirty="0" smtClean="0"/>
              <a:t>all of them</a:t>
            </a:r>
            <a:endParaRPr lang="it-IT"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Many IoCC</a:t>
            </a:r>
            <a:endParaRPr lang="it-IT" dirty="0"/>
          </a:p>
        </p:txBody>
      </p:sp>
      <p:pic>
        <p:nvPicPr>
          <p:cNvPr id="4" name="Picture 3"/>
          <p:cNvPicPr>
            <a:picLocks noChangeAspect="1" noChangeArrowheads="1"/>
          </p:cNvPicPr>
          <p:nvPr/>
        </p:nvPicPr>
        <p:blipFill>
          <a:blip r:embed="rId2"/>
          <a:srcRect/>
          <a:stretch>
            <a:fillRect/>
          </a:stretch>
        </p:blipFill>
        <p:spPr bwMode="auto">
          <a:xfrm>
            <a:off x="642910" y="1357298"/>
            <a:ext cx="2879941" cy="15478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000628" y="1643050"/>
            <a:ext cx="2430017" cy="790588"/>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5357818" y="3429000"/>
            <a:ext cx="2733675" cy="533400"/>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4714876" y="4714884"/>
            <a:ext cx="1085850" cy="9144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6"/>
          <a:srcRect/>
          <a:stretch>
            <a:fillRect/>
          </a:stretch>
        </p:blipFill>
        <p:spPr bwMode="auto">
          <a:xfrm>
            <a:off x="1000100" y="4429132"/>
            <a:ext cx="1839322" cy="500066"/>
          </a:xfrm>
          <a:prstGeom prst="rect">
            <a:avLst/>
          </a:prstGeom>
          <a:noFill/>
          <a:ln w="9525">
            <a:noFill/>
            <a:miter lim="800000"/>
            <a:headEnd/>
            <a:tailEnd/>
          </a:ln>
          <a:effectLst/>
        </p:spPr>
      </p:pic>
      <p:sp>
        <p:nvSpPr>
          <p:cNvPr id="10" name="TextBox 9"/>
          <p:cNvSpPr txBox="1"/>
          <p:nvPr/>
        </p:nvSpPr>
        <p:spPr>
          <a:xfrm>
            <a:off x="7286644" y="5000636"/>
            <a:ext cx="670376" cy="830997"/>
          </a:xfrm>
          <a:prstGeom prst="rect">
            <a:avLst/>
          </a:prstGeom>
          <a:noFill/>
        </p:spPr>
        <p:txBody>
          <a:bodyPr wrap="none" rtlCol="0">
            <a:spAutoFit/>
          </a:bodyPr>
          <a:lstStyle/>
          <a:p>
            <a:r>
              <a:rPr lang="en-US" sz="4800" dirty="0" smtClean="0">
                <a:latin typeface="Corbel" pitchFamily="34" charset="0"/>
              </a:rPr>
              <a:t>…</a:t>
            </a:r>
            <a:endParaRPr lang="en-US" sz="4800" dirty="0">
              <a:latin typeface="Corbel" pitchFamily="34" charset="0"/>
            </a:endParaRPr>
          </a:p>
        </p:txBody>
      </p:sp>
      <p:pic>
        <p:nvPicPr>
          <p:cNvPr id="1026" name="Picture 2"/>
          <p:cNvPicPr>
            <a:picLocks noChangeAspect="1" noChangeArrowheads="1"/>
          </p:cNvPicPr>
          <p:nvPr/>
        </p:nvPicPr>
        <p:blipFill>
          <a:blip r:embed="rId7"/>
          <a:srcRect/>
          <a:stretch>
            <a:fillRect/>
          </a:stretch>
        </p:blipFill>
        <p:spPr bwMode="auto">
          <a:xfrm>
            <a:off x="3357554" y="3357562"/>
            <a:ext cx="952500" cy="95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algn="ctr" rtl="0" eaLnBrk="1" fontAlgn="base" hangingPunct="1"/>
            <a:r>
              <a:rPr lang="it-IT" sz="2000" dirty="0" smtClean="0"/>
              <a:t>Ninject</a:t>
            </a:r>
            <a:endParaRPr lang="it-IT" sz="2000" dirty="0"/>
          </a:p>
        </p:txBody>
      </p:sp>
      <p:pic>
        <p:nvPicPr>
          <p:cNvPr id="4" name="Picture 3"/>
          <p:cNvPicPr>
            <a:picLocks noChangeAspect="1" noChangeArrowheads="1"/>
          </p:cNvPicPr>
          <p:nvPr/>
        </p:nvPicPr>
        <p:blipFill>
          <a:blip r:embed="rId3"/>
          <a:srcRect/>
          <a:stretch>
            <a:fillRect/>
          </a:stretch>
        </p:blipFill>
        <p:spPr bwMode="auto">
          <a:xfrm>
            <a:off x="2285984" y="2071678"/>
            <a:ext cx="4740842" cy="2547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Kernel</a:t>
            </a:r>
            <a:endParaRPr lang="it-IT" dirty="0"/>
          </a:p>
        </p:txBody>
      </p:sp>
      <p:sp>
        <p:nvSpPr>
          <p:cNvPr id="3" name="Content Placeholder 2"/>
          <p:cNvSpPr>
            <a:spLocks noGrp="1"/>
          </p:cNvSpPr>
          <p:nvPr>
            <p:ph idx="1"/>
          </p:nvPr>
        </p:nvSpPr>
        <p:spPr>
          <a:xfrm>
            <a:off x="457200" y="990600"/>
            <a:ext cx="8229600" cy="1348061"/>
          </a:xfrm>
        </p:spPr>
        <p:txBody>
          <a:bodyPr/>
          <a:lstStyle/>
          <a:p>
            <a:r>
              <a:rPr lang="it-IT" dirty="0" smtClean="0"/>
              <a:t>Factory Method on Steroids</a:t>
            </a:r>
          </a:p>
          <a:p>
            <a:r>
              <a:rPr lang="it-IT" dirty="0" smtClean="0"/>
              <a:t>Hold the configuration</a:t>
            </a:r>
          </a:p>
          <a:p>
            <a:r>
              <a:rPr lang="it-IT" dirty="0" smtClean="0"/>
              <a:t>Returns objects</a:t>
            </a:r>
          </a:p>
        </p:txBody>
      </p:sp>
      <p:sp>
        <p:nvSpPr>
          <p:cNvPr id="4" name="TextBox 3"/>
          <p:cNvSpPr txBox="1"/>
          <p:nvPr/>
        </p:nvSpPr>
        <p:spPr>
          <a:xfrm>
            <a:off x="285720" y="3214686"/>
            <a:ext cx="8501122" cy="1200329"/>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IKernel kernel = new StandardKernel(</a:t>
            </a:r>
          </a:p>
          <a:p>
            <a:r>
              <a:rPr lang="it-IT" sz="2400" dirty="0" smtClean="0">
                <a:latin typeface="Consolas" pitchFamily="49" charset="0"/>
              </a:rPr>
              <a:t>					new ClimbingModule());</a:t>
            </a:r>
          </a:p>
          <a:p>
            <a:r>
              <a:rPr lang="it-IT" sz="2400" dirty="0" smtClean="0">
                <a:latin typeface="Consolas" pitchFamily="49" charset="0"/>
              </a:rPr>
              <a:t>var climber = kernel.Get&lt;Climber&gt;();</a:t>
            </a:r>
            <a:endParaRPr lang="it-IT" sz="2400" dirty="0">
              <a:latin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Modules</a:t>
            </a:r>
            <a:endParaRPr lang="it-IT" dirty="0"/>
          </a:p>
        </p:txBody>
      </p:sp>
      <p:sp>
        <p:nvSpPr>
          <p:cNvPr id="3" name="Content Placeholder 2"/>
          <p:cNvSpPr>
            <a:spLocks noGrp="1"/>
          </p:cNvSpPr>
          <p:nvPr>
            <p:ph idx="1"/>
          </p:nvPr>
        </p:nvSpPr>
        <p:spPr>
          <a:xfrm>
            <a:off x="457200" y="990600"/>
            <a:ext cx="8229600" cy="904863"/>
          </a:xfrm>
        </p:spPr>
        <p:txBody>
          <a:bodyPr/>
          <a:lstStyle/>
          <a:p>
            <a:r>
              <a:rPr lang="it-IT" dirty="0" smtClean="0"/>
              <a:t>Modules hold specific configurations</a:t>
            </a:r>
          </a:p>
          <a:p>
            <a:r>
              <a:rPr lang="it-IT" dirty="0" smtClean="0"/>
              <a:t>Configuration through Fluent API</a:t>
            </a:r>
          </a:p>
        </p:txBody>
      </p:sp>
      <p:sp>
        <p:nvSpPr>
          <p:cNvPr id="5" name="TextBox 4"/>
          <p:cNvSpPr txBox="1"/>
          <p:nvPr/>
        </p:nvSpPr>
        <p:spPr>
          <a:xfrm>
            <a:off x="285720" y="3214686"/>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Bind&lt;Climber&gt;().ToSelf();</a:t>
            </a:r>
          </a:p>
          <a:p>
            <a:r>
              <a:rPr lang="it-IT" sz="2400" dirty="0" smtClean="0">
                <a:latin typeface="Consolas" pitchFamily="49" charset="0"/>
              </a:rPr>
              <a:t>Bind&lt;IClimbingTools&gt;().To&lt;QuickDraws&gt;();</a:t>
            </a:r>
            <a:endParaRPr lang="it-IT" sz="2400" dirty="0">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What is Good Design</a:t>
            </a:r>
            <a:endParaRPr lang="it-IT" dirty="0"/>
          </a:p>
        </p:txBody>
      </p:sp>
      <p:sp>
        <p:nvSpPr>
          <p:cNvPr id="3" name="Content Placeholder 2"/>
          <p:cNvSpPr>
            <a:spLocks noGrp="1"/>
          </p:cNvSpPr>
          <p:nvPr>
            <p:ph idx="1"/>
          </p:nvPr>
        </p:nvSpPr>
        <p:spPr>
          <a:xfrm>
            <a:off x="457200" y="990600"/>
            <a:ext cx="8229600" cy="1348061"/>
          </a:xfrm>
        </p:spPr>
        <p:txBody>
          <a:bodyPr/>
          <a:lstStyle/>
          <a:p>
            <a:r>
              <a:rPr lang="it-IT" dirty="0" smtClean="0"/>
              <a:t>High </a:t>
            </a:r>
            <a:r>
              <a:rPr lang="en-US" dirty="0" smtClean="0"/>
              <a:t>Cohesion</a:t>
            </a:r>
          </a:p>
          <a:p>
            <a:r>
              <a:rPr lang="en-US" dirty="0" smtClean="0"/>
              <a:t>Low Coupling</a:t>
            </a:r>
          </a:p>
          <a:p>
            <a:r>
              <a:rPr lang="en-US" dirty="0" smtClean="0"/>
              <a:t>Good Encapsulation</a:t>
            </a:r>
            <a:endParaRPr lang="it-IT"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Inversion of Control</a:t>
            </a:r>
            <a:endParaRPr lang="it-IT" dirty="0"/>
          </a:p>
        </p:txBody>
      </p:sp>
      <p:sp>
        <p:nvSpPr>
          <p:cNvPr id="3" name="Content Placeholder 2"/>
          <p:cNvSpPr>
            <a:spLocks noGrp="1"/>
          </p:cNvSpPr>
          <p:nvPr>
            <p:ph idx="1"/>
          </p:nvPr>
        </p:nvSpPr>
        <p:spPr>
          <a:xfrm>
            <a:off x="457200" y="990600"/>
            <a:ext cx="8229600" cy="4081117"/>
          </a:xfrm>
        </p:spPr>
        <p:txBody>
          <a:bodyPr anchor="ctr"/>
          <a:lstStyle/>
          <a:p>
            <a:pPr>
              <a:buNone/>
            </a:pPr>
            <a:r>
              <a:rPr lang="it-IT" sz="3600" dirty="0" smtClean="0"/>
              <a:t>Demo:</a:t>
            </a:r>
          </a:p>
          <a:p>
            <a:pPr>
              <a:buNone/>
            </a:pPr>
            <a:endParaRPr lang="it-IT" sz="6600" dirty="0" smtClean="0"/>
          </a:p>
          <a:p>
            <a:pPr algn="ctr">
              <a:buNone/>
            </a:pPr>
            <a:r>
              <a:rPr lang="it-IT" sz="4000" dirty="0" smtClean="0"/>
              <a:t>Inversion of Control</a:t>
            </a:r>
          </a:p>
          <a:p>
            <a:pPr algn="ctr">
              <a:buNone/>
            </a:pPr>
            <a:r>
              <a:rPr lang="it-IT" sz="4000" dirty="0" smtClean="0"/>
              <a:t>(complex)</a:t>
            </a:r>
          </a:p>
          <a:p>
            <a:pPr algn="ctr">
              <a:buNone/>
            </a:pPr>
            <a:r>
              <a:rPr lang="it-IT" sz="4000" dirty="0" smtClean="0"/>
              <a:t>8</a:t>
            </a:r>
            <a:endParaRPr lang="it-IT" sz="4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Different kinds of Injection</a:t>
            </a:r>
            <a:endParaRPr lang="it-IT" dirty="0"/>
          </a:p>
        </p:txBody>
      </p:sp>
      <p:sp>
        <p:nvSpPr>
          <p:cNvPr id="3" name="Content Placeholder 2"/>
          <p:cNvSpPr>
            <a:spLocks noGrp="1"/>
          </p:cNvSpPr>
          <p:nvPr>
            <p:ph idx="1"/>
          </p:nvPr>
        </p:nvSpPr>
        <p:spPr>
          <a:xfrm>
            <a:off x="457200" y="990600"/>
            <a:ext cx="8229600" cy="1791260"/>
          </a:xfrm>
        </p:spPr>
        <p:txBody>
          <a:bodyPr/>
          <a:lstStyle/>
          <a:p>
            <a:r>
              <a:rPr lang="it-IT" dirty="0" smtClean="0"/>
              <a:t>Constructor Injection</a:t>
            </a:r>
          </a:p>
          <a:p>
            <a:r>
              <a:rPr lang="it-IT" dirty="0" smtClean="0"/>
              <a:t>Property Injection</a:t>
            </a:r>
          </a:p>
          <a:p>
            <a:r>
              <a:rPr lang="it-IT" dirty="0" smtClean="0"/>
              <a:t>Method Injection</a:t>
            </a:r>
          </a:p>
          <a:p>
            <a:r>
              <a:rPr lang="it-IT" dirty="0" smtClean="0"/>
              <a:t>Through Factory Method</a:t>
            </a:r>
            <a:endParaRPr lang="it-IT"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Attributes</a:t>
            </a:r>
            <a:endParaRPr lang="it-IT" dirty="0"/>
          </a:p>
        </p:txBody>
      </p:sp>
      <p:sp>
        <p:nvSpPr>
          <p:cNvPr id="3" name="Content Placeholder 2"/>
          <p:cNvSpPr>
            <a:spLocks noGrp="1"/>
          </p:cNvSpPr>
          <p:nvPr>
            <p:ph idx="1"/>
          </p:nvPr>
        </p:nvSpPr>
        <p:spPr>
          <a:xfrm>
            <a:off x="457200" y="990600"/>
            <a:ext cx="8229600" cy="461665"/>
          </a:xfrm>
        </p:spPr>
        <p:txBody>
          <a:bodyPr/>
          <a:lstStyle/>
          <a:p>
            <a:r>
              <a:rPr lang="it-IT" dirty="0" smtClean="0"/>
              <a:t>Are used to help discriminate injection patterns</a:t>
            </a:r>
            <a:endParaRPr lang="it-IT" dirty="0"/>
          </a:p>
        </p:txBody>
      </p:sp>
      <p:sp>
        <p:nvSpPr>
          <p:cNvPr id="4" name="TextBox 3"/>
          <p:cNvSpPr txBox="1"/>
          <p:nvPr/>
        </p:nvSpPr>
        <p:spPr>
          <a:xfrm>
            <a:off x="285720" y="2740879"/>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[Inject]</a:t>
            </a:r>
          </a:p>
          <a:p>
            <a:r>
              <a:rPr lang="it-IT" sz="2400" dirty="0" smtClean="0">
                <a:latin typeface="Consolas" pitchFamily="49" charset="0"/>
              </a:rPr>
              <a:t>public IClimbingTools tools {get; set;}</a:t>
            </a:r>
            <a:endParaRPr lang="it-IT" sz="2400" dirty="0">
              <a:latin typeface="Consolas" pitchFamily="49" charset="0"/>
            </a:endParaRPr>
          </a:p>
        </p:txBody>
      </p:sp>
      <p:sp>
        <p:nvSpPr>
          <p:cNvPr id="5" name="TextBox 4"/>
          <p:cNvSpPr txBox="1"/>
          <p:nvPr/>
        </p:nvSpPr>
        <p:spPr>
          <a:xfrm>
            <a:off x="285720" y="3883887"/>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a:t>
            </a:r>
            <a:r>
              <a:rPr lang="it-IT" sz="2400" dirty="0" err="1" smtClean="0">
                <a:latin typeface="Consolas" pitchFamily="49" charset="0"/>
              </a:rPr>
              <a:t>Inject</a:t>
            </a:r>
            <a:r>
              <a:rPr lang="it-IT" sz="2400" dirty="0" smtClean="0">
                <a:latin typeface="Consolas" pitchFamily="49" charset="0"/>
              </a:rPr>
              <a:t>]</a:t>
            </a:r>
          </a:p>
          <a:p>
            <a:r>
              <a:rPr lang="it-IT" sz="2400" dirty="0" smtClean="0">
                <a:latin typeface="Consolas" pitchFamily="49" charset="0"/>
              </a:rPr>
              <a:t>public void GetReady(IClimbingTools tools)</a:t>
            </a:r>
            <a:endParaRPr lang="it-IT" sz="2400" dirty="0">
              <a:latin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Inversion of Control</a:t>
            </a:r>
            <a:endParaRPr lang="it-IT" dirty="0"/>
          </a:p>
        </p:txBody>
      </p:sp>
      <p:sp>
        <p:nvSpPr>
          <p:cNvPr id="3" name="Content Placeholder 2"/>
          <p:cNvSpPr>
            <a:spLocks noGrp="1"/>
          </p:cNvSpPr>
          <p:nvPr>
            <p:ph idx="1"/>
          </p:nvPr>
        </p:nvSpPr>
        <p:spPr>
          <a:xfrm>
            <a:off x="457200" y="990600"/>
            <a:ext cx="8229600" cy="4081117"/>
          </a:xfrm>
        </p:spPr>
        <p:txBody>
          <a:bodyPr anchor="ctr"/>
          <a:lstStyle/>
          <a:p>
            <a:pPr>
              <a:buNone/>
            </a:pPr>
            <a:r>
              <a:rPr lang="it-IT" sz="3600" dirty="0" smtClean="0"/>
              <a:t>Demo:</a:t>
            </a:r>
          </a:p>
          <a:p>
            <a:pPr>
              <a:buNone/>
            </a:pPr>
            <a:endParaRPr lang="it-IT" sz="6600" dirty="0" smtClean="0"/>
          </a:p>
          <a:p>
            <a:pPr algn="ctr">
              <a:buNone/>
            </a:pPr>
            <a:r>
              <a:rPr lang="it-IT" sz="4000" dirty="0" smtClean="0"/>
              <a:t>Attributes</a:t>
            </a:r>
          </a:p>
          <a:p>
            <a:pPr algn="ctr">
              <a:buNone/>
            </a:pPr>
            <a:r>
              <a:rPr lang="it-IT" sz="4000" dirty="0" smtClean="0"/>
              <a:t>Injection Patterns</a:t>
            </a:r>
          </a:p>
          <a:p>
            <a:pPr algn="ctr">
              <a:buNone/>
            </a:pPr>
            <a:r>
              <a:rPr lang="it-IT" sz="4000" dirty="0" smtClean="0"/>
              <a:t>9</a:t>
            </a:r>
            <a:endParaRPr lang="it-IT" sz="4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Behaviours</a:t>
            </a:r>
            <a:endParaRPr lang="it-IT" dirty="0"/>
          </a:p>
        </p:txBody>
      </p:sp>
      <p:sp>
        <p:nvSpPr>
          <p:cNvPr id="3" name="Content Placeholder 2"/>
          <p:cNvSpPr>
            <a:spLocks noGrp="1"/>
          </p:cNvSpPr>
          <p:nvPr>
            <p:ph idx="1"/>
          </p:nvPr>
        </p:nvSpPr>
        <p:spPr>
          <a:xfrm>
            <a:off x="457200" y="990600"/>
            <a:ext cx="8229600" cy="2234458"/>
          </a:xfrm>
        </p:spPr>
        <p:txBody>
          <a:bodyPr/>
          <a:lstStyle/>
          <a:p>
            <a:r>
              <a:rPr lang="it-IT" dirty="0" smtClean="0"/>
              <a:t>Singleton (Default)</a:t>
            </a:r>
          </a:p>
          <a:p>
            <a:r>
              <a:rPr lang="it-IT" dirty="0" smtClean="0"/>
              <a:t>Transient</a:t>
            </a:r>
          </a:p>
          <a:p>
            <a:r>
              <a:rPr lang="it-IT" dirty="0" smtClean="0"/>
              <a:t>Per Thread</a:t>
            </a:r>
          </a:p>
          <a:p>
            <a:r>
              <a:rPr lang="it-IT" dirty="0" smtClean="0"/>
              <a:t>Per Request</a:t>
            </a:r>
          </a:p>
          <a:p>
            <a:r>
              <a:rPr lang="it-IT" dirty="0" smtClean="0"/>
              <a:t>BYO</a:t>
            </a:r>
            <a:endParaRPr lang="it-IT" dirty="0"/>
          </a:p>
        </p:txBody>
      </p:sp>
      <p:sp>
        <p:nvSpPr>
          <p:cNvPr id="4" name="TextBox 3"/>
          <p:cNvSpPr txBox="1"/>
          <p:nvPr/>
        </p:nvSpPr>
        <p:spPr>
          <a:xfrm>
            <a:off x="285720" y="3571876"/>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Bind&lt;Climber&gt;().ToSelf().InTransientScope();</a:t>
            </a:r>
          </a:p>
          <a:p>
            <a:r>
              <a:rPr lang="it-IT" sz="2400" dirty="0" smtClean="0">
                <a:latin typeface="Consolas" pitchFamily="49" charset="0"/>
              </a:rPr>
              <a:t>Bind&lt;Climber&gt;().ToSelf().InSingletonScope();</a:t>
            </a:r>
            <a:endParaRPr lang="it-IT" sz="2400" dirty="0">
              <a:latin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Inversion of Control</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Activation Behaviours</a:t>
            </a:r>
          </a:p>
          <a:p>
            <a:pPr algn="ctr">
              <a:buNone/>
            </a:pPr>
            <a:r>
              <a:rPr lang="it-IT" sz="4000" dirty="0" smtClean="0"/>
              <a:t>10</a:t>
            </a:r>
            <a:endParaRPr lang="it-IT" sz="4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But there is more...</a:t>
            </a:r>
            <a:endParaRPr lang="it-IT" dirty="0"/>
          </a:p>
        </p:txBody>
      </p:sp>
      <p:sp>
        <p:nvSpPr>
          <p:cNvPr id="3" name="Content Placeholder 2"/>
          <p:cNvSpPr>
            <a:spLocks noGrp="1"/>
          </p:cNvSpPr>
          <p:nvPr>
            <p:ph idx="1"/>
          </p:nvPr>
        </p:nvSpPr>
        <p:spPr>
          <a:xfrm>
            <a:off x="457200" y="990600"/>
            <a:ext cx="8229600" cy="3564053"/>
          </a:xfrm>
        </p:spPr>
        <p:txBody>
          <a:bodyPr/>
          <a:lstStyle/>
          <a:p>
            <a:r>
              <a:rPr lang="it-IT" dirty="0" smtClean="0"/>
              <a:t>Constructor Parameters</a:t>
            </a:r>
          </a:p>
          <a:p>
            <a:endParaRPr lang="it-IT" dirty="0" smtClean="0"/>
          </a:p>
          <a:p>
            <a:pPr>
              <a:buNone/>
            </a:pPr>
            <a:endParaRPr lang="it-IT" dirty="0" smtClean="0"/>
          </a:p>
          <a:p>
            <a:pPr>
              <a:buNone/>
            </a:pPr>
            <a:endParaRPr lang="it-IT" dirty="0" smtClean="0"/>
          </a:p>
          <a:p>
            <a:r>
              <a:rPr lang="it-IT" dirty="0" smtClean="0"/>
              <a:t>Contextual Binding</a:t>
            </a:r>
          </a:p>
          <a:p>
            <a:endParaRPr lang="it-IT" dirty="0" smtClean="0"/>
          </a:p>
          <a:p>
            <a:endParaRPr lang="it-IT" dirty="0" smtClean="0"/>
          </a:p>
          <a:p>
            <a:r>
              <a:rPr lang="it-IT" dirty="0" smtClean="0"/>
              <a:t>Named Binding</a:t>
            </a:r>
          </a:p>
        </p:txBody>
      </p:sp>
      <p:sp>
        <p:nvSpPr>
          <p:cNvPr id="4" name="TextBox 3"/>
          <p:cNvSpPr txBox="1"/>
          <p:nvPr/>
        </p:nvSpPr>
        <p:spPr>
          <a:xfrm>
            <a:off x="357158" y="1428736"/>
            <a:ext cx="8501122" cy="1200329"/>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Bind&lt;IClimbingTools&gt;().To&lt;IceScrews&gt;() 	.WithConstructorArgument("brand",</a:t>
            </a:r>
          </a:p>
          <a:p>
            <a:r>
              <a:rPr lang="it-IT" sz="2400" dirty="0" smtClean="0">
                <a:latin typeface="Consolas" pitchFamily="49" charset="0"/>
              </a:rPr>
              <a:t>					"Black Diamond");</a:t>
            </a:r>
          </a:p>
        </p:txBody>
      </p:sp>
      <p:sp>
        <p:nvSpPr>
          <p:cNvPr id="5" name="TextBox 4"/>
          <p:cNvSpPr txBox="1"/>
          <p:nvPr/>
        </p:nvSpPr>
        <p:spPr>
          <a:xfrm>
            <a:off x="357158" y="3214686"/>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Bind&lt;IClimbingTools&gt;().To&lt;QuickDraws&gt;()</a:t>
            </a:r>
          </a:p>
          <a:p>
            <a:r>
              <a:rPr lang="it-IT" sz="2400" dirty="0" smtClean="0">
                <a:latin typeface="Consolas" pitchFamily="49" charset="0"/>
              </a:rPr>
              <a:t>	.WhenInjectedInto(typeof(SportClimber));</a:t>
            </a:r>
          </a:p>
        </p:txBody>
      </p:sp>
      <p:sp>
        <p:nvSpPr>
          <p:cNvPr id="6" name="TextBox 5"/>
          <p:cNvSpPr txBox="1"/>
          <p:nvPr/>
        </p:nvSpPr>
        <p:spPr>
          <a:xfrm>
            <a:off x="357158" y="4669705"/>
            <a:ext cx="8501122" cy="1569660"/>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Bind&lt;Climber&gt;().To&lt;SportClimber&gt;()</a:t>
            </a:r>
          </a:p>
          <a:p>
            <a:r>
              <a:rPr lang="it-IT" sz="2400" dirty="0" smtClean="0">
                <a:latin typeface="Consolas" pitchFamily="49" charset="0"/>
              </a:rPr>
              <a:t>					.Named("Simone");</a:t>
            </a:r>
          </a:p>
          <a:p>
            <a:endParaRPr lang="it-IT" sz="2400" dirty="0" smtClean="0">
              <a:latin typeface="Consolas" pitchFamily="49" charset="0"/>
            </a:endParaRPr>
          </a:p>
          <a:p>
            <a:r>
              <a:rPr lang="it-IT" sz="2400" dirty="0" smtClean="0">
                <a:latin typeface="Consolas" pitchFamily="49" charset="0"/>
              </a:rPr>
              <a:t>climber = kernel.Get&lt;Climber&gt;("Simone");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Inversion of Control</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Advanced Features</a:t>
            </a:r>
          </a:p>
          <a:p>
            <a:pPr algn="ctr">
              <a:buNone/>
            </a:pPr>
            <a:r>
              <a:rPr lang="it-IT" sz="4000" dirty="0" smtClean="0"/>
              <a:t>11</a:t>
            </a:r>
            <a:endParaRPr lang="it-IT" sz="4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Finally Some Testing</a:t>
            </a:r>
            <a:endParaRPr lang="it-IT" dirty="0"/>
          </a:p>
        </p:txBody>
      </p:sp>
      <p:sp>
        <p:nvSpPr>
          <p:cNvPr id="3" name="Content Placeholder 2"/>
          <p:cNvSpPr>
            <a:spLocks noGrp="1"/>
          </p:cNvSpPr>
          <p:nvPr>
            <p:ph idx="1"/>
          </p:nvPr>
        </p:nvSpPr>
        <p:spPr>
          <a:xfrm>
            <a:off x="457200" y="990600"/>
            <a:ext cx="8229600" cy="461665"/>
          </a:xfrm>
        </p:spPr>
        <p:txBody>
          <a:bodyPr/>
          <a:lstStyle/>
          <a:p>
            <a:r>
              <a:rPr lang="it-IT" dirty="0" smtClean="0"/>
              <a:t>No need to use IoC any more (and you should not)</a:t>
            </a:r>
            <a:endParaRPr lang="it-IT" dirty="0"/>
          </a:p>
        </p:txBody>
      </p:sp>
      <p:sp>
        <p:nvSpPr>
          <p:cNvPr id="4" name="TextBox 3"/>
          <p:cNvSpPr txBox="1"/>
          <p:nvPr/>
        </p:nvSpPr>
        <p:spPr>
          <a:xfrm>
            <a:off x="357158" y="2285992"/>
            <a:ext cx="8501122" cy="1569660"/>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MockTools tools = new MockTools();</a:t>
            </a:r>
          </a:p>
          <a:p>
            <a:r>
              <a:rPr lang="it-IT" sz="2400" dirty="0" smtClean="0">
                <a:latin typeface="Consolas" pitchFamily="49" charset="0"/>
              </a:rPr>
              <a:t>Climber climber = new Climber(tools);</a:t>
            </a:r>
          </a:p>
          <a:p>
            <a:r>
              <a:rPr lang="it-IT" sz="2400" dirty="0" smtClean="0">
                <a:latin typeface="Consolas" pitchFamily="49" charset="0"/>
              </a:rPr>
              <a:t>climber.Climb();</a:t>
            </a:r>
          </a:p>
          <a:p>
            <a:r>
              <a:rPr lang="it-IT" sz="2400" dirty="0" smtClean="0">
                <a:latin typeface="Consolas" pitchFamily="49" charset="0"/>
              </a:rPr>
              <a:t>Assert.IsTrue(tools.Placed);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Finally some Testing</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Testing</a:t>
            </a:r>
          </a:p>
          <a:p>
            <a:pPr algn="ctr">
              <a:buNone/>
            </a:pPr>
            <a:r>
              <a:rPr lang="it-IT" sz="4000" dirty="0" smtClean="0"/>
              <a:t>12</a:t>
            </a:r>
            <a:endParaRPr lang="it-IT"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23220"/>
          </a:xfrm>
        </p:spPr>
        <p:txBody>
          <a:bodyPr/>
          <a:lstStyle/>
          <a:p>
            <a:r>
              <a:rPr lang="it-IT" dirty="0" smtClean="0"/>
              <a:t>What is Good Design</a:t>
            </a:r>
            <a:endParaRPr lang="it-IT" dirty="0"/>
          </a:p>
        </p:txBody>
      </p:sp>
      <p:pic>
        <p:nvPicPr>
          <p:cNvPr id="1026" name="Picture 2" descr="C:\4 - Training\Workshop\Design for Testability IoCDI\SOLID\SOLID.jpg"/>
          <p:cNvPicPr>
            <a:picLocks noChangeAspect="1" noChangeArrowheads="1"/>
          </p:cNvPicPr>
          <p:nvPr/>
        </p:nvPicPr>
        <p:blipFill>
          <a:blip r:embed="rId3"/>
          <a:srcRect/>
          <a:stretch>
            <a:fillRect/>
          </a:stretch>
        </p:blipFill>
        <p:spPr bwMode="auto">
          <a:xfrm>
            <a:off x="1500166" y="1071546"/>
            <a:ext cx="6232936" cy="4986348"/>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dirty="0" smtClean="0"/>
              <a:t>P&amp;P Unity</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Unity</a:t>
            </a:r>
            <a:endParaRPr lang="it-IT" dirty="0"/>
          </a:p>
        </p:txBody>
      </p:sp>
      <p:sp>
        <p:nvSpPr>
          <p:cNvPr id="3" name="Content Placeholder 2"/>
          <p:cNvSpPr>
            <a:spLocks noGrp="1"/>
          </p:cNvSpPr>
          <p:nvPr>
            <p:ph idx="1"/>
          </p:nvPr>
        </p:nvSpPr>
        <p:spPr>
          <a:xfrm>
            <a:off x="457200" y="990600"/>
            <a:ext cx="8229600" cy="2234458"/>
          </a:xfrm>
        </p:spPr>
        <p:txBody>
          <a:bodyPr/>
          <a:lstStyle/>
          <a:p>
            <a:r>
              <a:rPr lang="it-IT" dirty="0" smtClean="0"/>
              <a:t>Microsoft IoC container</a:t>
            </a:r>
          </a:p>
          <a:p>
            <a:r>
              <a:rPr lang="it-IT" dirty="0" smtClean="0"/>
              <a:t>Configured via code</a:t>
            </a:r>
          </a:p>
          <a:p>
            <a:endParaRPr lang="it-IT" dirty="0" smtClean="0"/>
          </a:p>
          <a:p>
            <a:endParaRPr lang="it-IT" dirty="0" smtClean="0"/>
          </a:p>
          <a:p>
            <a:r>
              <a:rPr lang="it-IT" dirty="0" smtClean="0"/>
              <a:t>Configured through XML</a:t>
            </a:r>
            <a:endParaRPr lang="it-IT" dirty="0"/>
          </a:p>
        </p:txBody>
      </p:sp>
      <p:sp>
        <p:nvSpPr>
          <p:cNvPr id="5" name="TextBox 4"/>
          <p:cNvSpPr txBox="1"/>
          <p:nvPr/>
        </p:nvSpPr>
        <p:spPr>
          <a:xfrm>
            <a:off x="357158" y="1928802"/>
            <a:ext cx="8501122" cy="830997"/>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smtClean="0">
                <a:latin typeface="Consolas" pitchFamily="49" charset="0"/>
              </a:rPr>
              <a:t>myContainer</a:t>
            </a:r>
          </a:p>
          <a:p>
            <a:r>
              <a:rPr lang="it-IT" sz="2400" dirty="0" smtClean="0">
                <a:latin typeface="Consolas" pitchFamily="49" charset="0"/>
              </a:rPr>
              <a:t>    .RegisterType&lt;IClimbingTools, QuickDraws&gt;();</a:t>
            </a:r>
          </a:p>
        </p:txBody>
      </p:sp>
      <p:sp>
        <p:nvSpPr>
          <p:cNvPr id="6" name="TextBox 5"/>
          <p:cNvSpPr txBox="1"/>
          <p:nvPr/>
        </p:nvSpPr>
        <p:spPr>
          <a:xfrm>
            <a:off x="357158" y="3357562"/>
            <a:ext cx="8501122" cy="2677656"/>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1200" dirty="0" smtClean="0">
                <a:latin typeface="Consolas" pitchFamily="49" charset="0"/>
              </a:rPr>
              <a:t>&lt;unity&gt;</a:t>
            </a:r>
          </a:p>
          <a:p>
            <a:r>
              <a:rPr lang="it-IT" sz="1200" dirty="0" smtClean="0">
                <a:latin typeface="Consolas" pitchFamily="49" charset="0"/>
              </a:rPr>
              <a:t>&lt;typeAliases&gt;</a:t>
            </a:r>
          </a:p>
          <a:p>
            <a:r>
              <a:rPr lang="it-IT" sz="1200" dirty="0" smtClean="0">
                <a:latin typeface="Consolas" pitchFamily="49" charset="0"/>
              </a:rPr>
              <a:t>  &lt;typeAlias alias="IClimbingTools” type="ClimbDemoIoCUnity.IClimbingTools, ClimbDemoIoCUnity" /&gt;</a:t>
            </a:r>
          </a:p>
          <a:p>
            <a:r>
              <a:rPr lang="it-IT" sz="1200" dirty="0" smtClean="0">
                <a:latin typeface="Consolas" pitchFamily="49" charset="0"/>
              </a:rPr>
              <a:t>  &lt;typeAlias alias="QuickDraws” type="ClimbDemoIoCUnity.Tools.QuickDraws, ClimbDemoIoCUnity" /&gt;</a:t>
            </a:r>
          </a:p>
          <a:p>
            <a:r>
              <a:rPr lang="it-IT" sz="1200" dirty="0" smtClean="0">
                <a:latin typeface="Consolas" pitchFamily="49" charset="0"/>
              </a:rPr>
              <a:t>&lt;/typeAliases&gt;</a:t>
            </a:r>
          </a:p>
          <a:p>
            <a:endParaRPr lang="it-IT" sz="1200" dirty="0" smtClean="0">
              <a:latin typeface="Consolas" pitchFamily="49" charset="0"/>
            </a:endParaRPr>
          </a:p>
          <a:p>
            <a:r>
              <a:rPr lang="it-IT" sz="1200" dirty="0" smtClean="0">
                <a:latin typeface="Consolas" pitchFamily="49" charset="0"/>
              </a:rPr>
              <a:t>&lt;containers&gt;</a:t>
            </a:r>
          </a:p>
          <a:p>
            <a:r>
              <a:rPr lang="it-IT" sz="1200" dirty="0" smtClean="0">
                <a:latin typeface="Consolas" pitchFamily="49" charset="0"/>
              </a:rPr>
              <a:t>  &lt;container&gt;</a:t>
            </a:r>
          </a:p>
          <a:p>
            <a:r>
              <a:rPr lang="it-IT" sz="1200" dirty="0" smtClean="0">
                <a:latin typeface="Consolas" pitchFamily="49" charset="0"/>
              </a:rPr>
              <a:t>	&lt;types&gt;</a:t>
            </a:r>
          </a:p>
          <a:p>
            <a:r>
              <a:rPr lang="it-IT" sz="1200" dirty="0" smtClean="0">
                <a:latin typeface="Consolas" pitchFamily="49" charset="0"/>
              </a:rPr>
              <a:t>	  &lt;type type="IClimbingTools" mapTo="IceScrews" /&gt;</a:t>
            </a:r>
          </a:p>
          <a:p>
            <a:r>
              <a:rPr lang="it-IT" sz="1200" dirty="0" smtClean="0">
                <a:latin typeface="Consolas" pitchFamily="49" charset="0"/>
              </a:rPr>
              <a:t>	&lt;/types&gt;</a:t>
            </a:r>
          </a:p>
          <a:p>
            <a:r>
              <a:rPr lang="it-IT" sz="1200" dirty="0" smtClean="0">
                <a:latin typeface="Consolas" pitchFamily="49" charset="0"/>
              </a:rPr>
              <a:t>  &lt;/container&gt;</a:t>
            </a:r>
          </a:p>
          <a:p>
            <a:r>
              <a:rPr lang="it-IT" sz="1200" dirty="0" smtClean="0">
                <a:latin typeface="Consolas" pitchFamily="49" charset="0"/>
              </a:rPr>
              <a:t>&lt;/containers&gt;</a:t>
            </a:r>
          </a:p>
          <a:p>
            <a:r>
              <a:rPr lang="it-IT" sz="1200" dirty="0" smtClean="0">
                <a:latin typeface="Consolas" pitchFamily="49" charset="0"/>
              </a:rPr>
              <a:t>&lt;/unity&gt;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Unity</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Unity</a:t>
            </a:r>
          </a:p>
          <a:p>
            <a:pPr algn="ctr">
              <a:buNone/>
            </a:pPr>
            <a:r>
              <a:rPr lang="it-IT" sz="4000" dirty="0" smtClean="0"/>
              <a:t>13</a:t>
            </a:r>
            <a:endParaRPr lang="it-IT" sz="4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61665"/>
          </a:xfrm>
        </p:spPr>
        <p:txBody>
          <a:bodyPr/>
          <a:lstStyle/>
          <a:p>
            <a:pPr rtl="0" eaLnBrk="1" fontAlgn="base" hangingPunct="1"/>
            <a:r>
              <a:rPr lang="it-IT" dirty="0" smtClean="0"/>
              <a:t>Bonus </a:t>
            </a:r>
            <a:r>
              <a:rPr lang="it-IT" dirty="0" err="1" smtClean="0"/>
              <a:t>section</a:t>
            </a:r>
            <a:r>
              <a:rPr lang="it-IT" dirty="0" smtClean="0"/>
              <a:t>: </a:t>
            </a:r>
            <a:r>
              <a:rPr lang="it-IT" dirty="0" err="1" smtClean="0"/>
              <a:t>Func</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Func</a:t>
            </a:r>
            <a:endParaRPr lang="it-IT" dirty="0"/>
          </a:p>
        </p:txBody>
      </p:sp>
      <p:sp>
        <p:nvSpPr>
          <p:cNvPr id="3" name="Content Placeholder 2"/>
          <p:cNvSpPr>
            <a:spLocks noGrp="1"/>
          </p:cNvSpPr>
          <p:nvPr>
            <p:ph idx="1"/>
          </p:nvPr>
        </p:nvSpPr>
        <p:spPr>
          <a:xfrm>
            <a:off x="457200" y="990600"/>
            <a:ext cx="8229600" cy="1791260"/>
          </a:xfrm>
        </p:spPr>
        <p:txBody>
          <a:bodyPr/>
          <a:lstStyle/>
          <a:p>
            <a:r>
              <a:rPr lang="it-IT" dirty="0" err="1" smtClean="0"/>
              <a:t>By</a:t>
            </a:r>
            <a:r>
              <a:rPr lang="it-IT" dirty="0" smtClean="0"/>
              <a:t> Daniel </a:t>
            </a:r>
            <a:r>
              <a:rPr lang="it-IT" dirty="0" err="1" smtClean="0"/>
              <a:t>Cazzulino</a:t>
            </a:r>
            <a:r>
              <a:rPr lang="it-IT" dirty="0" smtClean="0"/>
              <a:t> (of </a:t>
            </a:r>
            <a:r>
              <a:rPr lang="it-IT" dirty="0" err="1" smtClean="0"/>
              <a:t>Moq</a:t>
            </a:r>
            <a:r>
              <a:rPr lang="it-IT" dirty="0" smtClean="0"/>
              <a:t> fame)</a:t>
            </a:r>
            <a:endParaRPr lang="it-IT" dirty="0" smtClean="0"/>
          </a:p>
          <a:p>
            <a:r>
              <a:rPr lang="it-IT" dirty="0" smtClean="0"/>
              <a:t>The </a:t>
            </a:r>
            <a:r>
              <a:rPr lang="it-IT" dirty="0" err="1" smtClean="0"/>
              <a:t>fastest</a:t>
            </a:r>
            <a:r>
              <a:rPr lang="it-IT" dirty="0" smtClean="0"/>
              <a:t> </a:t>
            </a:r>
            <a:r>
              <a:rPr lang="it-IT" dirty="0" err="1" smtClean="0"/>
              <a:t>IoC</a:t>
            </a:r>
            <a:r>
              <a:rPr lang="it-IT" dirty="0" smtClean="0"/>
              <a:t> </a:t>
            </a:r>
            <a:r>
              <a:rPr lang="it-IT" dirty="0" err="1" smtClean="0"/>
              <a:t>available</a:t>
            </a:r>
            <a:endParaRPr lang="it-IT" dirty="0" smtClean="0"/>
          </a:p>
          <a:p>
            <a:r>
              <a:rPr lang="it-IT" dirty="0" err="1" smtClean="0"/>
              <a:t>Doesn’</a:t>
            </a:r>
            <a:r>
              <a:rPr lang="it-IT" dirty="0" smtClean="0"/>
              <a:t>t </a:t>
            </a:r>
            <a:r>
              <a:rPr lang="it-IT" dirty="0" err="1" smtClean="0"/>
              <a:t>use</a:t>
            </a:r>
            <a:r>
              <a:rPr lang="it-IT" dirty="0" smtClean="0"/>
              <a:t> </a:t>
            </a:r>
            <a:r>
              <a:rPr lang="it-IT" dirty="0" err="1" smtClean="0"/>
              <a:t>reflection</a:t>
            </a:r>
            <a:endParaRPr lang="it-IT" dirty="0" smtClean="0"/>
          </a:p>
          <a:p>
            <a:r>
              <a:rPr lang="it-IT" dirty="0" err="1" smtClean="0"/>
              <a:t>Always</a:t>
            </a:r>
            <a:r>
              <a:rPr lang="it-IT" dirty="0" smtClean="0"/>
              <a:t> </a:t>
            </a:r>
            <a:r>
              <a:rPr lang="it-IT" dirty="0" err="1" smtClean="0"/>
              <a:t>write</a:t>
            </a:r>
            <a:r>
              <a:rPr lang="it-IT" dirty="0" smtClean="0"/>
              <a:t> factory </a:t>
            </a:r>
            <a:r>
              <a:rPr lang="it-IT" dirty="0" err="1" smtClean="0"/>
              <a:t>method</a:t>
            </a:r>
            <a:endParaRPr lang="it-IT" dirty="0"/>
          </a:p>
        </p:txBody>
      </p:sp>
      <p:sp>
        <p:nvSpPr>
          <p:cNvPr id="5" name="TextBox 4"/>
          <p:cNvSpPr txBox="1"/>
          <p:nvPr/>
        </p:nvSpPr>
        <p:spPr>
          <a:xfrm>
            <a:off x="214282" y="3500438"/>
            <a:ext cx="8501122" cy="1938992"/>
          </a:xfrm>
          <a:prstGeom prst="rect">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t-IT" sz="2400" dirty="0" err="1" smtClean="0">
                <a:latin typeface="Consolas" pitchFamily="49" charset="0"/>
              </a:rPr>
              <a:t>container.Register</a:t>
            </a:r>
            <a:r>
              <a:rPr lang="it-IT" sz="2400" dirty="0" smtClean="0">
                <a:latin typeface="Consolas" pitchFamily="49" charset="0"/>
              </a:rPr>
              <a:t>&lt;</a:t>
            </a:r>
            <a:r>
              <a:rPr lang="it-IT" sz="2400" dirty="0" err="1" smtClean="0">
                <a:latin typeface="Consolas" pitchFamily="49" charset="0"/>
              </a:rPr>
              <a:t>IClimbingTools</a:t>
            </a:r>
            <a:r>
              <a:rPr lang="it-IT" sz="2400" dirty="0" smtClean="0">
                <a:latin typeface="Consolas" pitchFamily="49" charset="0"/>
              </a:rPr>
              <a:t>&gt;(</a:t>
            </a:r>
          </a:p>
          <a:p>
            <a:r>
              <a:rPr lang="it-IT" sz="2400" dirty="0" smtClean="0">
                <a:latin typeface="Consolas" pitchFamily="49" charset="0"/>
              </a:rPr>
              <a:t>	</a:t>
            </a:r>
            <a:r>
              <a:rPr lang="it-IT" sz="2400" dirty="0" smtClean="0">
                <a:latin typeface="Consolas" pitchFamily="49" charset="0"/>
              </a:rPr>
              <a:t>			c </a:t>
            </a:r>
            <a:r>
              <a:rPr lang="it-IT" sz="2400" dirty="0" smtClean="0">
                <a:latin typeface="Consolas" pitchFamily="49" charset="0"/>
              </a:rPr>
              <a:t>=&gt; </a:t>
            </a:r>
            <a:r>
              <a:rPr lang="it-IT" sz="2400" dirty="0" err="1" smtClean="0">
                <a:latin typeface="Consolas" pitchFamily="49" charset="0"/>
              </a:rPr>
              <a:t>new</a:t>
            </a:r>
            <a:r>
              <a:rPr lang="it-IT" sz="2400" dirty="0" smtClean="0">
                <a:latin typeface="Consolas" pitchFamily="49" charset="0"/>
              </a:rPr>
              <a:t> </a:t>
            </a:r>
            <a:r>
              <a:rPr lang="it-IT" sz="2400" dirty="0" err="1" smtClean="0">
                <a:latin typeface="Consolas" pitchFamily="49" charset="0"/>
              </a:rPr>
              <a:t>QuickDraws</a:t>
            </a:r>
            <a:r>
              <a:rPr lang="it-IT" sz="2400" dirty="0" smtClean="0">
                <a:latin typeface="Consolas" pitchFamily="49" charset="0"/>
              </a:rPr>
              <a:t>());</a:t>
            </a:r>
          </a:p>
          <a:p>
            <a:r>
              <a:rPr lang="it-IT" sz="2400" dirty="0" err="1" smtClean="0">
                <a:latin typeface="Consolas" pitchFamily="49" charset="0"/>
              </a:rPr>
              <a:t>container.Register</a:t>
            </a:r>
            <a:r>
              <a:rPr lang="it-IT" sz="2400" dirty="0" smtClean="0">
                <a:latin typeface="Consolas" pitchFamily="49" charset="0"/>
              </a:rPr>
              <a:t>(</a:t>
            </a:r>
          </a:p>
          <a:p>
            <a:r>
              <a:rPr lang="it-IT" sz="2400" dirty="0" smtClean="0">
                <a:latin typeface="Consolas" pitchFamily="49" charset="0"/>
              </a:rPr>
              <a:t>		c </a:t>
            </a:r>
            <a:r>
              <a:rPr lang="it-IT" sz="2400" dirty="0" smtClean="0">
                <a:latin typeface="Consolas" pitchFamily="49" charset="0"/>
              </a:rPr>
              <a:t>=&gt; </a:t>
            </a:r>
            <a:r>
              <a:rPr lang="it-IT" sz="2400" dirty="0" err="1" smtClean="0">
                <a:latin typeface="Consolas" pitchFamily="49" charset="0"/>
              </a:rPr>
              <a:t>new</a:t>
            </a:r>
            <a:r>
              <a:rPr lang="it-IT" sz="2400" dirty="0" smtClean="0">
                <a:latin typeface="Consolas" pitchFamily="49" charset="0"/>
              </a:rPr>
              <a:t> </a:t>
            </a:r>
            <a:r>
              <a:rPr lang="it-IT" sz="2400" dirty="0" err="1" smtClean="0">
                <a:latin typeface="Consolas" pitchFamily="49" charset="0"/>
              </a:rPr>
              <a:t>Climber</a:t>
            </a:r>
            <a:r>
              <a:rPr lang="it-IT" sz="2400" dirty="0" smtClean="0">
                <a:latin typeface="Consolas" pitchFamily="49" charset="0"/>
              </a:rPr>
              <a:t>(</a:t>
            </a:r>
          </a:p>
          <a:p>
            <a:r>
              <a:rPr lang="it-IT" sz="2400" dirty="0" smtClean="0">
                <a:latin typeface="Consolas" pitchFamily="49" charset="0"/>
              </a:rPr>
              <a:t>	</a:t>
            </a:r>
            <a:r>
              <a:rPr lang="it-IT" sz="2400" dirty="0" smtClean="0">
                <a:latin typeface="Consolas" pitchFamily="49" charset="0"/>
              </a:rPr>
              <a:t>		</a:t>
            </a:r>
            <a:r>
              <a:rPr lang="it-IT" sz="2400" dirty="0" err="1" smtClean="0">
                <a:latin typeface="Consolas" pitchFamily="49" charset="0"/>
              </a:rPr>
              <a:t>c.Resolve</a:t>
            </a:r>
            <a:r>
              <a:rPr lang="it-IT" sz="2400" dirty="0" smtClean="0">
                <a:latin typeface="Consolas" pitchFamily="49" charset="0"/>
              </a:rPr>
              <a:t>&lt;</a:t>
            </a:r>
            <a:r>
              <a:rPr lang="it-IT" sz="2400" dirty="0" err="1" smtClean="0">
                <a:latin typeface="Consolas" pitchFamily="49" charset="0"/>
              </a:rPr>
              <a:t>IClimbingTools</a:t>
            </a:r>
            <a:r>
              <a:rPr lang="it-IT" sz="2400" dirty="0" smtClean="0">
                <a:latin typeface="Consolas" pitchFamily="49" charset="0"/>
              </a:rPr>
              <a:t>&gt;()));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Bonus </a:t>
            </a:r>
            <a:r>
              <a:rPr lang="it-IT" dirty="0" err="1" smtClean="0"/>
              <a:t>section</a:t>
            </a:r>
            <a:r>
              <a:rPr lang="it-IT" dirty="0" smtClean="0"/>
              <a:t>: </a:t>
            </a:r>
            <a:r>
              <a:rPr lang="it-IT" dirty="0" err="1" smtClean="0"/>
              <a:t>Func</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err="1" smtClean="0"/>
              <a:t>Func</a:t>
            </a:r>
            <a:endParaRPr lang="it-IT" sz="4000" dirty="0" smtClean="0"/>
          </a:p>
          <a:p>
            <a:pPr algn="ctr">
              <a:buNone/>
            </a:pPr>
            <a:r>
              <a:rPr lang="it-IT" sz="4000" dirty="0" smtClean="0"/>
              <a:t>14</a:t>
            </a:r>
            <a:endParaRPr lang="it-IT" sz="4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dirty="0" smtClean="0"/>
              <a:t>IoC inside other hosts</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IoC in other hosts</a:t>
            </a:r>
            <a:endParaRPr lang="it-IT" dirty="0"/>
          </a:p>
        </p:txBody>
      </p:sp>
      <p:sp>
        <p:nvSpPr>
          <p:cNvPr id="3" name="Content Placeholder 2"/>
          <p:cNvSpPr>
            <a:spLocks noGrp="1"/>
          </p:cNvSpPr>
          <p:nvPr>
            <p:ph idx="1"/>
          </p:nvPr>
        </p:nvSpPr>
        <p:spPr>
          <a:xfrm>
            <a:off x="457200" y="990600"/>
            <a:ext cx="8229600" cy="2751522"/>
          </a:xfrm>
        </p:spPr>
        <p:txBody>
          <a:bodyPr/>
          <a:lstStyle/>
          <a:p>
            <a:r>
              <a:rPr lang="it-IT" dirty="0" smtClean="0"/>
              <a:t>IoC shines when activation is already delegated to factories</a:t>
            </a:r>
            <a:endParaRPr lang="it-IT" dirty="0"/>
          </a:p>
          <a:p>
            <a:pPr lvl="1"/>
            <a:r>
              <a:rPr lang="it-IT" dirty="0" smtClean="0"/>
              <a:t>ASP.NET MVC</a:t>
            </a:r>
          </a:p>
          <a:p>
            <a:pPr lvl="1"/>
            <a:r>
              <a:rPr lang="it-IT" dirty="0" smtClean="0"/>
              <a:t>WCF</a:t>
            </a:r>
          </a:p>
          <a:p>
            <a:r>
              <a:rPr lang="it-IT" dirty="0" smtClean="0"/>
              <a:t>Requires changes in the default “object factory”</a:t>
            </a:r>
          </a:p>
          <a:p>
            <a:pPr lvl="1"/>
            <a:r>
              <a:rPr lang="it-IT" dirty="0" smtClean="0"/>
              <a:t>ControllerFactory</a:t>
            </a:r>
          </a:p>
          <a:p>
            <a:pPr lvl="1"/>
            <a:r>
              <a:rPr lang="it-IT" dirty="0" smtClean="0"/>
              <a:t>ServiceHostFactory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IoC in other hosts</a:t>
            </a:r>
            <a:endParaRPr lang="it-IT" dirty="0"/>
          </a:p>
        </p:txBody>
      </p:sp>
      <p:sp>
        <p:nvSpPr>
          <p:cNvPr id="3" name="Content Placeholder 2"/>
          <p:cNvSpPr>
            <a:spLocks noGrp="1"/>
          </p:cNvSpPr>
          <p:nvPr>
            <p:ph idx="1"/>
          </p:nvPr>
        </p:nvSpPr>
        <p:spPr>
          <a:xfrm>
            <a:off x="457200" y="990600"/>
            <a:ext cx="8229600" cy="3342453"/>
          </a:xfrm>
        </p:spPr>
        <p:txBody>
          <a:bodyPr anchor="ctr"/>
          <a:lstStyle/>
          <a:p>
            <a:pPr>
              <a:buNone/>
            </a:pPr>
            <a:r>
              <a:rPr lang="it-IT" sz="3600" dirty="0" smtClean="0"/>
              <a:t>Demo:</a:t>
            </a:r>
          </a:p>
          <a:p>
            <a:pPr>
              <a:buNone/>
            </a:pPr>
            <a:endParaRPr lang="it-IT" sz="6600" dirty="0" smtClean="0"/>
          </a:p>
          <a:p>
            <a:pPr algn="ctr">
              <a:buNone/>
            </a:pPr>
            <a:r>
              <a:rPr lang="it-IT" sz="4000" dirty="0" smtClean="0"/>
              <a:t>ASP.NET MVC</a:t>
            </a:r>
          </a:p>
          <a:p>
            <a:pPr algn="ctr">
              <a:buNone/>
            </a:pPr>
            <a:r>
              <a:rPr lang="it-IT" sz="4000" dirty="0" smtClean="0"/>
              <a:t>15</a:t>
            </a:r>
            <a:endParaRPr lang="it-IT" sz="4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6295"/>
            <a:ext cx="7772400" cy="400110"/>
          </a:xfrm>
        </p:spPr>
        <p:txBody>
          <a:bodyPr/>
          <a:lstStyle/>
          <a:p>
            <a:pPr rtl="0" eaLnBrk="1" fontAlgn="base" hangingPunct="1"/>
            <a:r>
              <a:rPr lang="it-IT" dirty="0" smtClean="0"/>
              <a:t>Conclusions</a:t>
            </a:r>
            <a:endParaRPr lang="it-IT" sz="2000" dirty="0"/>
          </a:p>
        </p:txBody>
      </p:sp>
      <p:sp>
        <p:nvSpPr>
          <p:cNvPr id="3" name="Subtitle 2"/>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Solid: Single Responsibility Principle (SRP)</a:t>
            </a:r>
            <a:endParaRPr lang="it-IT" dirty="0"/>
          </a:p>
        </p:txBody>
      </p:sp>
      <p:pic>
        <p:nvPicPr>
          <p:cNvPr id="4" name="Content Placeholder 3" descr="SingleResponsibilityPrinciple.jpg"/>
          <p:cNvPicPr>
            <a:picLocks noGrp="1" noChangeAspect="1"/>
          </p:cNvPicPr>
          <p:nvPr>
            <p:ph idx="1"/>
          </p:nvPr>
        </p:nvPicPr>
        <p:blipFill>
          <a:blip r:embed="rId3"/>
          <a:stretch>
            <a:fillRect/>
          </a:stretch>
        </p:blipFill>
        <p:spPr>
          <a:xfrm>
            <a:off x="1428728" y="1000108"/>
            <a:ext cx="6459166" cy="5167331"/>
          </a:xfrm>
        </p:spPr>
      </p:pic>
      <p:sp>
        <p:nvSpPr>
          <p:cNvPr id="5" name="TextBox 4"/>
          <p:cNvSpPr txBox="1"/>
          <p:nvPr/>
        </p:nvSpPr>
        <p:spPr>
          <a:xfrm>
            <a:off x="1071538" y="5786455"/>
            <a:ext cx="7215238" cy="646331"/>
          </a:xfrm>
          <a:prstGeom prst="rect">
            <a:avLst/>
          </a:prstGeom>
          <a:noFill/>
        </p:spPr>
        <p:txBody>
          <a:bodyPr wrap="square" rtlCol="0">
            <a:spAutoFit/>
          </a:bodyPr>
          <a:lstStyle/>
          <a:p>
            <a:pPr marL="0" lvl="1"/>
            <a:r>
              <a:rPr lang="en-US" i="1" dirty="0" smtClean="0">
                <a:solidFill>
                  <a:schemeClr val="bg1"/>
                </a:solidFill>
                <a:latin typeface="+mn-lt"/>
              </a:rPr>
              <a:t>A class should have one, and only one, reason to change.</a:t>
            </a:r>
          </a:p>
          <a:p>
            <a:endParaRPr lang="fr-BE"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Call for Actions</a:t>
            </a:r>
            <a:endParaRPr lang="it-IT" dirty="0"/>
          </a:p>
        </p:txBody>
      </p:sp>
      <p:sp>
        <p:nvSpPr>
          <p:cNvPr id="3" name="Content Placeholder 2"/>
          <p:cNvSpPr>
            <a:spLocks noGrp="1"/>
          </p:cNvSpPr>
          <p:nvPr>
            <p:ph idx="1"/>
          </p:nvPr>
        </p:nvSpPr>
        <p:spPr>
          <a:xfrm>
            <a:off x="457200" y="990600"/>
            <a:ext cx="8229600" cy="1717393"/>
          </a:xfrm>
        </p:spPr>
        <p:txBody>
          <a:bodyPr/>
          <a:lstStyle/>
          <a:p>
            <a:r>
              <a:rPr lang="it-IT" dirty="0" smtClean="0"/>
              <a:t>Think about a project you worked on</a:t>
            </a:r>
          </a:p>
          <a:p>
            <a:r>
              <a:rPr lang="it-IT" dirty="0" smtClean="0"/>
              <a:t>Think about any maintainabily/change issue you had:</a:t>
            </a:r>
          </a:p>
          <a:p>
            <a:pPr lvl="1"/>
            <a:r>
              <a:rPr lang="it-IT" dirty="0" smtClean="0"/>
              <a:t>Most likely they would have been solved with DI/IoC</a:t>
            </a:r>
          </a:p>
          <a:p>
            <a:r>
              <a:rPr lang="it-IT" dirty="0" smtClean="0"/>
              <a:t>Think how DI/IoC could have helped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Main takeaways</a:t>
            </a:r>
            <a:endParaRPr lang="it-IT" dirty="0"/>
          </a:p>
        </p:txBody>
      </p:sp>
      <p:sp>
        <p:nvSpPr>
          <p:cNvPr id="3" name="Content Placeholder 2"/>
          <p:cNvSpPr>
            <a:spLocks noGrp="1"/>
          </p:cNvSpPr>
          <p:nvPr>
            <p:ph idx="1"/>
          </p:nvPr>
        </p:nvSpPr>
        <p:spPr>
          <a:xfrm>
            <a:off x="457200" y="990600"/>
            <a:ext cx="8229600" cy="1717393"/>
          </a:xfrm>
        </p:spPr>
        <p:txBody>
          <a:bodyPr/>
          <a:lstStyle/>
          <a:p>
            <a:r>
              <a:rPr lang="it-IT" dirty="0" smtClean="0"/>
              <a:t>DI/IoC helps building service oriented applications</a:t>
            </a:r>
          </a:p>
          <a:p>
            <a:r>
              <a:rPr lang="it-IT" dirty="0" smtClean="0"/>
              <a:t>DI/IoC helps managing dependencies</a:t>
            </a:r>
          </a:p>
          <a:p>
            <a:r>
              <a:rPr lang="it-IT" dirty="0" smtClean="0"/>
              <a:t>DI/IoC helps bulding </a:t>
            </a:r>
            <a:r>
              <a:rPr lang="it-IT" b="1" dirty="0" smtClean="0"/>
              <a:t>highly cohese</a:t>
            </a:r>
            <a:r>
              <a:rPr lang="it-IT" dirty="0" smtClean="0"/>
              <a:t>, </a:t>
            </a:r>
            <a:r>
              <a:rPr lang="it-IT" b="1" dirty="0" smtClean="0"/>
              <a:t>loose coupled </a:t>
            </a:r>
            <a:r>
              <a:rPr lang="it-IT" dirty="0" smtClean="0"/>
              <a:t>code while maintaling </a:t>
            </a:r>
            <a:r>
              <a:rPr lang="it-IT" b="1" dirty="0" smtClean="0"/>
              <a:t>encapsulation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23220"/>
          </a:xfrm>
        </p:spPr>
        <p:txBody>
          <a:bodyPr/>
          <a:lstStyle/>
          <a:p>
            <a:r>
              <a:rPr lang="it-IT" dirty="0" smtClean="0"/>
              <a:t>References</a:t>
            </a:r>
            <a:endParaRPr lang="it-IT" dirty="0"/>
          </a:p>
        </p:txBody>
      </p:sp>
      <p:sp>
        <p:nvSpPr>
          <p:cNvPr id="3" name="Content Placeholder 2"/>
          <p:cNvSpPr>
            <a:spLocks noGrp="1"/>
          </p:cNvSpPr>
          <p:nvPr>
            <p:ph idx="1"/>
          </p:nvPr>
        </p:nvSpPr>
        <p:spPr>
          <a:xfrm>
            <a:off x="428596" y="857232"/>
            <a:ext cx="8186766" cy="4770537"/>
          </a:xfrm>
        </p:spPr>
        <p:txBody>
          <a:bodyPr/>
          <a:lstStyle/>
          <a:p>
            <a:r>
              <a:rPr lang="en-US" sz="2000" dirty="0" smtClean="0"/>
              <a:t>Uncle Bob’s Principle Of Object Oriented Development: </a:t>
            </a:r>
            <a:r>
              <a:rPr lang="en-US" sz="2000" dirty="0" smtClean="0">
                <a:hlinkClick r:id="rId2"/>
              </a:rPr>
              <a:t>http://</a:t>
            </a:r>
            <a:r>
              <a:rPr lang="en-US" sz="2000" dirty="0" smtClean="0">
                <a:hlinkClick r:id="rId2"/>
              </a:rPr>
              <a:t>butunclebob.com/ArticleS.UncleBob.PrinciplesOfOod</a:t>
            </a:r>
            <a:endParaRPr lang="en-US" sz="2000" dirty="0" smtClean="0"/>
          </a:p>
          <a:p>
            <a:r>
              <a:rPr lang="en-US" sz="2000" dirty="0" smtClean="0"/>
              <a:t>OO Design Principles:</a:t>
            </a:r>
            <a:br>
              <a:rPr lang="en-US" sz="2000" dirty="0" smtClean="0"/>
            </a:br>
            <a:r>
              <a:rPr lang="fr-BE" sz="2000" dirty="0" smtClean="0">
                <a:hlinkClick r:id="rId3"/>
              </a:rPr>
              <a:t>http</a:t>
            </a:r>
            <a:r>
              <a:rPr lang="fr-BE" sz="2000" dirty="0" smtClean="0">
                <a:hlinkClick r:id="rId3"/>
              </a:rPr>
              <a:t>://www.oodesign.com/design-principles.html</a:t>
            </a:r>
            <a:endParaRPr lang="en-US" sz="2000" dirty="0" smtClean="0"/>
          </a:p>
          <a:p>
            <a:r>
              <a:rPr lang="en-US" sz="2000" dirty="0" smtClean="0"/>
              <a:t>Complete SOLID slides </a:t>
            </a:r>
            <a:r>
              <a:rPr lang="en-US" sz="2000" dirty="0" smtClean="0"/>
              <a:t>and demo </a:t>
            </a:r>
            <a:r>
              <a:rPr lang="en-US" sz="2000" dirty="0" smtClean="0"/>
              <a:t>(</a:t>
            </a:r>
            <a:r>
              <a:rPr lang="en-US" sz="2000" dirty="0" err="1" smtClean="0"/>
              <a:t>Derick</a:t>
            </a:r>
            <a:r>
              <a:rPr lang="en-US" sz="2000" dirty="0" smtClean="0"/>
              <a:t> Bailey</a:t>
            </a:r>
            <a:r>
              <a:rPr lang="en-US" sz="2000" dirty="0" smtClean="0"/>
              <a:t>):</a:t>
            </a:r>
            <a:r>
              <a:rPr lang="en-US" sz="2000" dirty="0" smtClean="0"/>
              <a:t/>
            </a:r>
            <a:br>
              <a:rPr lang="en-US" sz="2000" dirty="0" smtClean="0"/>
            </a:br>
            <a:r>
              <a:rPr lang="fr-BE" sz="2000" dirty="0" smtClean="0">
                <a:hlinkClick r:id="rId4"/>
              </a:rPr>
              <a:t> http://www.lostechies.com/media/p/5415.aspx</a:t>
            </a:r>
            <a:endParaRPr lang="en-US" sz="2000" dirty="0" smtClean="0"/>
          </a:p>
          <a:p>
            <a:r>
              <a:rPr lang="en-US" sz="2000" dirty="0" err="1" smtClean="0"/>
              <a:t>Ninject</a:t>
            </a:r>
            <a:r>
              <a:rPr lang="en-US" sz="2000" dirty="0" smtClean="0"/>
              <a:t>:</a:t>
            </a:r>
            <a:br>
              <a:rPr lang="en-US" sz="2000" dirty="0" smtClean="0"/>
            </a:br>
            <a:r>
              <a:rPr lang="en-US" sz="2000" dirty="0" smtClean="0">
                <a:hlinkClick r:id="rId5"/>
              </a:rPr>
              <a:t>http://ninject.org/</a:t>
            </a:r>
            <a:r>
              <a:rPr lang="en-US" sz="2000" dirty="0" smtClean="0"/>
              <a:t>  - v2</a:t>
            </a:r>
            <a:br>
              <a:rPr lang="en-US" sz="2000" dirty="0" smtClean="0"/>
            </a:br>
            <a:r>
              <a:rPr lang="en-US" sz="2000" dirty="0" smtClean="0">
                <a:hlinkClick r:id="rId6"/>
              </a:rPr>
              <a:t>http://github.com/enkari/ninject/</a:t>
            </a:r>
            <a:r>
              <a:rPr lang="en-US" sz="2000" dirty="0" smtClean="0"/>
              <a:t>  - v2.2 beta</a:t>
            </a:r>
          </a:p>
          <a:p>
            <a:r>
              <a:rPr lang="en-US" sz="2000" dirty="0" err="1" smtClean="0"/>
              <a:t>p&amp;p</a:t>
            </a:r>
            <a:r>
              <a:rPr lang="en-US" sz="2000" dirty="0" smtClean="0"/>
              <a:t> Unity:</a:t>
            </a:r>
            <a:br>
              <a:rPr lang="en-US" sz="2000" dirty="0" smtClean="0"/>
            </a:br>
            <a:r>
              <a:rPr lang="en-US" sz="2000" dirty="0" smtClean="0"/>
              <a:t> </a:t>
            </a:r>
            <a:r>
              <a:rPr lang="en-US" sz="2000" dirty="0" smtClean="0">
                <a:hlinkClick r:id="rId7"/>
              </a:rPr>
              <a:t>http://unity.codeplex.com/</a:t>
            </a:r>
            <a:r>
              <a:rPr lang="en-US" sz="2000" dirty="0" smtClean="0"/>
              <a:t> - v2 (part of EntLib5)</a:t>
            </a:r>
          </a:p>
          <a:p>
            <a:r>
              <a:rPr lang="en-US" sz="2000" dirty="0" err="1" smtClean="0"/>
              <a:t>Funq</a:t>
            </a:r>
            <a:r>
              <a:rPr lang="en-US" sz="2000" dirty="0" smtClean="0"/>
              <a:t>:</a:t>
            </a:r>
            <a:br>
              <a:rPr lang="en-US" sz="2000" dirty="0" smtClean="0"/>
            </a:br>
            <a:r>
              <a:rPr lang="en-US" sz="2000" dirty="0" smtClean="0"/>
              <a:t> </a:t>
            </a:r>
            <a:r>
              <a:rPr lang="fr-BE" sz="2000" dirty="0" smtClean="0">
                <a:hlinkClick r:id="rId8"/>
              </a:rPr>
              <a:t>http://funq.codeplex.com/</a:t>
            </a:r>
            <a:endParaRPr lang="en-US" sz="20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 – Simone Chiaretta</a:t>
            </a:r>
            <a:endParaRPr lang="en-US" dirty="0"/>
          </a:p>
        </p:txBody>
      </p:sp>
      <p:sp>
        <p:nvSpPr>
          <p:cNvPr id="3" name="Content Placeholder 2"/>
          <p:cNvSpPr>
            <a:spLocks noGrp="1"/>
          </p:cNvSpPr>
          <p:nvPr>
            <p:ph idx="1"/>
          </p:nvPr>
        </p:nvSpPr>
        <p:spPr>
          <a:xfrm>
            <a:off x="457200" y="990600"/>
            <a:ext cx="8229600" cy="2973122"/>
          </a:xfrm>
        </p:spPr>
        <p:txBody>
          <a:bodyPr/>
          <a:lstStyle/>
          <a:p>
            <a:r>
              <a:rPr lang="en-US" dirty="0" smtClean="0"/>
              <a:t>MSN: </a:t>
            </a:r>
            <a:r>
              <a:rPr lang="en-US" dirty="0" smtClean="0">
                <a:hlinkClick r:id="rId2"/>
              </a:rPr>
              <a:t>simone_ch@hotmail.com</a:t>
            </a:r>
            <a:endParaRPr lang="en-US" dirty="0" smtClean="0"/>
          </a:p>
          <a:p>
            <a:r>
              <a:rPr lang="en-US" dirty="0" smtClean="0"/>
              <a:t>Blog:</a:t>
            </a:r>
          </a:p>
          <a:p>
            <a:pPr lvl="1"/>
            <a:r>
              <a:rPr lang="en-US" dirty="0" smtClean="0"/>
              <a:t>English: </a:t>
            </a:r>
            <a:r>
              <a:rPr lang="en-US" dirty="0" smtClean="0">
                <a:hlinkClick r:id="rId3"/>
              </a:rPr>
              <a:t>http://codeclimber.net.nz/</a:t>
            </a:r>
            <a:endParaRPr lang="en-US" dirty="0" smtClean="0"/>
          </a:p>
          <a:p>
            <a:pPr lvl="1"/>
            <a:r>
              <a:rPr lang="en-US" dirty="0" smtClean="0"/>
              <a:t>Italian: </a:t>
            </a:r>
            <a:r>
              <a:rPr lang="en-US" dirty="0" smtClean="0">
                <a:hlinkClick r:id="rId4"/>
              </a:rPr>
              <a:t>http://blogs.ugidotnet.org/piyo/</a:t>
            </a:r>
            <a:endParaRPr lang="en-US" dirty="0" smtClean="0"/>
          </a:p>
          <a:p>
            <a:r>
              <a:rPr lang="en-US" dirty="0" smtClean="0"/>
              <a:t>Twitter: </a:t>
            </a:r>
            <a:r>
              <a:rPr lang="en-US" dirty="0" smtClean="0">
                <a:hlinkClick r:id="rId5"/>
              </a:rPr>
              <a:t>@simonech</a:t>
            </a:r>
            <a:r>
              <a:rPr lang="en-US" dirty="0" smtClean="0"/>
              <a:t> </a:t>
            </a:r>
          </a:p>
          <a:p>
            <a:pPr>
              <a:buNone/>
            </a:pPr>
            <a:endParaRPr lang="en-US" dirty="0" smtClean="0"/>
          </a:p>
          <a:p>
            <a:endParaRPr lang="en-US" dirty="0"/>
          </a:p>
        </p:txBody>
      </p:sp>
      <p:sp>
        <p:nvSpPr>
          <p:cNvPr id="4" name="Slide Number Placeholder 3"/>
          <p:cNvSpPr>
            <a:spLocks noGrp="1"/>
          </p:cNvSpPr>
          <p:nvPr>
            <p:ph type="sldNum" sz="quarter" idx="4294967295"/>
          </p:nvPr>
        </p:nvSpPr>
        <p:spPr>
          <a:xfrm>
            <a:off x="0" y="6172200"/>
            <a:ext cx="2133600" cy="323850"/>
          </a:xfrm>
          <a:prstGeom prst="rect">
            <a:avLst/>
          </a:prstGeom>
        </p:spPr>
        <p:txBody>
          <a:bodyPr/>
          <a:lstStyle/>
          <a:p>
            <a:fld id="{B9EAB02C-EC2A-4E09-A324-1FFFBDB5DA2B}" type="slidenum">
              <a:rPr lang="en-US" smtClean="0"/>
              <a:pPr/>
              <a:t>72</a:t>
            </a:fld>
            <a:endParaRPr lang="en-US"/>
          </a:p>
        </p:txBody>
      </p:sp>
      <p:pic>
        <p:nvPicPr>
          <p:cNvPr id="5" name="Picture 2"/>
          <p:cNvPicPr>
            <a:picLocks noChangeAspect="1" noChangeArrowheads="1"/>
          </p:cNvPicPr>
          <p:nvPr/>
        </p:nvPicPr>
        <p:blipFill>
          <a:blip r:embed="rId6" cstate="print">
            <a:clrChange>
              <a:clrFrom>
                <a:srgbClr val="FFFFFF"/>
              </a:clrFrom>
              <a:clrTo>
                <a:srgbClr val="FFFFFF">
                  <a:alpha val="0"/>
                </a:srgbClr>
              </a:clrTo>
            </a:clrChange>
            <a:duotone>
              <a:prstClr val="black"/>
              <a:schemeClr val="accent4">
                <a:tint val="45000"/>
                <a:satMod val="400000"/>
              </a:schemeClr>
            </a:duotone>
          </a:blip>
          <a:srcRect/>
          <a:stretch>
            <a:fillRect/>
          </a:stretch>
        </p:blipFill>
        <p:spPr bwMode="auto">
          <a:xfrm>
            <a:off x="3500430" y="3143248"/>
            <a:ext cx="1785950" cy="2540018"/>
          </a:xfrm>
          <a:prstGeom prst="rect">
            <a:avLst/>
          </a:prstGeom>
          <a:noFill/>
          <a:ln w="9525">
            <a:noFill/>
            <a:miter lim="800000"/>
            <a:headEnd/>
            <a:tailEnd/>
          </a:ln>
          <a:effectLst/>
        </p:spPr>
      </p:pic>
      <p:pic>
        <p:nvPicPr>
          <p:cNvPr id="6" name="Picture 4"/>
          <p:cNvPicPr>
            <a:picLocks noChangeAspect="1" noChangeArrowheads="1"/>
          </p:cNvPicPr>
          <p:nvPr/>
        </p:nvPicPr>
        <p:blipFill>
          <a:blip r:embed="rId7" cstate="print"/>
          <a:srcRect/>
          <a:stretch>
            <a:fillRect/>
          </a:stretch>
        </p:blipFill>
        <p:spPr bwMode="auto">
          <a:xfrm>
            <a:off x="428596" y="5643578"/>
            <a:ext cx="2118619" cy="857256"/>
          </a:xfrm>
          <a:prstGeom prst="rect">
            <a:avLst/>
          </a:prstGeom>
          <a:noFill/>
          <a:ln w="9525">
            <a:noFill/>
            <a:miter lim="800000"/>
            <a:headEnd/>
            <a:tailEnd/>
          </a:ln>
          <a:effectLst/>
        </p:spPr>
      </p:pic>
      <p:pic>
        <p:nvPicPr>
          <p:cNvPr id="7" name="Picture 3" descr="C:\Users\Administrator\Downloads\aspinsider.gif"/>
          <p:cNvPicPr>
            <a:picLocks noChangeAspect="1" noChangeArrowheads="1"/>
          </p:cNvPicPr>
          <p:nvPr/>
        </p:nvPicPr>
        <p:blipFill>
          <a:blip r:embed="rId8" cstate="print"/>
          <a:srcRect/>
          <a:stretch>
            <a:fillRect/>
          </a:stretch>
        </p:blipFill>
        <p:spPr bwMode="auto">
          <a:xfrm>
            <a:off x="6500826" y="5713501"/>
            <a:ext cx="1981198" cy="715895"/>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Questions?</a:t>
            </a:r>
            <a:endParaRPr lang="it-IT" dirty="0"/>
          </a:p>
        </p:txBody>
      </p:sp>
      <p:pic>
        <p:nvPicPr>
          <p:cNvPr id="4" name="Picture 2" descr="C:\projects\Boot camp\lolcats-funny-pictures-requests-in-triplicat.jpg"/>
          <p:cNvPicPr>
            <a:picLocks noChangeAspect="1" noChangeArrowheads="1"/>
          </p:cNvPicPr>
          <p:nvPr/>
        </p:nvPicPr>
        <p:blipFill>
          <a:blip r:embed="rId2"/>
          <a:srcRect/>
          <a:stretch>
            <a:fillRect/>
          </a:stretch>
        </p:blipFill>
        <p:spPr bwMode="auto">
          <a:xfrm>
            <a:off x="1500166" y="1000108"/>
            <a:ext cx="6525381" cy="5143536"/>
          </a:xfrm>
          <a:prstGeom prst="rect">
            <a:avLst/>
          </a:prstGeom>
          <a:noFill/>
        </p:spPr>
      </p:pic>
      <p:sp>
        <p:nvSpPr>
          <p:cNvPr id="5" name="Content Placeholder 2"/>
          <p:cNvSpPr txBox="1">
            <a:spLocks/>
          </p:cNvSpPr>
          <p:nvPr/>
        </p:nvSpPr>
        <p:spPr bwMode="auto">
          <a:xfrm>
            <a:off x="428596" y="6286520"/>
            <a:ext cx="8229600" cy="43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a:spcBef>
                <a:spcPct val="20000"/>
              </a:spcBef>
              <a:buSzPct val="65000"/>
            </a:pPr>
            <a:r>
              <a:rPr lang="fr-BE" sz="1100" i="1" dirty="0" err="1" smtClean="0">
                <a:solidFill>
                  <a:schemeClr val="bg1"/>
                </a:solidFill>
              </a:rPr>
              <a:t>Disclaimer</a:t>
            </a:r>
            <a:r>
              <a:rPr lang="fr-BE" sz="1100" i="1" dirty="0" smtClean="0">
                <a:solidFill>
                  <a:schemeClr val="bg1"/>
                </a:solidFill>
              </a:rPr>
              <a:t>:"The </a:t>
            </a:r>
            <a:r>
              <a:rPr lang="fr-BE" sz="1100" i="1" dirty="0" err="1" smtClean="0">
                <a:solidFill>
                  <a:schemeClr val="bg1"/>
                </a:solidFill>
              </a:rPr>
              <a:t>views</a:t>
            </a:r>
            <a:r>
              <a:rPr lang="fr-BE" sz="1100" i="1" dirty="0" smtClean="0">
                <a:solidFill>
                  <a:schemeClr val="bg1"/>
                </a:solidFill>
              </a:rPr>
              <a:t> </a:t>
            </a:r>
            <a:r>
              <a:rPr lang="fr-BE" sz="1100" i="1" dirty="0" err="1" smtClean="0">
                <a:solidFill>
                  <a:schemeClr val="bg1"/>
                </a:solidFill>
              </a:rPr>
              <a:t>expressed</a:t>
            </a:r>
            <a:r>
              <a:rPr lang="fr-BE" sz="1100" i="1" dirty="0" smtClean="0">
                <a:solidFill>
                  <a:schemeClr val="bg1"/>
                </a:solidFill>
              </a:rPr>
              <a:t> are </a:t>
            </a:r>
            <a:r>
              <a:rPr lang="fr-BE" sz="1100" i="1" dirty="0" err="1" smtClean="0">
                <a:solidFill>
                  <a:schemeClr val="bg1"/>
                </a:solidFill>
              </a:rPr>
              <a:t>purely</a:t>
            </a:r>
            <a:r>
              <a:rPr lang="fr-BE" sz="1100" i="1" dirty="0" smtClean="0">
                <a:solidFill>
                  <a:schemeClr val="bg1"/>
                </a:solidFill>
              </a:rPr>
              <a:t> </a:t>
            </a:r>
            <a:r>
              <a:rPr lang="fr-BE" sz="1100" i="1" dirty="0" err="1" smtClean="0">
                <a:solidFill>
                  <a:schemeClr val="bg1"/>
                </a:solidFill>
              </a:rPr>
              <a:t>those</a:t>
            </a:r>
            <a:r>
              <a:rPr lang="fr-BE" sz="1100" i="1" dirty="0" smtClean="0">
                <a:solidFill>
                  <a:schemeClr val="bg1"/>
                </a:solidFill>
              </a:rPr>
              <a:t> of the speaker and </a:t>
            </a:r>
            <a:r>
              <a:rPr lang="fr-BE" sz="1100" i="1" dirty="0" err="1" smtClean="0">
                <a:solidFill>
                  <a:schemeClr val="bg1"/>
                </a:solidFill>
              </a:rPr>
              <a:t>may</a:t>
            </a:r>
            <a:r>
              <a:rPr lang="fr-BE" sz="1100" i="1" dirty="0" smtClean="0">
                <a:solidFill>
                  <a:schemeClr val="bg1"/>
                </a:solidFill>
              </a:rPr>
              <a:t> not in </a:t>
            </a:r>
            <a:r>
              <a:rPr lang="fr-BE" sz="1100" i="1" dirty="0" err="1" smtClean="0">
                <a:solidFill>
                  <a:schemeClr val="bg1"/>
                </a:solidFill>
              </a:rPr>
              <a:t>any</a:t>
            </a:r>
            <a:r>
              <a:rPr lang="fr-BE" sz="1100" i="1" dirty="0" smtClean="0">
                <a:solidFill>
                  <a:schemeClr val="bg1"/>
                </a:solidFill>
              </a:rPr>
              <a:t> </a:t>
            </a:r>
            <a:r>
              <a:rPr lang="fr-BE" sz="1100" i="1" dirty="0" err="1" smtClean="0">
                <a:solidFill>
                  <a:schemeClr val="bg1"/>
                </a:solidFill>
              </a:rPr>
              <a:t>circumstances</a:t>
            </a:r>
            <a:r>
              <a:rPr lang="fr-BE" sz="1100" i="1" dirty="0" smtClean="0">
                <a:solidFill>
                  <a:schemeClr val="bg1"/>
                </a:solidFill>
              </a:rPr>
              <a:t> </a:t>
            </a:r>
            <a:r>
              <a:rPr lang="fr-BE" sz="1100" i="1" dirty="0" err="1" smtClean="0">
                <a:solidFill>
                  <a:schemeClr val="bg1"/>
                </a:solidFill>
              </a:rPr>
              <a:t>be</a:t>
            </a:r>
            <a:r>
              <a:rPr lang="fr-BE" sz="1100" i="1" dirty="0" smtClean="0">
                <a:solidFill>
                  <a:schemeClr val="bg1"/>
                </a:solidFill>
              </a:rPr>
              <a:t> </a:t>
            </a:r>
            <a:r>
              <a:rPr lang="fr-BE" sz="1100" i="1" dirty="0" err="1" smtClean="0">
                <a:solidFill>
                  <a:schemeClr val="bg1"/>
                </a:solidFill>
              </a:rPr>
              <a:t>regarded</a:t>
            </a:r>
            <a:r>
              <a:rPr lang="fr-BE" sz="1100" i="1" dirty="0" smtClean="0">
                <a:solidFill>
                  <a:schemeClr val="bg1"/>
                </a:solidFill>
              </a:rPr>
              <a:t> as </a:t>
            </a:r>
            <a:r>
              <a:rPr lang="fr-BE" sz="1100" i="1" dirty="0" err="1" smtClean="0">
                <a:solidFill>
                  <a:schemeClr val="bg1"/>
                </a:solidFill>
              </a:rPr>
              <a:t>stating</a:t>
            </a:r>
            <a:r>
              <a:rPr lang="fr-BE" sz="1100" i="1" dirty="0" smtClean="0">
                <a:solidFill>
                  <a:schemeClr val="bg1"/>
                </a:solidFill>
              </a:rPr>
              <a:t> an official position of the Council"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a:t>
            </a:r>
            <a:endParaRPr lang="en-US" dirty="0"/>
          </a:p>
        </p:txBody>
      </p:sp>
      <p:sp>
        <p:nvSpPr>
          <p:cNvPr id="3" name="Content Placeholder 2"/>
          <p:cNvSpPr>
            <a:spLocks noGrp="1"/>
          </p:cNvSpPr>
          <p:nvPr>
            <p:ph idx="1"/>
          </p:nvPr>
        </p:nvSpPr>
        <p:spPr>
          <a:xfrm>
            <a:off x="457200" y="990600"/>
            <a:ext cx="8229600" cy="1440394"/>
          </a:xfrm>
        </p:spPr>
        <p:txBody>
          <a:bodyPr/>
          <a:lstStyle/>
          <a:p>
            <a:pPr>
              <a:buNone/>
            </a:pPr>
            <a:r>
              <a:rPr lang="en-US" dirty="0" smtClean="0"/>
              <a:t>If you liked this talk, please consider rating it:</a:t>
            </a:r>
          </a:p>
          <a:p>
            <a:pPr algn="ctr">
              <a:buNone/>
            </a:pPr>
            <a:r>
              <a:rPr lang="fr-BE" sz="1800" dirty="0" smtClean="0">
                <a:hlinkClick r:id="rId2"/>
              </a:rPr>
              <a:t>http://speakerrate.com/talks/5193-design-for-testability-as-a-way-to-good-coding</a:t>
            </a:r>
            <a:endParaRPr lang="en-US" sz="1800" dirty="0" smtClean="0"/>
          </a:p>
        </p:txBody>
      </p:sp>
      <p:sp>
        <p:nvSpPr>
          <p:cNvPr id="4" name="Slide Number Placeholder 3"/>
          <p:cNvSpPr>
            <a:spLocks noGrp="1"/>
          </p:cNvSpPr>
          <p:nvPr>
            <p:ph type="sldNum" sz="quarter" idx="4294967295"/>
          </p:nvPr>
        </p:nvSpPr>
        <p:spPr>
          <a:xfrm>
            <a:off x="0" y="6172200"/>
            <a:ext cx="2133600" cy="323850"/>
          </a:xfrm>
          <a:prstGeom prst="rect">
            <a:avLst/>
          </a:prstGeom>
        </p:spPr>
        <p:txBody>
          <a:bodyPr/>
          <a:lstStyle/>
          <a:p>
            <a:fld id="{B9EAB02C-EC2A-4E09-A324-1FFFBDB5DA2B}" type="slidenum">
              <a:rPr lang="en-US" smtClean="0"/>
              <a:pPr/>
              <a:t>74</a:t>
            </a:fld>
            <a:endParaRPr lang="en-US"/>
          </a:p>
        </p:txBody>
      </p:sp>
      <p:sp>
        <p:nvSpPr>
          <p:cNvPr id="8" name="Content Placeholder 2"/>
          <p:cNvSpPr txBox="1">
            <a:spLocks/>
          </p:cNvSpPr>
          <p:nvPr/>
        </p:nvSpPr>
        <p:spPr bwMode="auto">
          <a:xfrm>
            <a:off x="428596" y="6215082"/>
            <a:ext cx="8229600" cy="43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a:spcBef>
                <a:spcPct val="20000"/>
              </a:spcBef>
              <a:buSzPct val="65000"/>
            </a:pPr>
            <a:r>
              <a:rPr lang="fr-BE" sz="1100" i="1" dirty="0" err="1" smtClean="0">
                <a:solidFill>
                  <a:schemeClr val="bg1"/>
                </a:solidFill>
              </a:rPr>
              <a:t>Disclaimer</a:t>
            </a:r>
            <a:r>
              <a:rPr lang="fr-BE" sz="1100" i="1" dirty="0" smtClean="0">
                <a:solidFill>
                  <a:schemeClr val="bg1"/>
                </a:solidFill>
              </a:rPr>
              <a:t>:"The </a:t>
            </a:r>
            <a:r>
              <a:rPr lang="fr-BE" sz="1100" i="1" dirty="0" err="1" smtClean="0">
                <a:solidFill>
                  <a:schemeClr val="bg1"/>
                </a:solidFill>
              </a:rPr>
              <a:t>views</a:t>
            </a:r>
            <a:r>
              <a:rPr lang="fr-BE" sz="1100" i="1" dirty="0" smtClean="0">
                <a:solidFill>
                  <a:schemeClr val="bg1"/>
                </a:solidFill>
              </a:rPr>
              <a:t> </a:t>
            </a:r>
            <a:r>
              <a:rPr lang="fr-BE" sz="1100" i="1" dirty="0" err="1" smtClean="0">
                <a:solidFill>
                  <a:schemeClr val="bg1"/>
                </a:solidFill>
              </a:rPr>
              <a:t>expressed</a:t>
            </a:r>
            <a:r>
              <a:rPr lang="fr-BE" sz="1100" i="1" dirty="0" smtClean="0">
                <a:solidFill>
                  <a:schemeClr val="bg1"/>
                </a:solidFill>
              </a:rPr>
              <a:t> are </a:t>
            </a:r>
            <a:r>
              <a:rPr lang="fr-BE" sz="1100" i="1" dirty="0" err="1" smtClean="0">
                <a:solidFill>
                  <a:schemeClr val="bg1"/>
                </a:solidFill>
              </a:rPr>
              <a:t>purely</a:t>
            </a:r>
            <a:r>
              <a:rPr lang="fr-BE" sz="1100" i="1" dirty="0" smtClean="0">
                <a:solidFill>
                  <a:schemeClr val="bg1"/>
                </a:solidFill>
              </a:rPr>
              <a:t> </a:t>
            </a:r>
            <a:r>
              <a:rPr lang="fr-BE" sz="1100" i="1" dirty="0" err="1" smtClean="0">
                <a:solidFill>
                  <a:schemeClr val="bg1"/>
                </a:solidFill>
              </a:rPr>
              <a:t>those</a:t>
            </a:r>
            <a:r>
              <a:rPr lang="fr-BE" sz="1100" i="1" dirty="0" smtClean="0">
                <a:solidFill>
                  <a:schemeClr val="bg1"/>
                </a:solidFill>
              </a:rPr>
              <a:t> of the speaker and </a:t>
            </a:r>
            <a:r>
              <a:rPr lang="fr-BE" sz="1100" i="1" dirty="0" err="1" smtClean="0">
                <a:solidFill>
                  <a:schemeClr val="bg1"/>
                </a:solidFill>
              </a:rPr>
              <a:t>may</a:t>
            </a:r>
            <a:r>
              <a:rPr lang="fr-BE" sz="1100" i="1" dirty="0" smtClean="0">
                <a:solidFill>
                  <a:schemeClr val="bg1"/>
                </a:solidFill>
              </a:rPr>
              <a:t> not in </a:t>
            </a:r>
            <a:r>
              <a:rPr lang="fr-BE" sz="1100" i="1" dirty="0" err="1" smtClean="0">
                <a:solidFill>
                  <a:schemeClr val="bg1"/>
                </a:solidFill>
              </a:rPr>
              <a:t>any</a:t>
            </a:r>
            <a:r>
              <a:rPr lang="fr-BE" sz="1100" i="1" dirty="0" smtClean="0">
                <a:solidFill>
                  <a:schemeClr val="bg1"/>
                </a:solidFill>
              </a:rPr>
              <a:t> </a:t>
            </a:r>
            <a:r>
              <a:rPr lang="fr-BE" sz="1100" i="1" dirty="0" err="1" smtClean="0">
                <a:solidFill>
                  <a:schemeClr val="bg1"/>
                </a:solidFill>
              </a:rPr>
              <a:t>circumstances</a:t>
            </a:r>
            <a:r>
              <a:rPr lang="fr-BE" sz="1100" i="1" dirty="0" smtClean="0">
                <a:solidFill>
                  <a:schemeClr val="bg1"/>
                </a:solidFill>
              </a:rPr>
              <a:t> </a:t>
            </a:r>
            <a:r>
              <a:rPr lang="fr-BE" sz="1100" i="1" dirty="0" err="1" smtClean="0">
                <a:solidFill>
                  <a:schemeClr val="bg1"/>
                </a:solidFill>
              </a:rPr>
              <a:t>be</a:t>
            </a:r>
            <a:r>
              <a:rPr lang="fr-BE" sz="1100" i="1" dirty="0" smtClean="0">
                <a:solidFill>
                  <a:schemeClr val="bg1"/>
                </a:solidFill>
              </a:rPr>
              <a:t> </a:t>
            </a:r>
            <a:r>
              <a:rPr lang="fr-BE" sz="1100" i="1" dirty="0" err="1" smtClean="0">
                <a:solidFill>
                  <a:schemeClr val="bg1"/>
                </a:solidFill>
              </a:rPr>
              <a:t>regarded</a:t>
            </a:r>
            <a:r>
              <a:rPr lang="fr-BE" sz="1100" i="1" dirty="0" smtClean="0">
                <a:solidFill>
                  <a:schemeClr val="bg1"/>
                </a:solidFill>
              </a:rPr>
              <a:t> as </a:t>
            </a:r>
            <a:r>
              <a:rPr lang="fr-BE" sz="1100" i="1" dirty="0" err="1" smtClean="0">
                <a:solidFill>
                  <a:schemeClr val="bg1"/>
                </a:solidFill>
              </a:rPr>
              <a:t>stating</a:t>
            </a:r>
            <a:r>
              <a:rPr lang="fr-BE" sz="1100" i="1" dirty="0" smtClean="0">
                <a:solidFill>
                  <a:schemeClr val="bg1"/>
                </a:solidFill>
              </a:rPr>
              <a:t> an official position of the Council"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Single</a:t>
            </a:r>
            <a:r>
              <a:rPr lang="it-IT" dirty="0" smtClean="0"/>
              <a:t> </a:t>
            </a:r>
            <a:r>
              <a:rPr lang="it-IT" dirty="0" err="1" smtClean="0"/>
              <a:t>Responsibility</a:t>
            </a:r>
            <a:r>
              <a:rPr lang="it-IT" dirty="0" smtClean="0"/>
              <a:t> </a:t>
            </a:r>
            <a:r>
              <a:rPr lang="it-IT" dirty="0" err="1" smtClean="0"/>
              <a:t>Principle</a:t>
            </a:r>
            <a:r>
              <a:rPr lang="it-IT" dirty="0" smtClean="0"/>
              <a:t> (SRP)</a:t>
            </a:r>
            <a:endParaRPr lang="fr-BE" dirty="0"/>
          </a:p>
        </p:txBody>
      </p:sp>
      <p:sp>
        <p:nvSpPr>
          <p:cNvPr id="3" name="Content Placeholder 2"/>
          <p:cNvSpPr>
            <a:spLocks noGrp="1"/>
          </p:cNvSpPr>
          <p:nvPr>
            <p:ph idx="1"/>
          </p:nvPr>
        </p:nvSpPr>
        <p:spPr>
          <a:xfrm>
            <a:off x="428596" y="1214422"/>
            <a:ext cx="8229600" cy="2677656"/>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FontTx/>
              <a:buChar char="-"/>
            </a:pPr>
            <a:r>
              <a:rPr lang="en-US" dirty="0" smtClean="0"/>
              <a:t>Robert C. </a:t>
            </a:r>
            <a:r>
              <a:rPr lang="en-US" dirty="0" smtClean="0"/>
              <a:t>Martin</a:t>
            </a:r>
            <a:endParaRPr lang="it-IT"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4107"/>
          </a:xfrm>
        </p:spPr>
        <p:txBody>
          <a:bodyPr/>
          <a:lstStyle/>
          <a:p>
            <a:r>
              <a:rPr lang="it-IT" dirty="0" err="1" smtClean="0"/>
              <a:t>Solid</a:t>
            </a:r>
            <a:r>
              <a:rPr lang="it-IT" dirty="0" smtClean="0"/>
              <a:t>: </a:t>
            </a:r>
            <a:r>
              <a:rPr lang="it-IT" dirty="0" err="1" smtClean="0"/>
              <a:t>Single</a:t>
            </a:r>
            <a:r>
              <a:rPr lang="it-IT" dirty="0" smtClean="0"/>
              <a:t> </a:t>
            </a:r>
            <a:r>
              <a:rPr lang="it-IT" dirty="0" err="1" smtClean="0"/>
              <a:t>Responsibility</a:t>
            </a:r>
            <a:r>
              <a:rPr lang="it-IT" dirty="0" smtClean="0"/>
              <a:t> </a:t>
            </a:r>
            <a:r>
              <a:rPr lang="it-IT" dirty="0" err="1" smtClean="0"/>
              <a:t>Principle</a:t>
            </a:r>
            <a:r>
              <a:rPr lang="it-IT" dirty="0" smtClean="0"/>
              <a:t> (SRP)</a:t>
            </a:r>
            <a:endParaRPr lang="fr-BE" dirty="0"/>
          </a:p>
        </p:txBody>
      </p:sp>
      <p:grpSp>
        <p:nvGrpSpPr>
          <p:cNvPr id="4" name="Group 3"/>
          <p:cNvGrpSpPr/>
          <p:nvPr/>
        </p:nvGrpSpPr>
        <p:grpSpPr>
          <a:xfrm>
            <a:off x="1000100" y="1785926"/>
            <a:ext cx="1676400" cy="2590800"/>
            <a:chOff x="3733800" y="2590800"/>
            <a:chExt cx="1676400" cy="2590800"/>
          </a:xfrm>
          <a:scene3d>
            <a:camera prst="perspectiveAbove"/>
            <a:lightRig rig="threePt" dir="t"/>
          </a:scene3d>
        </p:grpSpPr>
        <p:grpSp>
          <p:nvGrpSpPr>
            <p:cNvPr id="5" name="Group 7"/>
            <p:cNvGrpSpPr/>
            <p:nvPr/>
          </p:nvGrpSpPr>
          <p:grpSpPr>
            <a:xfrm>
              <a:off x="3733800" y="2590800"/>
              <a:ext cx="1676400" cy="2590800"/>
              <a:chOff x="1219200" y="2667000"/>
              <a:chExt cx="1676400" cy="2590800"/>
            </a:xfrm>
          </p:grpSpPr>
          <p:sp>
            <p:nvSpPr>
              <p:cNvPr id="7" name="Rectangle 6"/>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Sending App</a:t>
                </a:r>
                <a:endParaRPr lang="en-US" dirty="0">
                  <a:solidFill>
                    <a:schemeClr val="tx1"/>
                  </a:solidFill>
                </a:endParaRPr>
              </a:p>
            </p:txBody>
          </p:sp>
          <p:sp>
            <p:nvSpPr>
              <p:cNvPr id="8" name="Snip Single Corner Rectangle 7"/>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File</a:t>
                </a:r>
                <a:endParaRPr lang="en-US" dirty="0">
                  <a:solidFill>
                    <a:schemeClr val="tx1"/>
                  </a:solidFill>
                </a:endParaRPr>
              </a:p>
            </p:txBody>
          </p:sp>
        </p:grpSp>
        <p:cxnSp>
          <p:nvCxnSpPr>
            <p:cNvPr id="6" name="Elbow Connector 5"/>
            <p:cNvCxnSpPr>
              <a:stCxn id="8" idx="3"/>
              <a:endCxn id="7"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grpSp>
        <p:nvGrpSpPr>
          <p:cNvPr id="9" name="Group 8"/>
          <p:cNvGrpSpPr/>
          <p:nvPr/>
        </p:nvGrpSpPr>
        <p:grpSpPr>
          <a:xfrm>
            <a:off x="4214810" y="1928802"/>
            <a:ext cx="3657600" cy="3810000"/>
            <a:chOff x="2743200" y="1371600"/>
            <a:chExt cx="3657600" cy="3810000"/>
          </a:xfrm>
          <a:scene3d>
            <a:camera prst="perspectiveAbove"/>
            <a:lightRig rig="threePt" dir="t"/>
          </a:scene3d>
        </p:grpSpPr>
        <p:sp>
          <p:nvSpPr>
            <p:cNvPr id="10" name="Rectangle 9"/>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Email Sender</a:t>
              </a:r>
              <a:endParaRPr lang="en-US" dirty="0">
                <a:solidFill>
                  <a:schemeClr val="tx1"/>
                </a:solidFill>
              </a:endParaRPr>
            </a:p>
          </p:txBody>
        </p:sp>
        <p:sp>
          <p:nvSpPr>
            <p:cNvPr id="11" name="Snip Single Corner Rectangle 10"/>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Flat File</a:t>
              </a:r>
              <a:endParaRPr lang="en-US" dirty="0">
                <a:solidFill>
                  <a:schemeClr val="tx1"/>
                </a:solidFill>
              </a:endParaRPr>
            </a:p>
          </p:txBody>
        </p:sp>
        <p:sp>
          <p:nvSpPr>
            <p:cNvPr id="12" name="Snip Single Corner Rectangle 11"/>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XML File</a:t>
              </a:r>
              <a:endParaRPr lang="en-US" dirty="0">
                <a:solidFill>
                  <a:schemeClr val="tx1"/>
                </a:solidFill>
              </a:endParaRPr>
            </a:p>
          </p:txBody>
        </p:sp>
        <p:cxnSp>
          <p:nvCxnSpPr>
            <p:cNvPr id="13" name="Elbow Connector 12"/>
            <p:cNvCxnSpPr>
              <a:stCxn id="11" idx="3"/>
              <a:endCxn id="10"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4" name="Elbow Connector 13"/>
            <p:cNvCxnSpPr>
              <a:stCxn id="12" idx="3"/>
              <a:endCxn id="10"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Rectangle 14"/>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Email Sending App</a:t>
              </a:r>
              <a:endParaRPr lang="en-US" dirty="0">
                <a:solidFill>
                  <a:schemeClr val="tx1"/>
                </a:solidFill>
              </a:endParaRPr>
            </a:p>
          </p:txBody>
        </p:sp>
        <p:cxnSp>
          <p:nvCxnSpPr>
            <p:cNvPr id="16" name="Elbow Connector 15"/>
            <p:cNvCxnSpPr>
              <a:stCxn id="10" idx="0"/>
              <a:endCxn id="15"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imone Chiaretta">
  <a:themeElements>
    <a:clrScheme name="Custom 2">
      <a:dk1>
        <a:srgbClr val="000000"/>
      </a:dk1>
      <a:lt1>
        <a:srgbClr val="F8F8F8"/>
      </a:lt1>
      <a:dk2>
        <a:srgbClr val="5F5F5F"/>
      </a:dk2>
      <a:lt2>
        <a:srgbClr val="808080"/>
      </a:lt2>
      <a:accent1>
        <a:srgbClr val="00B050"/>
      </a:accent1>
      <a:accent2>
        <a:srgbClr val="FFCC00"/>
      </a:accent2>
      <a:accent3>
        <a:srgbClr val="FBFBFB"/>
      </a:accent3>
      <a:accent4>
        <a:srgbClr val="000000"/>
      </a:accent4>
      <a:accent5>
        <a:srgbClr val="FFB5AA"/>
      </a:accent5>
      <a:accent6>
        <a:srgbClr val="E7B900"/>
      </a:accent6>
      <a:hlink>
        <a:srgbClr val="00B050"/>
      </a:hlink>
      <a:folHlink>
        <a:srgbClr val="92D050"/>
      </a:folHlink>
    </a:clrScheme>
    <a:fontScheme name="Consola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AVA_PPTtemplate_GrayVersion_0708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AVA_PPTtemplate_GrayVersion_07082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AVA_PPTtemplate_GrayVersion_07082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AVA_PPTtemplate_GrayVersion_07082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AVA_PPTtemplate_GrayVersion_07082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AVA_PPTtemplate_GrayVersion_07082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AVA_PPTtemplate_GrayVersion_07082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AVA_PPTtemplate_GrayVersion_07082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AVA_PPTtemplate_GrayVersion_07082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AVA_PPTtemplate_GrayVersion_07082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AVA_PPTtemplate_GrayVersion_07082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AVA_PPTtemplate_GrayVersion_07082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AVA_PPTtemplate_GrayVersion_070820 13">
        <a:dk1>
          <a:srgbClr val="000000"/>
        </a:dk1>
        <a:lt1>
          <a:srgbClr val="F8F8F8"/>
        </a:lt1>
        <a:dk2>
          <a:srgbClr val="5F5F5F"/>
        </a:dk2>
        <a:lt2>
          <a:srgbClr val="808080"/>
        </a:lt2>
        <a:accent1>
          <a:srgbClr val="FF5C00"/>
        </a:accent1>
        <a:accent2>
          <a:srgbClr val="FFCC00"/>
        </a:accent2>
        <a:accent3>
          <a:srgbClr val="FBFBFB"/>
        </a:accent3>
        <a:accent4>
          <a:srgbClr val="000000"/>
        </a:accent4>
        <a:accent5>
          <a:srgbClr val="FFB5AA"/>
        </a:accent5>
        <a:accent6>
          <a:srgbClr val="E7B900"/>
        </a:accent6>
        <a:hlink>
          <a:srgbClr val="FF5C00"/>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8222</TotalTime>
  <Words>1834</Words>
  <Application>Microsoft Office PowerPoint</Application>
  <PresentationFormat>On-screen Show (4:3)</PresentationFormat>
  <Paragraphs>452</Paragraphs>
  <Slides>75</Slides>
  <Notes>35</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Simone Chiaretta</vt:lpstr>
      <vt:lpstr>Design for testability as a way to good coding</vt:lpstr>
      <vt:lpstr>Who the hell am I?</vt:lpstr>
      <vt:lpstr>What are we going to talk about?</vt:lpstr>
      <vt:lpstr>What is Good Design? </vt:lpstr>
      <vt:lpstr>What is Good Design</vt:lpstr>
      <vt:lpstr>What is Good Design</vt:lpstr>
      <vt:lpstr>Solid: Single Responsibility Principle (SRP)</vt:lpstr>
      <vt:lpstr>Solid: Single Responsibility Principle (SRP)</vt:lpstr>
      <vt:lpstr>Solid: Single Responsibility Principle (SRP)</vt:lpstr>
      <vt:lpstr>sOlid: Open Closed Principle (OCP)</vt:lpstr>
      <vt:lpstr>sOlid: Open Closed Principle (OCP)</vt:lpstr>
      <vt:lpstr>sOlid: Open Closed Principle (OCP)</vt:lpstr>
      <vt:lpstr>soLid: Liskov Substitution Principle (LSP)</vt:lpstr>
      <vt:lpstr>soLid: Liskov Substitution Principle (LSP)</vt:lpstr>
      <vt:lpstr>soLid: Liskov Substitution Principle (LSP)</vt:lpstr>
      <vt:lpstr>soLid: Liskov Substitution Principle (LSP)</vt:lpstr>
      <vt:lpstr>solId: Interface Segregation Principle (ISP)</vt:lpstr>
      <vt:lpstr>solId: Interface Segregation Principle (ISP)</vt:lpstr>
      <vt:lpstr>solId: Interface Segregation Principle (ISP)</vt:lpstr>
      <vt:lpstr>soliD: Dependency Inversion Principle (DIP)</vt:lpstr>
      <vt:lpstr>soliD: Dependency Inversion Principle (DIP)</vt:lpstr>
      <vt:lpstr>soliD: Dependency Inversion Principle (DIP)</vt:lpstr>
      <vt:lpstr>Before and After</vt:lpstr>
      <vt:lpstr>How to test for “good design”?</vt:lpstr>
      <vt:lpstr>Testability Requirements </vt:lpstr>
      <vt:lpstr>Testability Actors</vt:lpstr>
      <vt:lpstr>Testability Concepts</vt:lpstr>
      <vt:lpstr>Design for Testability</vt:lpstr>
      <vt:lpstr>Design for Testability = Good Design</vt:lpstr>
      <vt:lpstr>What is Dependency Injection</vt:lpstr>
      <vt:lpstr>Bad Code</vt:lpstr>
      <vt:lpstr>The problem of strong coupling</vt:lpstr>
      <vt:lpstr>Better Code</vt:lpstr>
      <vt:lpstr>Still problems</vt:lpstr>
      <vt:lpstr>Slightly Better Code</vt:lpstr>
      <vt:lpstr>Still problems</vt:lpstr>
      <vt:lpstr>Introducing Dependency Injection</vt:lpstr>
      <vt:lpstr>Good, isn’t it?</vt:lpstr>
      <vt:lpstr>Dependency Injection</vt:lpstr>
      <vt:lpstr>Introducing Dependency Injection</vt:lpstr>
      <vt:lpstr>Needs Improvements</vt:lpstr>
      <vt:lpstr>What is Inversion of Control</vt:lpstr>
      <vt:lpstr>Inversion of Control</vt:lpstr>
      <vt:lpstr>What we achieved</vt:lpstr>
      <vt:lpstr>How to configure</vt:lpstr>
      <vt:lpstr>Many IoCC</vt:lpstr>
      <vt:lpstr>Ninject</vt:lpstr>
      <vt:lpstr>The Kernel</vt:lpstr>
      <vt:lpstr>Modules</vt:lpstr>
      <vt:lpstr>Inversion of Control</vt:lpstr>
      <vt:lpstr>Different kinds of Injection</vt:lpstr>
      <vt:lpstr>Attributes</vt:lpstr>
      <vt:lpstr>Inversion of Control</vt:lpstr>
      <vt:lpstr>Behaviours</vt:lpstr>
      <vt:lpstr>Inversion of Control</vt:lpstr>
      <vt:lpstr>But there is more...</vt:lpstr>
      <vt:lpstr>Inversion of Control</vt:lpstr>
      <vt:lpstr>Finally Some Testing</vt:lpstr>
      <vt:lpstr>Finally some Testing</vt:lpstr>
      <vt:lpstr>P&amp;P Unity</vt:lpstr>
      <vt:lpstr>Unity</vt:lpstr>
      <vt:lpstr>Unity</vt:lpstr>
      <vt:lpstr>Bonus section: Func</vt:lpstr>
      <vt:lpstr>Func</vt:lpstr>
      <vt:lpstr>Bonus section: Func</vt:lpstr>
      <vt:lpstr>IoC inside other hosts</vt:lpstr>
      <vt:lpstr>IoC in other hosts</vt:lpstr>
      <vt:lpstr>IoC in other hosts</vt:lpstr>
      <vt:lpstr>Conclusions</vt:lpstr>
      <vt:lpstr>Call for Actions</vt:lpstr>
      <vt:lpstr>Main takeaways</vt:lpstr>
      <vt:lpstr>References</vt:lpstr>
      <vt:lpstr>Contacts – Simone Chiaretta</vt:lpstr>
      <vt:lpstr>Questions?</vt:lpstr>
      <vt:lpstr>Rating</vt:lpstr>
    </vt:vector>
  </TitlesOfParts>
  <Company>Avanade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ASP.NET MVC Framework</dc:title>
  <dc:creator>Simone Chiaretta</dc:creator>
  <cp:lastModifiedBy>Simone Chiaretta</cp:lastModifiedBy>
  <cp:revision>585</cp:revision>
  <dcterms:created xsi:type="dcterms:W3CDTF">2009-10-17T18:30:21Z</dcterms:created>
  <dcterms:modified xsi:type="dcterms:W3CDTF">2010-12-08T16:15:45Z</dcterms:modified>
</cp:coreProperties>
</file>