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48"/>
  </p:notesMasterIdLst>
  <p:handoutMasterIdLst>
    <p:handoutMasterId r:id="rId49"/>
  </p:handoutMasterIdLst>
  <p:sldIdLst>
    <p:sldId id="262" r:id="rId2"/>
    <p:sldId id="259" r:id="rId3"/>
    <p:sldId id="263" r:id="rId4"/>
    <p:sldId id="269" r:id="rId5"/>
    <p:sldId id="300" r:id="rId6"/>
    <p:sldId id="270" r:id="rId7"/>
    <p:sldId id="271" r:id="rId8"/>
    <p:sldId id="301" r:id="rId9"/>
    <p:sldId id="273" r:id="rId10"/>
    <p:sldId id="272" r:id="rId11"/>
    <p:sldId id="297" r:id="rId12"/>
    <p:sldId id="298" r:id="rId13"/>
    <p:sldId id="299" r:id="rId14"/>
    <p:sldId id="305" r:id="rId15"/>
    <p:sldId id="275" r:id="rId16"/>
    <p:sldId id="264" r:id="rId17"/>
    <p:sldId id="307" r:id="rId18"/>
    <p:sldId id="276" r:id="rId19"/>
    <p:sldId id="277" r:id="rId20"/>
    <p:sldId id="265" r:id="rId21"/>
    <p:sldId id="302" r:id="rId22"/>
    <p:sldId id="303" r:id="rId23"/>
    <p:sldId id="304" r:id="rId24"/>
    <p:sldId id="278" r:id="rId25"/>
    <p:sldId id="279" r:id="rId26"/>
    <p:sldId id="266" r:id="rId27"/>
    <p:sldId id="282" r:id="rId28"/>
    <p:sldId id="284" r:id="rId29"/>
    <p:sldId id="288" r:id="rId30"/>
    <p:sldId id="289" r:id="rId31"/>
    <p:sldId id="291" r:id="rId32"/>
    <p:sldId id="290" r:id="rId33"/>
    <p:sldId id="292" r:id="rId34"/>
    <p:sldId id="268" r:id="rId35"/>
    <p:sldId id="295" r:id="rId36"/>
    <p:sldId id="310" r:id="rId37"/>
    <p:sldId id="311" r:id="rId38"/>
    <p:sldId id="308" r:id="rId39"/>
    <p:sldId id="309" r:id="rId40"/>
    <p:sldId id="281" r:id="rId41"/>
    <p:sldId id="280" r:id="rId42"/>
    <p:sldId id="285" r:id="rId43"/>
    <p:sldId id="312" r:id="rId44"/>
    <p:sldId id="313" r:id="rId45"/>
    <p:sldId id="286" r:id="rId46"/>
    <p:sldId id="287" r:id="rId4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3" autoAdjust="0"/>
    <p:restoredTop sz="79964" autoAdjust="0"/>
  </p:normalViewPr>
  <p:slideViewPr>
    <p:cSldViewPr showGuides="1">
      <p:cViewPr varScale="1">
        <p:scale>
          <a:sx n="62" d="100"/>
          <a:sy n="62" d="100"/>
        </p:scale>
        <p:origin x="-1362" y="-90"/>
      </p:cViewPr>
      <p:guideLst>
        <p:guide orient="horz" pos="2160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058AD-7628-4A4A-8908-6CB3D066EBD1}" type="doc">
      <dgm:prSet loTypeId="urn:microsoft.com/office/officeart/2005/8/layout/bProcess2" loCatId="process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808E6AD-46AD-4E57-ADE3-5FB42CFDFC08}">
      <dgm:prSet phldrT="[Text]" custT="1"/>
      <dgm:spPr/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Request 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A3066C-B123-4FF8-8C4B-9FD4B1215751}" type="parTrans" cxnId="{7B8C782A-A957-476E-98CC-AEF081830FE5}">
      <dgm:prSet/>
      <dgm:spPr/>
      <dgm:t>
        <a:bodyPr/>
        <a:lstStyle/>
        <a:p>
          <a:endParaRPr lang="en-US" sz="1600"/>
        </a:p>
      </dgm:t>
    </dgm:pt>
    <dgm:pt modelId="{7263B74A-0275-411E-8EFE-042D4D9FE230}" type="sibTrans" cxnId="{7B8C782A-A957-476E-98CC-AEF081830FE5}">
      <dgm:prSet/>
      <dgm:spPr/>
      <dgm:t>
        <a:bodyPr/>
        <a:lstStyle/>
        <a:p>
          <a:endParaRPr lang="en-US" sz="1600"/>
        </a:p>
      </dgm:t>
    </dgm:pt>
    <dgm:pt modelId="{5C4D557E-2B4A-45E9-A7DD-C25BDA6F8A3F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URL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Routing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50C48E-8F3F-460C-9E5B-BB1DDE9C409E}" type="parTrans" cxnId="{5BB56142-9FD3-4A49-A0D7-5ABF45827921}">
      <dgm:prSet/>
      <dgm:spPr/>
      <dgm:t>
        <a:bodyPr/>
        <a:lstStyle/>
        <a:p>
          <a:endParaRPr lang="en-US" sz="1600"/>
        </a:p>
      </dgm:t>
    </dgm:pt>
    <dgm:pt modelId="{66E02784-971E-4D7A-9D00-5D70D06410CC}" type="sibTrans" cxnId="{5BB56142-9FD3-4A49-A0D7-5ABF45827921}">
      <dgm:prSet/>
      <dgm:spPr/>
      <dgm:t>
        <a:bodyPr/>
        <a:lstStyle/>
        <a:p>
          <a:endParaRPr lang="en-US" sz="1600"/>
        </a:p>
      </dgm:t>
    </dgm:pt>
    <dgm:pt modelId="{E2D13CE8-B556-4800-867A-9C306A2B6C72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F45972-A3A4-4058-B54A-31D6790CBCF6}" type="parTrans" cxnId="{9366AEF7-0951-422C-915E-E66658314747}">
      <dgm:prSet/>
      <dgm:spPr/>
      <dgm:t>
        <a:bodyPr/>
        <a:lstStyle/>
        <a:p>
          <a:endParaRPr lang="en-US" sz="1600"/>
        </a:p>
      </dgm:t>
    </dgm:pt>
    <dgm:pt modelId="{23FF5DD7-738D-49F2-AC45-7B39709D5C91}" type="sibTrans" cxnId="{9366AEF7-0951-422C-915E-E66658314747}">
      <dgm:prSet/>
      <dgm:spPr/>
      <dgm:t>
        <a:bodyPr/>
        <a:lstStyle/>
        <a:p>
          <a:endParaRPr lang="en-US" sz="1600"/>
        </a:p>
      </dgm:t>
    </dgm:pt>
    <dgm:pt modelId="{F3D96381-32CB-4469-B355-1CB07F0383EE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Handler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1E8240-8A4C-4221-AD93-CA1D7334AC6B}" type="parTrans" cxnId="{D968504D-B93C-46EB-BEFF-037CB3E2250F}">
      <dgm:prSet/>
      <dgm:spPr/>
      <dgm:t>
        <a:bodyPr/>
        <a:lstStyle/>
        <a:p>
          <a:endParaRPr lang="en-US" sz="1600"/>
        </a:p>
      </dgm:t>
    </dgm:pt>
    <dgm:pt modelId="{CA625E51-F7CE-423E-A832-E1CB3E039708}" type="sibTrans" cxnId="{D968504D-B93C-46EB-BEFF-037CB3E2250F}">
      <dgm:prSet/>
      <dgm:spPr/>
      <dgm:t>
        <a:bodyPr/>
        <a:lstStyle/>
        <a:p>
          <a:endParaRPr lang="en-US" sz="1600"/>
        </a:p>
      </dgm:t>
    </dgm:pt>
    <dgm:pt modelId="{A8D291A2-7F68-4BE1-B3E0-840B31DDBE83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Http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Handler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DCCE79-5DB4-4508-BE9A-E9CFB01D96A7}" type="parTrans" cxnId="{A80EE282-456F-4838-A395-77AD984C18BF}">
      <dgm:prSet/>
      <dgm:spPr/>
      <dgm:t>
        <a:bodyPr/>
        <a:lstStyle/>
        <a:p>
          <a:endParaRPr lang="en-US" sz="1600"/>
        </a:p>
      </dgm:t>
    </dgm:pt>
    <dgm:pt modelId="{3B609D39-2554-4DB0-990F-D9320CDAEFFA}" type="sibTrans" cxnId="{A80EE282-456F-4838-A395-77AD984C18BF}">
      <dgm:prSet/>
      <dgm:spPr/>
      <dgm:t>
        <a:bodyPr/>
        <a:lstStyle/>
        <a:p>
          <a:endParaRPr lang="en-US" sz="1600"/>
        </a:p>
      </dgm:t>
    </dgm:pt>
    <dgm:pt modelId="{545A4634-056D-4FCE-96A4-C18BA97EFD64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Controller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5F9EAF-4661-430C-AB7D-2ED28D784397}" type="parTrans" cxnId="{98C0F6A8-AFE6-4BCD-B11E-EA41EB81605F}">
      <dgm:prSet/>
      <dgm:spPr/>
      <dgm:t>
        <a:bodyPr/>
        <a:lstStyle/>
        <a:p>
          <a:endParaRPr lang="en-US" sz="1600"/>
        </a:p>
      </dgm:t>
    </dgm:pt>
    <dgm:pt modelId="{4CDF1DE5-8292-4D60-B04F-3DA2285E28B3}" type="sibTrans" cxnId="{98C0F6A8-AFE6-4BCD-B11E-EA41EB81605F}">
      <dgm:prSet/>
      <dgm:spPr/>
      <dgm:t>
        <a:bodyPr/>
        <a:lstStyle/>
        <a:p>
          <a:endParaRPr lang="en-US" sz="1600"/>
        </a:p>
      </dgm:t>
    </dgm:pt>
    <dgm:pt modelId="{F42B9B0C-4E25-4C4C-BB95-0D27B74163B9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Factory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99EE8-C113-4222-8132-4B40B8501F80}" type="parTrans" cxnId="{5EF4795B-5DC9-41AF-8C9B-8C77CA53360B}">
      <dgm:prSet/>
      <dgm:spPr/>
      <dgm:t>
        <a:bodyPr/>
        <a:lstStyle/>
        <a:p>
          <a:endParaRPr lang="en-US" sz="1600"/>
        </a:p>
      </dgm:t>
    </dgm:pt>
    <dgm:pt modelId="{6AFFA205-21E8-4477-83DB-0443ABA26914}" type="sibTrans" cxnId="{5EF4795B-5DC9-41AF-8C9B-8C77CA53360B}">
      <dgm:prSet/>
      <dgm:spPr/>
      <dgm:t>
        <a:bodyPr/>
        <a:lstStyle/>
        <a:p>
          <a:endParaRPr lang="en-US" sz="1600"/>
        </a:p>
      </dgm:t>
    </dgm:pt>
    <dgm:pt modelId="{66873DE2-D25D-4DF3-A20B-33830C71C013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43C164-2BA5-4DB3-A200-B768CC27AAFA}" type="parTrans" cxnId="{E508CA5B-DC70-4AA4-8483-EE989B2BF5EB}">
      <dgm:prSet/>
      <dgm:spPr/>
      <dgm:t>
        <a:bodyPr/>
        <a:lstStyle/>
        <a:p>
          <a:endParaRPr lang="en-US" sz="1600"/>
        </a:p>
      </dgm:t>
    </dgm:pt>
    <dgm:pt modelId="{2E44EBFE-7E30-449E-A503-070E9ECA5CCF}" type="sibTrans" cxnId="{E508CA5B-DC70-4AA4-8483-EE989B2BF5EB}">
      <dgm:prSet/>
      <dgm:spPr/>
      <dgm:t>
        <a:bodyPr/>
        <a:lstStyle/>
        <a:p>
          <a:endParaRPr lang="en-US" sz="1600"/>
        </a:p>
      </dgm:t>
    </dgm:pt>
    <dgm:pt modelId="{1140CF95-634E-484F-932A-0F4325C523BF}">
      <dgm:prSet phldrT="[Text]" custT="1"/>
      <dgm:spPr/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Response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9DA4DD-F299-4D0E-89E3-89CA30B9BA85}" type="parTrans" cxnId="{9C7C3CC5-EA2D-4C0B-9EAB-505D11C76A79}">
      <dgm:prSet/>
      <dgm:spPr/>
      <dgm:t>
        <a:bodyPr/>
        <a:lstStyle/>
        <a:p>
          <a:endParaRPr lang="en-US" sz="1600"/>
        </a:p>
      </dgm:t>
    </dgm:pt>
    <dgm:pt modelId="{1AB7E71B-2D48-4D1E-8BE0-B0AFD2562CD4}" type="sibTrans" cxnId="{9C7C3CC5-EA2D-4C0B-9EAB-505D11C76A79}">
      <dgm:prSet/>
      <dgm:spPr/>
      <dgm:t>
        <a:bodyPr/>
        <a:lstStyle/>
        <a:p>
          <a:endParaRPr lang="en-US" sz="1600"/>
        </a:p>
      </dgm:t>
    </dgm:pt>
    <dgm:pt modelId="{41D7D652-A89C-4273-8BA5-8911D92E30A0}" type="pres">
      <dgm:prSet presAssocID="{B43058AD-7628-4A4A-8908-6CB3D066EBD1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7D59CA-304E-4DDD-B08D-DC14449EAC9C}" type="pres">
      <dgm:prSet presAssocID="{C808E6AD-46AD-4E57-ADE3-5FB42CFDFC08}" presName="firstNode" presStyleLbl="node1" presStyleIdx="0" presStyleCnt="9" custScaleX="102041" custScaleY="78496" custLinFactY="-200000" custLinFactNeighborX="-912" custLinFactNeighborY="-2209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81281-C32E-40EE-BAD3-8707618A3059}" type="pres">
      <dgm:prSet presAssocID="{7263B74A-0275-411E-8EFE-042D4D9FE23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1235302F-47C2-4107-A14D-6C375868FD6A}" type="pres">
      <dgm:prSet presAssocID="{5C4D557E-2B4A-45E9-A7DD-C25BDA6F8A3F}" presName="middleNode" presStyleCnt="0"/>
      <dgm:spPr/>
      <dgm:t>
        <a:bodyPr/>
        <a:lstStyle/>
        <a:p>
          <a:endParaRPr lang="en-US"/>
        </a:p>
      </dgm:t>
    </dgm:pt>
    <dgm:pt modelId="{52DECDA8-89D5-46FC-A9B3-005FA6A358A4}" type="pres">
      <dgm:prSet presAssocID="{5C4D557E-2B4A-45E9-A7DD-C25BDA6F8A3F}" presName="padding" presStyleLbl="node1" presStyleIdx="0" presStyleCnt="9"/>
      <dgm:spPr/>
      <dgm:t>
        <a:bodyPr/>
        <a:lstStyle/>
        <a:p>
          <a:endParaRPr lang="en-US"/>
        </a:p>
      </dgm:t>
    </dgm:pt>
    <dgm:pt modelId="{CC285EDE-BDCF-4894-A15F-E999028BD0BD}" type="pres">
      <dgm:prSet presAssocID="{5C4D557E-2B4A-45E9-A7DD-C25BDA6F8A3F}" presName="shape" presStyleLbl="node1" presStyleIdx="1" presStyleCnt="9" custScaleX="129513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0FF7F-7B0A-402E-B112-7CEFCD2089C1}" type="pres">
      <dgm:prSet presAssocID="{66E02784-971E-4D7A-9D00-5D70D06410CC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0BB1DC1-4305-473D-A840-79F14998FDDA}" type="pres">
      <dgm:prSet presAssocID="{E2D13CE8-B556-4800-867A-9C306A2B6C72}" presName="middleNode" presStyleCnt="0"/>
      <dgm:spPr/>
      <dgm:t>
        <a:bodyPr/>
        <a:lstStyle/>
        <a:p>
          <a:endParaRPr lang="en-US"/>
        </a:p>
      </dgm:t>
    </dgm:pt>
    <dgm:pt modelId="{9C4BACD0-E5A0-4B9C-BBD2-2BB63B64430C}" type="pres">
      <dgm:prSet presAssocID="{E2D13CE8-B556-4800-867A-9C306A2B6C72}" presName="padding" presStyleLbl="node1" presStyleIdx="1" presStyleCnt="9"/>
      <dgm:spPr/>
      <dgm:t>
        <a:bodyPr/>
        <a:lstStyle/>
        <a:p>
          <a:endParaRPr lang="en-US"/>
        </a:p>
      </dgm:t>
    </dgm:pt>
    <dgm:pt modelId="{09B7AF6C-9A32-4A0E-8251-04431B2BE457}" type="pres">
      <dgm:prSet presAssocID="{E2D13CE8-B556-4800-867A-9C306A2B6C72}" presName="shape" presStyleLbl="node1" presStyleIdx="2" presStyleCnt="9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9C155-9572-43FC-AADD-2F1FE916250A}" type="pres">
      <dgm:prSet presAssocID="{23FF5DD7-738D-49F2-AC45-7B39709D5C9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0084685-808B-44B9-8108-98B6B04C7623}" type="pres">
      <dgm:prSet presAssocID="{F3D96381-32CB-4469-B355-1CB07F0383EE}" presName="middleNode" presStyleCnt="0"/>
      <dgm:spPr/>
      <dgm:t>
        <a:bodyPr/>
        <a:lstStyle/>
        <a:p>
          <a:endParaRPr lang="en-US"/>
        </a:p>
      </dgm:t>
    </dgm:pt>
    <dgm:pt modelId="{F1E696F0-C3AC-4F8E-98BD-DFF89182D0FC}" type="pres">
      <dgm:prSet presAssocID="{F3D96381-32CB-4469-B355-1CB07F0383EE}" presName="padding" presStyleLbl="node1" presStyleIdx="2" presStyleCnt="9"/>
      <dgm:spPr/>
      <dgm:t>
        <a:bodyPr/>
        <a:lstStyle/>
        <a:p>
          <a:endParaRPr lang="en-US"/>
        </a:p>
      </dgm:t>
    </dgm:pt>
    <dgm:pt modelId="{A713DA15-D4F8-44DD-B514-FB26295EC7E1}" type="pres">
      <dgm:prSet presAssocID="{F3D96381-32CB-4469-B355-1CB07F0383EE}" presName="shape" presStyleLbl="node1" presStyleIdx="3" presStyleCnt="9" custScaleX="147872" custScaleY="95745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9EBC1-AAB6-43EC-A81D-75A2F3DA8AA4}" type="pres">
      <dgm:prSet presAssocID="{CA625E51-F7CE-423E-A832-E1CB3E039708}" presName="sibTrans" presStyleLbl="sibTrans2D1" presStyleIdx="3" presStyleCnt="8"/>
      <dgm:spPr/>
      <dgm:t>
        <a:bodyPr/>
        <a:lstStyle/>
        <a:p>
          <a:endParaRPr lang="en-US"/>
        </a:p>
      </dgm:t>
    </dgm:pt>
    <dgm:pt modelId="{96960058-7E82-4057-9890-B8E9EE2DD574}" type="pres">
      <dgm:prSet presAssocID="{A8D291A2-7F68-4BE1-B3E0-840B31DDBE83}" presName="middleNode" presStyleCnt="0"/>
      <dgm:spPr/>
      <dgm:t>
        <a:bodyPr/>
        <a:lstStyle/>
        <a:p>
          <a:endParaRPr lang="en-US"/>
        </a:p>
      </dgm:t>
    </dgm:pt>
    <dgm:pt modelId="{0093D473-4891-45F4-ABEB-7B260DD344C8}" type="pres">
      <dgm:prSet presAssocID="{A8D291A2-7F68-4BE1-B3E0-840B31DDBE83}" presName="padding" presStyleLbl="node1" presStyleIdx="3" presStyleCnt="9"/>
      <dgm:spPr/>
      <dgm:t>
        <a:bodyPr/>
        <a:lstStyle/>
        <a:p>
          <a:endParaRPr lang="en-US"/>
        </a:p>
      </dgm:t>
    </dgm:pt>
    <dgm:pt modelId="{FD02DA44-192F-4060-8298-A6C397A07B7E}" type="pres">
      <dgm:prSet presAssocID="{A8D291A2-7F68-4BE1-B3E0-840B31DDBE83}" presName="shape" presStyleLbl="node1" presStyleIdx="4" presStyleCnt="9" custScaleX="147180" custScaleY="91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BF2D6-8A7E-447F-A560-EC98C11AADB5}" type="pres">
      <dgm:prSet presAssocID="{3B609D39-2554-4DB0-990F-D9320CDAEFFA}" presName="sibTrans" presStyleLbl="sibTrans2D1" presStyleIdx="4" presStyleCnt="8"/>
      <dgm:spPr/>
      <dgm:t>
        <a:bodyPr/>
        <a:lstStyle/>
        <a:p>
          <a:endParaRPr lang="en-US"/>
        </a:p>
      </dgm:t>
    </dgm:pt>
    <dgm:pt modelId="{26717983-2506-49E7-968E-AD39CAD4995C}" type="pres">
      <dgm:prSet presAssocID="{545A4634-056D-4FCE-96A4-C18BA97EFD64}" presName="middleNode" presStyleCnt="0"/>
      <dgm:spPr/>
      <dgm:t>
        <a:bodyPr/>
        <a:lstStyle/>
        <a:p>
          <a:endParaRPr lang="en-US"/>
        </a:p>
      </dgm:t>
    </dgm:pt>
    <dgm:pt modelId="{7C93CAC1-95BD-41E7-B354-3D78B0A8408F}" type="pres">
      <dgm:prSet presAssocID="{545A4634-056D-4FCE-96A4-C18BA97EFD64}" presName="padding" presStyleLbl="node1" presStyleIdx="4" presStyleCnt="9"/>
      <dgm:spPr/>
      <dgm:t>
        <a:bodyPr/>
        <a:lstStyle/>
        <a:p>
          <a:endParaRPr lang="en-US"/>
        </a:p>
      </dgm:t>
    </dgm:pt>
    <dgm:pt modelId="{C90512C6-84A5-41BE-96C6-CF79D98C6D7A}" type="pres">
      <dgm:prSet presAssocID="{545A4634-056D-4FCE-96A4-C18BA97EFD64}" presName="shape" presStyleLbl="node1" presStyleIdx="5" presStyleCnt="9" custScaleX="197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F0E8B-EF97-4D82-B1A2-9A6441862D17}" type="pres">
      <dgm:prSet presAssocID="{4CDF1DE5-8292-4D60-B04F-3DA2285E28B3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F6C5A5D-DD3D-48C9-A0CE-A11CA0D8DB37}" type="pres">
      <dgm:prSet presAssocID="{F42B9B0C-4E25-4C4C-BB95-0D27B74163B9}" presName="middleNode" presStyleCnt="0"/>
      <dgm:spPr/>
      <dgm:t>
        <a:bodyPr/>
        <a:lstStyle/>
        <a:p>
          <a:endParaRPr lang="en-US"/>
        </a:p>
      </dgm:t>
    </dgm:pt>
    <dgm:pt modelId="{7B52409B-3E53-433A-8B4A-5A98278E57E9}" type="pres">
      <dgm:prSet presAssocID="{F42B9B0C-4E25-4C4C-BB95-0D27B74163B9}" presName="padding" presStyleLbl="node1" presStyleIdx="5" presStyleCnt="9"/>
      <dgm:spPr/>
      <dgm:t>
        <a:bodyPr/>
        <a:lstStyle/>
        <a:p>
          <a:endParaRPr lang="en-US"/>
        </a:p>
      </dgm:t>
    </dgm:pt>
    <dgm:pt modelId="{B52E2555-441E-4C2E-B0E9-4AF5A8A9E4E7}" type="pres">
      <dgm:prSet presAssocID="{F42B9B0C-4E25-4C4C-BB95-0D27B74163B9}" presName="shape" presStyleLbl="node1" presStyleIdx="6" presStyleCnt="9" custScaleX="171307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53EE7-A150-4F0E-9047-B44BFC00F9D4}" type="pres">
      <dgm:prSet presAssocID="{6AFFA205-21E8-4477-83DB-0443ABA2691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D2AEB04D-39C2-41C4-A77D-BC9EE2857B2D}" type="pres">
      <dgm:prSet presAssocID="{66873DE2-D25D-4DF3-A20B-33830C71C013}" presName="middleNode" presStyleCnt="0"/>
      <dgm:spPr/>
      <dgm:t>
        <a:bodyPr/>
        <a:lstStyle/>
        <a:p>
          <a:endParaRPr lang="en-US"/>
        </a:p>
      </dgm:t>
    </dgm:pt>
    <dgm:pt modelId="{5879D095-F746-4331-A039-F6F868FE82B3}" type="pres">
      <dgm:prSet presAssocID="{66873DE2-D25D-4DF3-A20B-33830C71C013}" presName="padding" presStyleLbl="node1" presStyleIdx="6" presStyleCnt="9"/>
      <dgm:spPr/>
      <dgm:t>
        <a:bodyPr/>
        <a:lstStyle/>
        <a:p>
          <a:endParaRPr lang="en-US"/>
        </a:p>
      </dgm:t>
    </dgm:pt>
    <dgm:pt modelId="{BF4DE2EC-A23A-4772-A50A-9810851F1CAE}" type="pres">
      <dgm:prSet presAssocID="{66873DE2-D25D-4DF3-A20B-33830C71C013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504A2-D7B1-45F6-B116-F4AD487C0F74}" type="pres">
      <dgm:prSet presAssocID="{2E44EBFE-7E30-449E-A503-070E9ECA5CCF}" presName="sibTrans" presStyleLbl="sibTrans2D1" presStyleIdx="7" presStyleCnt="8"/>
      <dgm:spPr/>
      <dgm:t>
        <a:bodyPr/>
        <a:lstStyle/>
        <a:p>
          <a:endParaRPr lang="en-US"/>
        </a:p>
      </dgm:t>
    </dgm:pt>
    <dgm:pt modelId="{64CF1DA4-7797-4940-845E-E1151738415E}" type="pres">
      <dgm:prSet presAssocID="{1140CF95-634E-484F-932A-0F4325C523BF}" presName="lastNode" presStyleLbl="node1" presStyleIdx="8" presStyleCnt="9" custScaleX="110513" custLinFactNeighborX="1208" custLinFactNeighborY="-15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9BDB5C-1D88-4457-8E81-77433B950EDD}" type="presOf" srcId="{4CDF1DE5-8292-4D60-B04F-3DA2285E28B3}" destId="{49FF0E8B-EF97-4D82-B1A2-9A6441862D17}" srcOrd="0" destOrd="0" presId="urn:microsoft.com/office/officeart/2005/8/layout/bProcess2"/>
    <dgm:cxn modelId="{5BB56142-9FD3-4A49-A0D7-5ABF45827921}" srcId="{B43058AD-7628-4A4A-8908-6CB3D066EBD1}" destId="{5C4D557E-2B4A-45E9-A7DD-C25BDA6F8A3F}" srcOrd="1" destOrd="0" parTransId="{8B50C48E-8F3F-460C-9E5B-BB1DDE9C409E}" sibTransId="{66E02784-971E-4D7A-9D00-5D70D06410CC}"/>
    <dgm:cxn modelId="{98C0F6A8-AFE6-4BCD-B11E-EA41EB81605F}" srcId="{B43058AD-7628-4A4A-8908-6CB3D066EBD1}" destId="{545A4634-056D-4FCE-96A4-C18BA97EFD64}" srcOrd="5" destOrd="0" parTransId="{FF5F9EAF-4661-430C-AB7D-2ED28D784397}" sibTransId="{4CDF1DE5-8292-4D60-B04F-3DA2285E28B3}"/>
    <dgm:cxn modelId="{E508CA5B-DC70-4AA4-8483-EE989B2BF5EB}" srcId="{B43058AD-7628-4A4A-8908-6CB3D066EBD1}" destId="{66873DE2-D25D-4DF3-A20B-33830C71C013}" srcOrd="7" destOrd="0" parTransId="{4E43C164-2BA5-4DB3-A200-B768CC27AAFA}" sibTransId="{2E44EBFE-7E30-449E-A503-070E9ECA5CCF}"/>
    <dgm:cxn modelId="{1E40A381-4E9E-41F3-BEBF-877DF767FFE0}" type="presOf" srcId="{66E02784-971E-4D7A-9D00-5D70D06410CC}" destId="{B3C0FF7F-7B0A-402E-B112-7CEFCD2089C1}" srcOrd="0" destOrd="0" presId="urn:microsoft.com/office/officeart/2005/8/layout/bProcess2"/>
    <dgm:cxn modelId="{42F7C528-3276-4CD1-80B4-B590016E57AD}" type="presOf" srcId="{1140CF95-634E-484F-932A-0F4325C523BF}" destId="{64CF1DA4-7797-4940-845E-E1151738415E}" srcOrd="0" destOrd="0" presId="urn:microsoft.com/office/officeart/2005/8/layout/bProcess2"/>
    <dgm:cxn modelId="{C4215304-F5D6-478B-AF4C-CAEA3CD0262B}" type="presOf" srcId="{545A4634-056D-4FCE-96A4-C18BA97EFD64}" destId="{C90512C6-84A5-41BE-96C6-CF79D98C6D7A}" srcOrd="0" destOrd="0" presId="urn:microsoft.com/office/officeart/2005/8/layout/bProcess2"/>
    <dgm:cxn modelId="{D968504D-B93C-46EB-BEFF-037CB3E2250F}" srcId="{B43058AD-7628-4A4A-8908-6CB3D066EBD1}" destId="{F3D96381-32CB-4469-B355-1CB07F0383EE}" srcOrd="3" destOrd="0" parTransId="{A01E8240-8A4C-4221-AD93-CA1D7334AC6B}" sibTransId="{CA625E51-F7CE-423E-A832-E1CB3E039708}"/>
    <dgm:cxn modelId="{A80EE282-456F-4838-A395-77AD984C18BF}" srcId="{B43058AD-7628-4A4A-8908-6CB3D066EBD1}" destId="{A8D291A2-7F68-4BE1-B3E0-840B31DDBE83}" srcOrd="4" destOrd="0" parTransId="{35DCCE79-5DB4-4508-BE9A-E9CFB01D96A7}" sibTransId="{3B609D39-2554-4DB0-990F-D9320CDAEFFA}"/>
    <dgm:cxn modelId="{3C12F6C7-5FC9-45FB-AC38-ED602C06FBB3}" type="presOf" srcId="{B43058AD-7628-4A4A-8908-6CB3D066EBD1}" destId="{41D7D652-A89C-4273-8BA5-8911D92E30A0}" srcOrd="0" destOrd="0" presId="urn:microsoft.com/office/officeart/2005/8/layout/bProcess2"/>
    <dgm:cxn modelId="{8362DF67-4245-428A-B5FE-E90A4393BF70}" type="presOf" srcId="{E2D13CE8-B556-4800-867A-9C306A2B6C72}" destId="{09B7AF6C-9A32-4A0E-8251-04431B2BE457}" srcOrd="0" destOrd="0" presId="urn:microsoft.com/office/officeart/2005/8/layout/bProcess2"/>
    <dgm:cxn modelId="{072ABFA7-D9A2-497C-A305-625078921BE3}" type="presOf" srcId="{3B609D39-2554-4DB0-990F-D9320CDAEFFA}" destId="{23ABF2D6-8A7E-447F-A560-EC98C11AADB5}" srcOrd="0" destOrd="0" presId="urn:microsoft.com/office/officeart/2005/8/layout/bProcess2"/>
    <dgm:cxn modelId="{18720315-5993-4EFF-AB75-D717515EE344}" type="presOf" srcId="{F3D96381-32CB-4469-B355-1CB07F0383EE}" destId="{A713DA15-D4F8-44DD-B514-FB26295EC7E1}" srcOrd="0" destOrd="0" presId="urn:microsoft.com/office/officeart/2005/8/layout/bProcess2"/>
    <dgm:cxn modelId="{7B8C782A-A957-476E-98CC-AEF081830FE5}" srcId="{B43058AD-7628-4A4A-8908-6CB3D066EBD1}" destId="{C808E6AD-46AD-4E57-ADE3-5FB42CFDFC08}" srcOrd="0" destOrd="0" parTransId="{B9A3066C-B123-4FF8-8C4B-9FD4B1215751}" sibTransId="{7263B74A-0275-411E-8EFE-042D4D9FE230}"/>
    <dgm:cxn modelId="{CA86F6A8-13A4-4C4E-A931-19DD5D98387D}" type="presOf" srcId="{2E44EBFE-7E30-449E-A503-070E9ECA5CCF}" destId="{570504A2-D7B1-45F6-B116-F4AD487C0F74}" srcOrd="0" destOrd="0" presId="urn:microsoft.com/office/officeart/2005/8/layout/bProcess2"/>
    <dgm:cxn modelId="{5EF4795B-5DC9-41AF-8C9B-8C77CA53360B}" srcId="{B43058AD-7628-4A4A-8908-6CB3D066EBD1}" destId="{F42B9B0C-4E25-4C4C-BB95-0D27B74163B9}" srcOrd="6" destOrd="0" parTransId="{9CD99EE8-C113-4222-8132-4B40B8501F80}" sibTransId="{6AFFA205-21E8-4477-83DB-0443ABA26914}"/>
    <dgm:cxn modelId="{DC38E4F8-CE78-4E13-AA7E-4E8547B1F73F}" type="presOf" srcId="{5C4D557E-2B4A-45E9-A7DD-C25BDA6F8A3F}" destId="{CC285EDE-BDCF-4894-A15F-E999028BD0BD}" srcOrd="0" destOrd="0" presId="urn:microsoft.com/office/officeart/2005/8/layout/bProcess2"/>
    <dgm:cxn modelId="{F13303E9-C9C1-4E74-8167-B0D477D9B4A8}" type="presOf" srcId="{A8D291A2-7F68-4BE1-B3E0-840B31DDBE83}" destId="{FD02DA44-192F-4060-8298-A6C397A07B7E}" srcOrd="0" destOrd="0" presId="urn:microsoft.com/office/officeart/2005/8/layout/bProcess2"/>
    <dgm:cxn modelId="{86EF2250-C43C-402F-861B-58696557CE4C}" type="presOf" srcId="{6AFFA205-21E8-4477-83DB-0443ABA26914}" destId="{6B153EE7-A150-4F0E-9047-B44BFC00F9D4}" srcOrd="0" destOrd="0" presId="urn:microsoft.com/office/officeart/2005/8/layout/bProcess2"/>
    <dgm:cxn modelId="{07E985A7-F008-4450-B241-4514A7090A68}" type="presOf" srcId="{C808E6AD-46AD-4E57-ADE3-5FB42CFDFC08}" destId="{C07D59CA-304E-4DDD-B08D-DC14449EAC9C}" srcOrd="0" destOrd="0" presId="urn:microsoft.com/office/officeart/2005/8/layout/bProcess2"/>
    <dgm:cxn modelId="{7AB28046-046F-4F96-A367-A640A8F734B3}" type="presOf" srcId="{F42B9B0C-4E25-4C4C-BB95-0D27B74163B9}" destId="{B52E2555-441E-4C2E-B0E9-4AF5A8A9E4E7}" srcOrd="0" destOrd="0" presId="urn:microsoft.com/office/officeart/2005/8/layout/bProcess2"/>
    <dgm:cxn modelId="{68ECFAC5-CF2E-42E6-8A2B-3FA6050C48CC}" type="presOf" srcId="{23FF5DD7-738D-49F2-AC45-7B39709D5C91}" destId="{F869C155-9572-43FC-AADD-2F1FE916250A}" srcOrd="0" destOrd="0" presId="urn:microsoft.com/office/officeart/2005/8/layout/bProcess2"/>
    <dgm:cxn modelId="{CF7EF2E1-05B0-47AC-8E7D-37F9490855D6}" type="presOf" srcId="{CA625E51-F7CE-423E-A832-E1CB3E039708}" destId="{D1F9EBC1-AAB6-43EC-A81D-75A2F3DA8AA4}" srcOrd="0" destOrd="0" presId="urn:microsoft.com/office/officeart/2005/8/layout/bProcess2"/>
    <dgm:cxn modelId="{9366AEF7-0951-422C-915E-E66658314747}" srcId="{B43058AD-7628-4A4A-8908-6CB3D066EBD1}" destId="{E2D13CE8-B556-4800-867A-9C306A2B6C72}" srcOrd="2" destOrd="0" parTransId="{EFF45972-A3A4-4058-B54A-31D6790CBCF6}" sibTransId="{23FF5DD7-738D-49F2-AC45-7B39709D5C91}"/>
    <dgm:cxn modelId="{9C7C3CC5-EA2D-4C0B-9EAB-505D11C76A79}" srcId="{B43058AD-7628-4A4A-8908-6CB3D066EBD1}" destId="{1140CF95-634E-484F-932A-0F4325C523BF}" srcOrd="8" destOrd="0" parTransId="{329DA4DD-F299-4D0E-89E3-89CA30B9BA85}" sibTransId="{1AB7E71B-2D48-4D1E-8BE0-B0AFD2562CD4}"/>
    <dgm:cxn modelId="{5FCC5778-6BA6-4698-8569-ED97EB7286C9}" type="presOf" srcId="{66873DE2-D25D-4DF3-A20B-33830C71C013}" destId="{BF4DE2EC-A23A-4772-A50A-9810851F1CAE}" srcOrd="0" destOrd="0" presId="urn:microsoft.com/office/officeart/2005/8/layout/bProcess2"/>
    <dgm:cxn modelId="{E618ED92-746A-46F9-92BB-297FA9F44700}" type="presOf" srcId="{7263B74A-0275-411E-8EFE-042D4D9FE230}" destId="{A9981281-C32E-40EE-BAD3-8707618A3059}" srcOrd="0" destOrd="0" presId="urn:microsoft.com/office/officeart/2005/8/layout/bProcess2"/>
    <dgm:cxn modelId="{3E42ED37-D6F2-4DF9-B8D8-39F26F862720}" type="presParOf" srcId="{41D7D652-A89C-4273-8BA5-8911D92E30A0}" destId="{C07D59CA-304E-4DDD-B08D-DC14449EAC9C}" srcOrd="0" destOrd="0" presId="urn:microsoft.com/office/officeart/2005/8/layout/bProcess2"/>
    <dgm:cxn modelId="{8FDA7B35-9CB9-4256-8493-ED30F8BAA6A0}" type="presParOf" srcId="{41D7D652-A89C-4273-8BA5-8911D92E30A0}" destId="{A9981281-C32E-40EE-BAD3-8707618A3059}" srcOrd="1" destOrd="0" presId="urn:microsoft.com/office/officeart/2005/8/layout/bProcess2"/>
    <dgm:cxn modelId="{ECCE7403-8E70-4D79-A725-F86842B642C9}" type="presParOf" srcId="{41D7D652-A89C-4273-8BA5-8911D92E30A0}" destId="{1235302F-47C2-4107-A14D-6C375868FD6A}" srcOrd="2" destOrd="0" presId="urn:microsoft.com/office/officeart/2005/8/layout/bProcess2"/>
    <dgm:cxn modelId="{E1B8D394-6CC7-4650-BA01-06272772321D}" type="presParOf" srcId="{1235302F-47C2-4107-A14D-6C375868FD6A}" destId="{52DECDA8-89D5-46FC-A9B3-005FA6A358A4}" srcOrd="0" destOrd="0" presId="urn:microsoft.com/office/officeart/2005/8/layout/bProcess2"/>
    <dgm:cxn modelId="{0098BE2A-81CF-4CED-856A-32D466519E47}" type="presParOf" srcId="{1235302F-47C2-4107-A14D-6C375868FD6A}" destId="{CC285EDE-BDCF-4894-A15F-E999028BD0BD}" srcOrd="1" destOrd="0" presId="urn:microsoft.com/office/officeart/2005/8/layout/bProcess2"/>
    <dgm:cxn modelId="{D4B7ABB4-CAC5-489E-89D1-D02E5B25CD12}" type="presParOf" srcId="{41D7D652-A89C-4273-8BA5-8911D92E30A0}" destId="{B3C0FF7F-7B0A-402E-B112-7CEFCD2089C1}" srcOrd="3" destOrd="0" presId="urn:microsoft.com/office/officeart/2005/8/layout/bProcess2"/>
    <dgm:cxn modelId="{D110585E-C28D-48BB-A7A6-EA740BEA016D}" type="presParOf" srcId="{41D7D652-A89C-4273-8BA5-8911D92E30A0}" destId="{C0BB1DC1-4305-473D-A840-79F14998FDDA}" srcOrd="4" destOrd="0" presId="urn:microsoft.com/office/officeart/2005/8/layout/bProcess2"/>
    <dgm:cxn modelId="{25AA0827-C5D4-4D34-AE8A-5282EDC7483B}" type="presParOf" srcId="{C0BB1DC1-4305-473D-A840-79F14998FDDA}" destId="{9C4BACD0-E5A0-4B9C-BBD2-2BB63B64430C}" srcOrd="0" destOrd="0" presId="urn:microsoft.com/office/officeart/2005/8/layout/bProcess2"/>
    <dgm:cxn modelId="{D745F4B2-9B3F-4996-AE4D-E8EB2B5A792E}" type="presParOf" srcId="{C0BB1DC1-4305-473D-A840-79F14998FDDA}" destId="{09B7AF6C-9A32-4A0E-8251-04431B2BE457}" srcOrd="1" destOrd="0" presId="urn:microsoft.com/office/officeart/2005/8/layout/bProcess2"/>
    <dgm:cxn modelId="{037E3C81-AFC1-4C4C-9B7C-644B312E73CA}" type="presParOf" srcId="{41D7D652-A89C-4273-8BA5-8911D92E30A0}" destId="{F869C155-9572-43FC-AADD-2F1FE916250A}" srcOrd="5" destOrd="0" presId="urn:microsoft.com/office/officeart/2005/8/layout/bProcess2"/>
    <dgm:cxn modelId="{04C681BE-7D6A-48E3-9C9D-26CC555B5789}" type="presParOf" srcId="{41D7D652-A89C-4273-8BA5-8911D92E30A0}" destId="{F0084685-808B-44B9-8108-98B6B04C7623}" srcOrd="6" destOrd="0" presId="urn:microsoft.com/office/officeart/2005/8/layout/bProcess2"/>
    <dgm:cxn modelId="{4254800F-6F67-48E3-B305-4779A6960E1B}" type="presParOf" srcId="{F0084685-808B-44B9-8108-98B6B04C7623}" destId="{F1E696F0-C3AC-4F8E-98BD-DFF89182D0FC}" srcOrd="0" destOrd="0" presId="urn:microsoft.com/office/officeart/2005/8/layout/bProcess2"/>
    <dgm:cxn modelId="{239900EC-E13C-4BB9-B369-FCDBF276B215}" type="presParOf" srcId="{F0084685-808B-44B9-8108-98B6B04C7623}" destId="{A713DA15-D4F8-44DD-B514-FB26295EC7E1}" srcOrd="1" destOrd="0" presId="urn:microsoft.com/office/officeart/2005/8/layout/bProcess2"/>
    <dgm:cxn modelId="{BD822435-3F5F-4BAC-90D8-C42F903DD0CD}" type="presParOf" srcId="{41D7D652-A89C-4273-8BA5-8911D92E30A0}" destId="{D1F9EBC1-AAB6-43EC-A81D-75A2F3DA8AA4}" srcOrd="7" destOrd="0" presId="urn:microsoft.com/office/officeart/2005/8/layout/bProcess2"/>
    <dgm:cxn modelId="{7B2CD699-AA0E-453A-A7EF-6BBCAB2F84AE}" type="presParOf" srcId="{41D7D652-A89C-4273-8BA5-8911D92E30A0}" destId="{96960058-7E82-4057-9890-B8E9EE2DD574}" srcOrd="8" destOrd="0" presId="urn:microsoft.com/office/officeart/2005/8/layout/bProcess2"/>
    <dgm:cxn modelId="{95102BC9-6683-4926-806A-1F8548AF6FDC}" type="presParOf" srcId="{96960058-7E82-4057-9890-B8E9EE2DD574}" destId="{0093D473-4891-45F4-ABEB-7B260DD344C8}" srcOrd="0" destOrd="0" presId="urn:microsoft.com/office/officeart/2005/8/layout/bProcess2"/>
    <dgm:cxn modelId="{99CC2F13-7EA0-4E8F-ACD6-28353F584E22}" type="presParOf" srcId="{96960058-7E82-4057-9890-B8E9EE2DD574}" destId="{FD02DA44-192F-4060-8298-A6C397A07B7E}" srcOrd="1" destOrd="0" presId="urn:microsoft.com/office/officeart/2005/8/layout/bProcess2"/>
    <dgm:cxn modelId="{17930C03-0479-4747-B3A7-CA6C32075C5A}" type="presParOf" srcId="{41D7D652-A89C-4273-8BA5-8911D92E30A0}" destId="{23ABF2D6-8A7E-447F-A560-EC98C11AADB5}" srcOrd="9" destOrd="0" presId="urn:microsoft.com/office/officeart/2005/8/layout/bProcess2"/>
    <dgm:cxn modelId="{9517CEF4-E5AD-4F59-837C-46731CB435C8}" type="presParOf" srcId="{41D7D652-A89C-4273-8BA5-8911D92E30A0}" destId="{26717983-2506-49E7-968E-AD39CAD4995C}" srcOrd="10" destOrd="0" presId="urn:microsoft.com/office/officeart/2005/8/layout/bProcess2"/>
    <dgm:cxn modelId="{5634FFF3-2FCB-4DE4-9E29-8FF218CCF797}" type="presParOf" srcId="{26717983-2506-49E7-968E-AD39CAD4995C}" destId="{7C93CAC1-95BD-41E7-B354-3D78B0A8408F}" srcOrd="0" destOrd="0" presId="urn:microsoft.com/office/officeart/2005/8/layout/bProcess2"/>
    <dgm:cxn modelId="{45644326-6C7F-4330-98C4-7F332853D8C6}" type="presParOf" srcId="{26717983-2506-49E7-968E-AD39CAD4995C}" destId="{C90512C6-84A5-41BE-96C6-CF79D98C6D7A}" srcOrd="1" destOrd="0" presId="urn:microsoft.com/office/officeart/2005/8/layout/bProcess2"/>
    <dgm:cxn modelId="{6D6565ED-E231-4ED0-9BA5-08FE2C53197F}" type="presParOf" srcId="{41D7D652-A89C-4273-8BA5-8911D92E30A0}" destId="{49FF0E8B-EF97-4D82-B1A2-9A6441862D17}" srcOrd="11" destOrd="0" presId="urn:microsoft.com/office/officeart/2005/8/layout/bProcess2"/>
    <dgm:cxn modelId="{A3FD5F1C-151E-4003-9185-B92FFDE9D122}" type="presParOf" srcId="{41D7D652-A89C-4273-8BA5-8911D92E30A0}" destId="{2F6C5A5D-DD3D-48C9-A0CE-A11CA0D8DB37}" srcOrd="12" destOrd="0" presId="urn:microsoft.com/office/officeart/2005/8/layout/bProcess2"/>
    <dgm:cxn modelId="{EA5D6205-6265-449E-BC60-1044A63961EB}" type="presParOf" srcId="{2F6C5A5D-DD3D-48C9-A0CE-A11CA0D8DB37}" destId="{7B52409B-3E53-433A-8B4A-5A98278E57E9}" srcOrd="0" destOrd="0" presId="urn:microsoft.com/office/officeart/2005/8/layout/bProcess2"/>
    <dgm:cxn modelId="{021CD6D4-6766-4BD6-9EA1-A5F9BF999CAB}" type="presParOf" srcId="{2F6C5A5D-DD3D-48C9-A0CE-A11CA0D8DB37}" destId="{B52E2555-441E-4C2E-B0E9-4AF5A8A9E4E7}" srcOrd="1" destOrd="0" presId="urn:microsoft.com/office/officeart/2005/8/layout/bProcess2"/>
    <dgm:cxn modelId="{D6F42F14-B0AA-4C2D-BB4B-369F3E791A2F}" type="presParOf" srcId="{41D7D652-A89C-4273-8BA5-8911D92E30A0}" destId="{6B153EE7-A150-4F0E-9047-B44BFC00F9D4}" srcOrd="13" destOrd="0" presId="urn:microsoft.com/office/officeart/2005/8/layout/bProcess2"/>
    <dgm:cxn modelId="{88B399D0-2C9C-4DB2-A94B-CA46392640DC}" type="presParOf" srcId="{41D7D652-A89C-4273-8BA5-8911D92E30A0}" destId="{D2AEB04D-39C2-41C4-A77D-BC9EE2857B2D}" srcOrd="14" destOrd="0" presId="urn:microsoft.com/office/officeart/2005/8/layout/bProcess2"/>
    <dgm:cxn modelId="{62B8FA90-AD9A-4AAE-A731-507A46B68966}" type="presParOf" srcId="{D2AEB04D-39C2-41C4-A77D-BC9EE2857B2D}" destId="{5879D095-F746-4331-A039-F6F868FE82B3}" srcOrd="0" destOrd="0" presId="urn:microsoft.com/office/officeart/2005/8/layout/bProcess2"/>
    <dgm:cxn modelId="{DA4580EC-A053-4764-83AF-F4EC41A04ECA}" type="presParOf" srcId="{D2AEB04D-39C2-41C4-A77D-BC9EE2857B2D}" destId="{BF4DE2EC-A23A-4772-A50A-9810851F1CAE}" srcOrd="1" destOrd="0" presId="urn:microsoft.com/office/officeart/2005/8/layout/bProcess2"/>
    <dgm:cxn modelId="{30E68993-3DD2-4FB2-8E0C-F43A06C165F4}" type="presParOf" srcId="{41D7D652-A89C-4273-8BA5-8911D92E30A0}" destId="{570504A2-D7B1-45F6-B116-F4AD487C0F74}" srcOrd="15" destOrd="0" presId="urn:microsoft.com/office/officeart/2005/8/layout/bProcess2"/>
    <dgm:cxn modelId="{745A36D8-2D32-4ED6-B914-5CAD781821DC}" type="presParOf" srcId="{41D7D652-A89C-4273-8BA5-8911D92E30A0}" destId="{64CF1DA4-7797-4940-845E-E1151738415E}" srcOrd="16" destOrd="0" presId="urn:microsoft.com/office/officeart/2005/8/layout/b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10/25/2008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3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Eventi</a:t>
            </a:r>
            <a:r>
              <a:rPr lang="en-US" dirty="0" smtClean="0"/>
              <a:t> –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troppo</a:t>
            </a:r>
            <a:r>
              <a:rPr lang="en-US" dirty="0" smtClean="0"/>
              <a:t> </a:t>
            </a:r>
            <a:r>
              <a:rPr lang="en-US" i="1" dirty="0" err="1" smtClean="0"/>
              <a:t>accoppiato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vita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testare</a:t>
            </a:r>
            <a:endParaRPr lang="en-US" dirty="0" smtClean="0"/>
          </a:p>
          <a:p>
            <a:pPr lvl="1"/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separare</a:t>
            </a:r>
            <a:r>
              <a:rPr lang="en-US" dirty="0" smtClean="0"/>
              <a:t> le </a:t>
            </a:r>
            <a:r>
              <a:rPr lang="en-US" dirty="0" err="1" smtClean="0"/>
              <a:t>responsabilità</a:t>
            </a:r>
            <a:endParaRPr lang="en-US" dirty="0" smtClean="0"/>
          </a:p>
          <a:p>
            <a:r>
              <a:rPr lang="en-US" dirty="0" err="1" smtClean="0"/>
              <a:t>UserControl</a:t>
            </a:r>
            <a:r>
              <a:rPr lang="en-US" dirty="0" smtClean="0"/>
              <a:t> – </a:t>
            </a:r>
            <a:r>
              <a:rPr lang="en-US" dirty="0" err="1" smtClean="0"/>
              <a:t>Codice</a:t>
            </a:r>
            <a:r>
              <a:rPr lang="en-US" dirty="0" smtClean="0"/>
              <a:t> HTML è “</a:t>
            </a:r>
            <a:r>
              <a:rPr lang="en-US" i="1" dirty="0" err="1" smtClean="0"/>
              <a:t>autogenerato</a:t>
            </a:r>
            <a:r>
              <a:rPr lang="en-US" dirty="0" smtClean="0"/>
              <a:t>” e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contollabile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HTML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i="1" dirty="0" err="1" smtClean="0"/>
              <a:t>semantico</a:t>
            </a:r>
            <a:endParaRPr lang="en-US" i="1" dirty="0" smtClean="0"/>
          </a:p>
          <a:p>
            <a:pPr lvl="1"/>
            <a:r>
              <a:rPr lang="en-US" dirty="0" smtClean="0"/>
              <a:t>HTML non </a:t>
            </a:r>
            <a:r>
              <a:rPr lang="en-US" dirty="0" err="1" smtClean="0"/>
              <a:t>necessariamente</a:t>
            </a:r>
            <a:r>
              <a:rPr lang="en-US" dirty="0" smtClean="0"/>
              <a:t> </a:t>
            </a:r>
            <a:r>
              <a:rPr lang="en-US" i="1" dirty="0" err="1" smtClean="0"/>
              <a:t>accessibile</a:t>
            </a:r>
            <a:endParaRPr lang="en-US" i="1" dirty="0" smtClean="0"/>
          </a:p>
          <a:p>
            <a:pPr lvl="1"/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a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ID </a:t>
            </a:r>
            <a:r>
              <a:rPr lang="en-US" dirty="0" err="1" smtClean="0"/>
              <a:t>autogenerati</a:t>
            </a:r>
            <a:endParaRPr lang="en-US" dirty="0" smtClean="0"/>
          </a:p>
          <a:p>
            <a:r>
              <a:rPr lang="en-US" dirty="0" err="1" smtClean="0"/>
              <a:t>ViewState</a:t>
            </a:r>
            <a:r>
              <a:rPr lang="en-US" dirty="0" smtClean="0"/>
              <a:t> – 50% (o </a:t>
            </a:r>
            <a:r>
              <a:rPr lang="en-US" dirty="0" err="1" smtClean="0"/>
              <a:t>più</a:t>
            </a:r>
            <a:r>
              <a:rPr lang="en-US" dirty="0" smtClean="0"/>
              <a:t>)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è </a:t>
            </a:r>
            <a:r>
              <a:rPr lang="en-US" dirty="0" err="1" smtClean="0"/>
              <a:t>viewstate</a:t>
            </a:r>
            <a:endParaRPr lang="en-US" dirty="0" smtClean="0"/>
          </a:p>
          <a:p>
            <a:pPr lvl="1"/>
            <a:r>
              <a:rPr lang="en-US" dirty="0" smtClean="0"/>
              <a:t>Non </a:t>
            </a:r>
            <a:r>
              <a:rPr lang="en-US" dirty="0" err="1" smtClean="0"/>
              <a:t>sempre</a:t>
            </a:r>
            <a:r>
              <a:rPr lang="en-US" dirty="0" smtClean="0"/>
              <a:t> è </a:t>
            </a:r>
            <a:r>
              <a:rPr lang="en-US" dirty="0" err="1" smtClean="0"/>
              <a:t>necessario</a:t>
            </a:r>
            <a:r>
              <a:rPr lang="en-US" dirty="0" smtClean="0"/>
              <a:t> </a:t>
            </a:r>
            <a:r>
              <a:rPr lang="en-US" dirty="0" err="1" smtClean="0"/>
              <a:t>salvare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viewstate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Ma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tutto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ciò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non è “</a:t>
            </a:r>
            <a:r>
              <a:rPr lang="en-US" sz="1200" i="1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out-of-the-box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”: l’80%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degli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sviluppatori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continua ad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utilizzare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l’approccio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di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default.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pattern Model-View-Controller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Sviluppato</a:t>
            </a:r>
            <a:r>
              <a:rPr lang="en-US" dirty="0" smtClean="0"/>
              <a:t> per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testabile</a:t>
            </a:r>
            <a:r>
              <a:rPr lang="en-US" dirty="0" smtClean="0"/>
              <a:t> </a:t>
            </a:r>
            <a:r>
              <a:rPr lang="en-US" sz="1000" dirty="0" smtClean="0"/>
              <a:t>(</a:t>
            </a:r>
            <a:r>
              <a:rPr lang="en-US" sz="1000" dirty="0" err="1" smtClean="0"/>
              <a:t>tutti</a:t>
            </a:r>
            <a:r>
              <a:rPr lang="en-US" sz="1000" dirty="0" smtClean="0"/>
              <a:t> </a:t>
            </a:r>
            <a:r>
              <a:rPr lang="en-US" sz="1000" dirty="0" err="1" smtClean="0"/>
              <a:t>gli</a:t>
            </a:r>
            <a:r>
              <a:rPr lang="en-US" sz="1000" dirty="0" smtClean="0"/>
              <a:t> </a:t>
            </a:r>
            <a:r>
              <a:rPr lang="en-US" sz="1000" dirty="0" err="1" smtClean="0"/>
              <a:t>oggetti</a:t>
            </a:r>
            <a:r>
              <a:rPr lang="en-US" sz="1000" dirty="0" smtClean="0"/>
              <a:t> Http </a:t>
            </a:r>
            <a:r>
              <a:rPr lang="en-US" sz="1000" dirty="0" err="1" smtClean="0"/>
              <a:t>sono</a:t>
            </a:r>
            <a:r>
              <a:rPr lang="en-US" sz="1000" dirty="0" smtClean="0"/>
              <a:t> </a:t>
            </a:r>
            <a:r>
              <a:rPr lang="en-US" sz="1000" dirty="0" err="1" smtClean="0"/>
              <a:t>visti</a:t>
            </a:r>
            <a:r>
              <a:rPr lang="en-US" sz="1000" dirty="0" smtClean="0"/>
              <a:t> </a:t>
            </a:r>
            <a:r>
              <a:rPr lang="en-US" sz="1000" dirty="0" err="1" smtClean="0"/>
              <a:t>tramite</a:t>
            </a:r>
            <a:r>
              <a:rPr lang="en-US" sz="1000" dirty="0" smtClean="0"/>
              <a:t> </a:t>
            </a:r>
            <a:r>
              <a:rPr lang="en-US" sz="1000" dirty="0" err="1" smtClean="0"/>
              <a:t>delle</a:t>
            </a:r>
            <a:r>
              <a:rPr lang="en-US" sz="1000" dirty="0" smtClean="0"/>
              <a:t> </a:t>
            </a:r>
            <a:r>
              <a:rPr lang="en-US" sz="1000" dirty="0" err="1" smtClean="0"/>
              <a:t>interfacce</a:t>
            </a:r>
            <a:r>
              <a:rPr lang="en-US" sz="1000" dirty="0" smtClean="0"/>
              <a:t>, </a:t>
            </a:r>
            <a:r>
              <a:rPr lang="en-US" sz="1000" dirty="0" err="1" smtClean="0"/>
              <a:t>es</a:t>
            </a:r>
            <a:r>
              <a:rPr lang="en-US" sz="1000" dirty="0" smtClean="0"/>
              <a:t> </a:t>
            </a:r>
            <a:r>
              <a:rPr lang="en-US" sz="1000" dirty="0" err="1" smtClean="0"/>
              <a:t>IHttpRequest</a:t>
            </a:r>
            <a:r>
              <a:rPr lang="en-US" sz="1000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Estendibile</a:t>
            </a:r>
            <a:r>
              <a:rPr lang="en-US" dirty="0" smtClean="0"/>
              <a:t>: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rimpiazzato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implementazioni</a:t>
            </a:r>
            <a:r>
              <a:rPr lang="en-US" dirty="0" smtClean="0"/>
              <a:t> custom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URL mapping engine: </a:t>
            </a:r>
            <a:r>
              <a:rPr lang="en-US" dirty="0" err="1" smtClean="0"/>
              <a:t>permette</a:t>
            </a:r>
            <a:r>
              <a:rPr lang="en-US" dirty="0" smtClean="0"/>
              <a:t> URL SEO-friendly, </a:t>
            </a:r>
            <a:r>
              <a:rPr lang="en-US" dirty="0" err="1" smtClean="0"/>
              <a:t>RESTful</a:t>
            </a:r>
            <a:r>
              <a:rPr lang="en-US" dirty="0" smtClean="0"/>
              <a:t> e “</a:t>
            </a:r>
            <a:r>
              <a:rPr lang="en-US" i="1" dirty="0" err="1" smtClean="0"/>
              <a:t>hackable</a:t>
            </a:r>
            <a:r>
              <a:rPr lang="en-US" dirty="0" smtClean="0"/>
              <a:t>” </a:t>
            </a:r>
            <a:r>
              <a:rPr lang="en-US" sz="1000" dirty="0" smtClean="0"/>
              <a:t>(Products/Category/4 </a:t>
            </a:r>
            <a:r>
              <a:rPr lang="en-US" sz="1000" dirty="0" err="1" smtClean="0"/>
              <a:t>invece</a:t>
            </a:r>
            <a:r>
              <a:rPr lang="en-US" sz="1000" dirty="0" smtClean="0"/>
              <a:t> </a:t>
            </a:r>
            <a:r>
              <a:rPr lang="en-US" sz="1000" dirty="0" err="1" smtClean="0"/>
              <a:t>che</a:t>
            </a:r>
            <a:r>
              <a:rPr lang="en-US" sz="1000" dirty="0" smtClean="0"/>
              <a:t> </a:t>
            </a:r>
            <a:r>
              <a:rPr lang="en-US" sz="1000" dirty="0" err="1" smtClean="0"/>
              <a:t>productscategory.aspx?id</a:t>
            </a:r>
            <a:r>
              <a:rPr lang="en-US" sz="1000" dirty="0" smtClean="0"/>
              <a:t>=4)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Utilizza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webform</a:t>
            </a:r>
            <a:r>
              <a:rPr lang="en-US" dirty="0" smtClean="0"/>
              <a:t> per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riguarda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smtClean="0"/>
              <a:t>rendering</a:t>
            </a:r>
            <a:r>
              <a:rPr lang="en-US" dirty="0" smtClean="0"/>
              <a:t>, ma </a:t>
            </a:r>
            <a:r>
              <a:rPr lang="en-US" b="1" dirty="0" smtClean="0"/>
              <a:t>non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err="1" smtClean="0"/>
              <a:t>postback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funzionalità</a:t>
            </a:r>
            <a:r>
              <a:rPr lang="en-US" dirty="0" smtClean="0"/>
              <a:t> pre-</a:t>
            </a:r>
            <a:r>
              <a:rPr lang="en-US" dirty="0" err="1" smtClean="0"/>
              <a:t>esistenti</a:t>
            </a:r>
            <a:r>
              <a:rPr lang="en-US" dirty="0" smtClean="0"/>
              <a:t>: </a:t>
            </a:r>
            <a:r>
              <a:rPr lang="en-US" dirty="0" err="1" smtClean="0"/>
              <a:t>autenticazione</a:t>
            </a:r>
            <a:r>
              <a:rPr lang="en-US" dirty="0" smtClean="0"/>
              <a:t>, </a:t>
            </a:r>
            <a:r>
              <a:rPr lang="en-US" dirty="0" err="1" smtClean="0"/>
              <a:t>autorizzazione</a:t>
            </a:r>
            <a:r>
              <a:rPr lang="en-US" dirty="0" smtClean="0"/>
              <a:t>, caching, session, providers, </a:t>
            </a:r>
            <a:r>
              <a:rPr lang="en-US" dirty="0" err="1" smtClean="0"/>
              <a:t>ecc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lex.com/MVCContrib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haacked.com/" TargetMode="External"/><Relationship Id="rId3" Type="http://schemas.openxmlformats.org/officeDocument/2006/relationships/hyperlink" Target="http://www.codeplex.com/aspnet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asp.net/mv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logs.asp.net/scottgu/default.aspx" TargetMode="External"/><Relationship Id="rId5" Type="http://schemas.openxmlformats.org/officeDocument/2006/relationships/hyperlink" Target="http://polymorphicpodcast.com/shows/mvcresources/" TargetMode="External"/><Relationship Id="rId4" Type="http://schemas.openxmlformats.org/officeDocument/2006/relationships/hyperlink" Target="http://del.icio.us/tag/aspnetmvc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ilsenvy.com/assets/2008/6/3/mvc_song.mp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simone_ch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twitter.com/simonech" TargetMode="External"/><Relationship Id="rId4" Type="http://schemas.openxmlformats.org/officeDocument/2006/relationships/hyperlink" Target="http://blogs.ugidotnet.org/piyo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28572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46295"/>
            <a:ext cx="6019800" cy="52322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MVC Framework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500438"/>
            <a:ext cx="6019800" cy="3231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0694" y="4083056"/>
            <a:ext cx="297180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Solution Developer, Avanade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3"/>
              </a:rPr>
              <a:t>http://codeclimber.net.nz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4868874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24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Ottobre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2008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786454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Caratteristiche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509706"/>
          </a:xfrm>
        </p:spPr>
        <p:txBody>
          <a:bodyPr/>
          <a:lstStyle/>
          <a:p>
            <a:r>
              <a:rPr lang="en-US" dirty="0" smtClean="0"/>
              <a:t>HTML e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in due file </a:t>
            </a:r>
            <a:r>
              <a:rPr lang="en-US" dirty="0" err="1" smtClean="0"/>
              <a:t>distinti</a:t>
            </a:r>
            <a:r>
              <a:rPr lang="en-US" dirty="0" smtClean="0"/>
              <a:t> </a:t>
            </a:r>
            <a:r>
              <a:rPr lang="en-US" i="1" dirty="0" smtClean="0"/>
              <a:t>(code-behind)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aspx</a:t>
            </a:r>
            <a:r>
              <a:rPr lang="en-US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HTML e </a:t>
            </a:r>
            <a:r>
              <a:rPr lang="en-US" dirty="0" err="1" smtClean="0"/>
              <a:t>webcontrols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aspx.cs</a:t>
            </a:r>
            <a:r>
              <a:rPr lang="en-US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per </a:t>
            </a:r>
            <a:r>
              <a:rPr lang="en-US" dirty="0" err="1" smtClean="0"/>
              <a:t>manipolare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webcontrols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868083"/>
            <a:ext cx="3929090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/>
              <a:t>&lt;html </a:t>
            </a:r>
            <a:r>
              <a:rPr lang="it-IT" sz="1600" dirty="0" err="1" smtClean="0"/>
              <a:t>xmlns=</a:t>
            </a:r>
            <a:r>
              <a:rPr lang="it-IT" sz="1600" dirty="0" smtClean="0"/>
              <a:t>"http://www.w3.org/1999/</a:t>
            </a:r>
            <a:r>
              <a:rPr lang="it-IT" sz="1600" dirty="0" err="1" smtClean="0"/>
              <a:t>xhtml</a:t>
            </a:r>
            <a:r>
              <a:rPr lang="it-IT" sz="1600" dirty="0" smtClean="0"/>
              <a:t>" &gt;</a:t>
            </a:r>
          </a:p>
          <a:p>
            <a:r>
              <a:rPr lang="it-IT" sz="1600" dirty="0" smtClean="0"/>
              <a:t>&lt;head </a:t>
            </a:r>
            <a:r>
              <a:rPr lang="it-IT" sz="1600" dirty="0" err="1" smtClean="0"/>
              <a:t>runat=</a:t>
            </a:r>
            <a:r>
              <a:rPr lang="it-IT" sz="1600" dirty="0" smtClean="0"/>
              <a:t>"server“</a:t>
            </a:r>
          </a:p>
          <a:p>
            <a:r>
              <a:rPr lang="it-IT" sz="1600" dirty="0" smtClean="0"/>
              <a:t>&lt;</a:t>
            </a:r>
            <a:r>
              <a:rPr lang="it-IT" sz="1600" dirty="0" err="1" smtClean="0"/>
              <a:t>title</a:t>
            </a:r>
            <a:r>
              <a:rPr lang="it-IT" sz="1600" dirty="0" smtClean="0"/>
              <a:t>&gt;Sample </a:t>
            </a:r>
            <a:r>
              <a:rPr lang="it-IT" sz="1600" dirty="0" err="1" smtClean="0"/>
              <a:t>page</a:t>
            </a:r>
            <a:r>
              <a:rPr lang="it-IT" sz="1600" dirty="0" smtClean="0"/>
              <a:t>&lt;/</a:t>
            </a:r>
            <a:r>
              <a:rPr lang="it-IT" sz="1600" dirty="0" err="1" smtClean="0"/>
              <a:t>title</a:t>
            </a:r>
            <a:r>
              <a:rPr lang="it-IT" sz="1600" dirty="0" smtClean="0"/>
              <a:t>&gt; &lt;/head&gt; &lt;body&gt; </a:t>
            </a:r>
          </a:p>
          <a:p>
            <a:r>
              <a:rPr lang="it-IT" sz="1600" dirty="0" smtClean="0"/>
              <a:t>&lt;</a:t>
            </a:r>
            <a:r>
              <a:rPr lang="it-IT" sz="1600" dirty="0" err="1" smtClean="0"/>
              <a:t>form</a:t>
            </a:r>
            <a:r>
              <a:rPr lang="it-IT" sz="1600" dirty="0" smtClean="0"/>
              <a:t> </a:t>
            </a:r>
            <a:r>
              <a:rPr lang="it-IT" sz="1600" dirty="0" err="1" smtClean="0"/>
              <a:t>id=</a:t>
            </a:r>
            <a:r>
              <a:rPr lang="it-IT" sz="1600" dirty="0" smtClean="0"/>
              <a:t>"form1" </a:t>
            </a:r>
            <a:r>
              <a:rPr lang="it-IT" sz="1600" dirty="0" err="1" smtClean="0"/>
              <a:t>runat=</a:t>
            </a:r>
            <a:r>
              <a:rPr lang="it-IT" sz="1600" dirty="0" smtClean="0"/>
              <a:t>"server"&gt; &lt;</a:t>
            </a:r>
            <a:r>
              <a:rPr lang="it-IT" sz="1600" dirty="0" err="1" smtClean="0"/>
              <a:t>div</a:t>
            </a:r>
            <a:r>
              <a:rPr lang="it-IT" sz="1600" dirty="0" smtClean="0"/>
              <a:t>&gt;</a:t>
            </a:r>
          </a:p>
          <a:p>
            <a:r>
              <a:rPr lang="it-IT" sz="1600" dirty="0" smtClean="0">
                <a:solidFill>
                  <a:schemeClr val="accent1"/>
                </a:solidFill>
              </a:rPr>
              <a:t>&lt;</a:t>
            </a:r>
            <a:r>
              <a:rPr lang="it-IT" sz="1600" dirty="0" err="1" smtClean="0">
                <a:solidFill>
                  <a:schemeClr val="accent1"/>
                </a:solidFill>
              </a:rPr>
              <a:t>asp</a:t>
            </a:r>
            <a:r>
              <a:rPr lang="it-IT" sz="1600" dirty="0" smtClean="0">
                <a:solidFill>
                  <a:schemeClr val="accent1"/>
                </a:solidFill>
              </a:rPr>
              <a:t>:</a:t>
            </a:r>
            <a:r>
              <a:rPr lang="it-IT" sz="1600" dirty="0" err="1" smtClean="0">
                <a:solidFill>
                  <a:schemeClr val="accent1"/>
                </a:solidFill>
              </a:rPr>
              <a:t>Label</a:t>
            </a:r>
            <a:r>
              <a:rPr lang="it-IT" sz="1600" dirty="0" smtClean="0">
                <a:solidFill>
                  <a:schemeClr val="accent1"/>
                </a:solidFill>
              </a:rPr>
              <a:t> </a:t>
            </a:r>
            <a:r>
              <a:rPr lang="it-IT" sz="1600" dirty="0" err="1" smtClean="0">
                <a:solidFill>
                  <a:schemeClr val="accent1"/>
                </a:solidFill>
              </a:rPr>
              <a:t>runat=</a:t>
            </a:r>
            <a:r>
              <a:rPr lang="it-IT" sz="1600" dirty="0" smtClean="0">
                <a:solidFill>
                  <a:schemeClr val="accent1"/>
                </a:solidFill>
              </a:rPr>
              <a:t>"server" </a:t>
            </a:r>
            <a:r>
              <a:rPr lang="it-IT" sz="1600" dirty="0" err="1" smtClean="0">
                <a:solidFill>
                  <a:schemeClr val="accent1"/>
                </a:solidFill>
              </a:rPr>
              <a:t>id=</a:t>
            </a:r>
            <a:r>
              <a:rPr lang="it-IT" sz="1600" dirty="0" smtClean="0">
                <a:solidFill>
                  <a:schemeClr val="accent1"/>
                </a:solidFill>
              </a:rPr>
              <a:t>"</a:t>
            </a:r>
            <a:r>
              <a:rPr lang="it-IT" sz="1600" b="1" dirty="0" smtClean="0">
                <a:solidFill>
                  <a:schemeClr val="accent1"/>
                </a:solidFill>
              </a:rPr>
              <a:t>Label1</a:t>
            </a:r>
            <a:r>
              <a:rPr lang="it-IT" sz="1600" dirty="0" smtClean="0">
                <a:solidFill>
                  <a:schemeClr val="accent1"/>
                </a:solidFill>
              </a:rPr>
              <a:t>" /&gt; </a:t>
            </a:r>
            <a:r>
              <a:rPr lang="it-IT" sz="1600" dirty="0" smtClean="0"/>
              <a:t>&lt;/</a:t>
            </a:r>
            <a:r>
              <a:rPr lang="it-IT" sz="1600" dirty="0" err="1" smtClean="0"/>
              <a:t>div</a:t>
            </a:r>
            <a:r>
              <a:rPr lang="it-IT" sz="1600" dirty="0" smtClean="0"/>
              <a:t>&gt;</a:t>
            </a:r>
          </a:p>
          <a:p>
            <a:r>
              <a:rPr lang="it-IT" sz="1600" dirty="0" smtClean="0"/>
              <a:t>&lt;/</a:t>
            </a:r>
            <a:r>
              <a:rPr lang="it-IT" sz="1600" dirty="0" err="1" smtClean="0"/>
              <a:t>form</a:t>
            </a:r>
            <a:r>
              <a:rPr lang="it-IT" sz="1600" dirty="0" smtClean="0"/>
              <a:t>&gt; </a:t>
            </a:r>
          </a:p>
          <a:p>
            <a:r>
              <a:rPr lang="it-IT" sz="1600" dirty="0" smtClean="0"/>
              <a:t>&lt;/body&gt;</a:t>
            </a:r>
          </a:p>
          <a:p>
            <a:r>
              <a:rPr lang="it-IT" sz="1600" dirty="0" smtClean="0"/>
              <a:t>&lt;/html&gt;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43438" y="2868083"/>
            <a:ext cx="428628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using System;</a:t>
            </a:r>
          </a:p>
          <a:p>
            <a:r>
              <a:rPr lang="en-US" sz="1400" dirty="0" smtClean="0"/>
              <a:t>namespace Website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public partial class Page1 : </a:t>
            </a:r>
            <a:r>
              <a:rPr lang="en-US" sz="1400" dirty="0" err="1" smtClean="0"/>
              <a:t>System.Web.UI.Page</a:t>
            </a:r>
            <a:endParaRPr lang="en-US" sz="1400" dirty="0" smtClean="0"/>
          </a:p>
          <a:p>
            <a:r>
              <a:rPr lang="en-US" sz="1400" dirty="0" smtClean="0"/>
              <a:t>  {</a:t>
            </a:r>
          </a:p>
          <a:p>
            <a:r>
              <a:rPr lang="en-US" sz="1400" dirty="0" smtClean="0"/>
              <a:t>    protected Label </a:t>
            </a:r>
            <a:r>
              <a:rPr lang="en-US" sz="1400" b="1" dirty="0" smtClean="0"/>
              <a:t>Label1</a:t>
            </a:r>
            <a:r>
              <a:rPr lang="en-US" sz="1400" dirty="0" smtClean="0"/>
              <a:t>;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    protected void </a:t>
            </a:r>
            <a:r>
              <a:rPr lang="en-US" sz="1400" b="1" dirty="0" err="1" smtClean="0">
                <a:solidFill>
                  <a:schemeClr val="accent1"/>
                </a:solidFill>
              </a:rPr>
              <a:t>Page_Load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	(object sender, </a:t>
            </a:r>
            <a:r>
              <a:rPr lang="en-US" sz="1400" dirty="0" err="1" smtClean="0">
                <a:solidFill>
                  <a:schemeClr val="accent1"/>
                </a:solidFill>
              </a:rPr>
              <a:t>EventArgs</a:t>
            </a:r>
            <a:r>
              <a:rPr lang="en-US" sz="1400" dirty="0" smtClean="0">
                <a:solidFill>
                  <a:schemeClr val="accent1"/>
                </a:solidFill>
              </a:rPr>
              <a:t> e)</a:t>
            </a:r>
          </a:p>
          <a:p>
            <a:r>
              <a:rPr lang="en-US" sz="1400" dirty="0" smtClean="0"/>
              <a:t>        {</a:t>
            </a:r>
          </a:p>
          <a:p>
            <a:r>
              <a:rPr lang="en-US" sz="1400" dirty="0" smtClean="0"/>
              <a:t>         </a:t>
            </a:r>
            <a:r>
              <a:rPr lang="en-US" sz="1400" b="1" dirty="0" smtClean="0"/>
              <a:t>Label1</a:t>
            </a:r>
            <a:r>
              <a:rPr lang="en-US" sz="1400" dirty="0" smtClean="0"/>
              <a:t>.Text = "Hello ASP.NET";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86314" y="1928802"/>
            <a:ext cx="3786214" cy="9048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Page Lifecycle</a:t>
            </a:r>
          </a:p>
          <a:p>
            <a:pPr algn="ctr">
              <a:buNone/>
            </a:pPr>
            <a:r>
              <a:rPr lang="en-US" b="1" dirty="0" err="1" smtClean="0"/>
              <a:t>troppo</a:t>
            </a:r>
            <a:r>
              <a:rPr lang="en-US" dirty="0" smtClean="0"/>
              <a:t> </a:t>
            </a:r>
            <a:r>
              <a:rPr lang="en-US" dirty="0" err="1" smtClean="0"/>
              <a:t>complesso</a:t>
            </a:r>
            <a:endParaRPr lang="en-US" dirty="0"/>
          </a:p>
        </p:txBody>
      </p:sp>
      <p:pic>
        <p:nvPicPr>
          <p:cNvPr id="11" name="Picture 10" descr="Asp.Net2.0Lifecyc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142984"/>
            <a:ext cx="3550230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14554"/>
            <a:ext cx="3328982" cy="1348061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Troppo</a:t>
            </a:r>
            <a:endParaRPr lang="en-US" b="1" dirty="0" smtClean="0"/>
          </a:p>
          <a:p>
            <a:pPr algn="ctr">
              <a:buNone/>
            </a:pPr>
            <a:r>
              <a:rPr lang="en-US" dirty="0" err="1" smtClean="0"/>
              <a:t>codice</a:t>
            </a:r>
            <a:r>
              <a:rPr lang="en-US" dirty="0" smtClean="0"/>
              <a:t> HTML</a:t>
            </a:r>
          </a:p>
          <a:p>
            <a:pPr algn="ctr">
              <a:buNone/>
            </a:pPr>
            <a:r>
              <a:rPr lang="en-US" dirty="0" err="1" smtClean="0"/>
              <a:t>autogenerato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excess baggage carto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1285860"/>
            <a:ext cx="4286280" cy="477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2357430"/>
            <a:ext cx="4114800" cy="1274195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Troppa</a:t>
            </a:r>
            <a:r>
              <a:rPr lang="en-US" dirty="0" smtClean="0"/>
              <a:t> “</a:t>
            </a:r>
            <a:r>
              <a:rPr lang="en-US" i="1" dirty="0" err="1" smtClean="0"/>
              <a:t>roba</a:t>
            </a:r>
            <a:r>
              <a:rPr lang="en-US" dirty="0" smtClean="0"/>
              <a:t>”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portare</a:t>
            </a:r>
            <a:r>
              <a:rPr lang="en-US" dirty="0" smtClean="0"/>
              <a:t> in </a:t>
            </a:r>
            <a:r>
              <a:rPr lang="en-US" dirty="0" err="1" smtClean="0"/>
              <a:t>giro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err="1" smtClean="0"/>
              <a:t>ViewState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Excess Baggage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14422"/>
            <a:ext cx="3429024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1665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Inutilmente</a:t>
            </a:r>
            <a:r>
              <a:rPr lang="en-US" dirty="0" smtClean="0"/>
              <a:t> </a:t>
            </a:r>
            <a:r>
              <a:rPr lang="en-US" dirty="0" err="1" smtClean="0"/>
              <a:t>complesso</a:t>
            </a:r>
            <a:endParaRPr lang="en-US" dirty="0"/>
          </a:p>
        </p:txBody>
      </p:sp>
      <p:pic>
        <p:nvPicPr>
          <p:cNvPr id="4" name="Picture 3" descr="apache_toyo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643050"/>
            <a:ext cx="6429420" cy="482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–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90600"/>
            <a:ext cx="8274177" cy="1717393"/>
          </a:xfrm>
        </p:spPr>
        <p:txBody>
          <a:bodyPr/>
          <a:lstStyle/>
          <a:p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troppo</a:t>
            </a:r>
            <a:r>
              <a:rPr lang="en-US" dirty="0" smtClean="0"/>
              <a:t> </a:t>
            </a:r>
            <a:r>
              <a:rPr lang="en-US" dirty="0" err="1" smtClean="0"/>
              <a:t>accoppiato</a:t>
            </a:r>
            <a:r>
              <a:rPr lang="en-US" dirty="0" smtClean="0"/>
              <a:t>: pattern MVP, WCSF, </a:t>
            </a:r>
            <a:r>
              <a:rPr lang="en-US" dirty="0" err="1" smtClean="0"/>
              <a:t>MonoRail</a:t>
            </a:r>
            <a:endParaRPr lang="en-US" dirty="0" smtClean="0"/>
          </a:p>
          <a:p>
            <a:r>
              <a:rPr lang="en-US" dirty="0" smtClean="0"/>
              <a:t>HTML “</a:t>
            </a:r>
            <a:r>
              <a:rPr lang="en-US" i="1" dirty="0" err="1" smtClean="0"/>
              <a:t>brutto</a:t>
            </a:r>
            <a:r>
              <a:rPr lang="en-US" dirty="0" smtClean="0"/>
              <a:t>”: CSS Adapter Toolkit, </a:t>
            </a:r>
            <a:r>
              <a:rPr lang="en-US" dirty="0" err="1" smtClean="0"/>
              <a:t>templated</a:t>
            </a:r>
            <a:r>
              <a:rPr lang="en-US" dirty="0" smtClean="0"/>
              <a:t> controls</a:t>
            </a:r>
          </a:p>
          <a:p>
            <a:r>
              <a:rPr lang="en-US" dirty="0" err="1" smtClean="0"/>
              <a:t>ViewState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ingombrante</a:t>
            </a:r>
            <a:r>
              <a:rPr lang="en-US" i="1" dirty="0" smtClean="0"/>
              <a:t>”</a:t>
            </a:r>
            <a:r>
              <a:rPr lang="en-US" dirty="0" smtClean="0"/>
              <a:t>: </a:t>
            </a:r>
            <a:r>
              <a:rPr lang="en-US" dirty="0" err="1" smtClean="0"/>
              <a:t>abilitarlo</a:t>
            </a:r>
            <a:r>
              <a:rPr lang="en-US" dirty="0" smtClean="0"/>
              <a:t> </a:t>
            </a:r>
            <a:r>
              <a:rPr lang="en-US" dirty="0" err="1" smtClean="0"/>
              <a:t>selettivamente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3571876"/>
            <a:ext cx="825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Ma </a:t>
            </a:r>
            <a:r>
              <a:rPr lang="en-US" sz="2400" b="1" dirty="0" err="1" smtClean="0">
                <a:solidFill>
                  <a:schemeClr val="bg1"/>
                </a:solidFill>
                <a:latin typeface="+mn-lt"/>
              </a:rPr>
              <a:t>tutto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n-lt"/>
              </a:rPr>
              <a:t>ciò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 non è “</a:t>
            </a:r>
            <a:r>
              <a:rPr lang="en-US" sz="2400" b="1" i="1" dirty="0" smtClean="0">
                <a:solidFill>
                  <a:schemeClr val="bg1"/>
                </a:solidFill>
                <a:latin typeface="+mn-lt"/>
              </a:rPr>
              <a:t>out-of-the-box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”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r>
              <a:rPr lang="en-US" dirty="0" smtClean="0"/>
              <a:t> a ASP.NET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1665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Ritorno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semplicità</a:t>
            </a:r>
            <a:endParaRPr lang="en-US" dirty="0"/>
          </a:p>
        </p:txBody>
      </p:sp>
      <p:pic>
        <p:nvPicPr>
          <p:cNvPr id="4" name="Picture 3" descr="toyo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928802"/>
            <a:ext cx="6336939" cy="359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to the rescue – </a:t>
            </a:r>
            <a:r>
              <a:rPr lang="en-US" dirty="0" err="1" smtClean="0"/>
              <a:t>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268587"/>
          </a:xfrm>
        </p:spPr>
        <p:txBody>
          <a:bodyPr/>
          <a:lstStyle/>
          <a:p>
            <a:r>
              <a:rPr lang="en-US" dirty="0" err="1" smtClean="0"/>
              <a:t>Nasce</a:t>
            </a:r>
            <a:r>
              <a:rPr lang="en-US" dirty="0" smtClean="0"/>
              <a:t> per </a:t>
            </a:r>
            <a:r>
              <a:rPr lang="en-US" dirty="0" err="1" smtClean="0"/>
              <a:t>cercare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risolvere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ASP.NET</a:t>
            </a:r>
          </a:p>
          <a:p>
            <a:r>
              <a:rPr lang="en-US" dirty="0" err="1" smtClean="0"/>
              <a:t>Annunciato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Scott Guthrie </a:t>
            </a:r>
            <a:r>
              <a:rPr lang="en-US" dirty="0" err="1" smtClean="0"/>
              <a:t>alla</a:t>
            </a:r>
            <a:r>
              <a:rPr lang="en-US" dirty="0" smtClean="0"/>
              <a:t> prima ALT.NET conference </a:t>
            </a:r>
            <a:r>
              <a:rPr lang="en-US" dirty="0" err="1" smtClean="0"/>
              <a:t>di</a:t>
            </a:r>
            <a:r>
              <a:rPr lang="en-US" dirty="0" smtClean="0"/>
              <a:t> Austin a </a:t>
            </a:r>
            <a:r>
              <a:rPr lang="en-US" dirty="0" err="1" smtClean="0"/>
              <a:t>Ott</a:t>
            </a:r>
            <a:r>
              <a:rPr lang="en-US" dirty="0" smtClean="0"/>
              <a:t> ‘07</a:t>
            </a:r>
          </a:p>
          <a:p>
            <a:r>
              <a:rPr lang="it-IT" dirty="0" smtClean="0"/>
              <a:t>Attualmente alla versione Beta (1?)(Ottobre ‘08)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 err="1" smtClean="0"/>
              <a:t>Obbliga</a:t>
            </a:r>
            <a:r>
              <a:rPr lang="en-US" dirty="0" smtClean="0"/>
              <a:t>”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maggior</a:t>
            </a:r>
            <a:r>
              <a:rPr lang="en-US" dirty="0" smtClean="0"/>
              <a:t> </a:t>
            </a:r>
            <a:r>
              <a:rPr lang="en-US" dirty="0" err="1" smtClean="0"/>
              <a:t>separazione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responsabilità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/>
          <a:lstStyle/>
          <a:p>
            <a:r>
              <a:rPr lang="en-US" dirty="0" smtClean="0"/>
              <a:t>ASP.NET MVC – </a:t>
            </a:r>
            <a:r>
              <a:rPr lang="en-US" dirty="0" err="1" smtClean="0"/>
              <a:t>Caratteristiche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154984"/>
          </a:xfrm>
        </p:spPr>
        <p:txBody>
          <a:bodyPr/>
          <a:lstStyle/>
          <a:p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pattern Model-View-Controller</a:t>
            </a:r>
          </a:p>
          <a:p>
            <a:r>
              <a:rPr lang="en-US" dirty="0" err="1" smtClean="0"/>
              <a:t>Sviluppato</a:t>
            </a:r>
            <a:r>
              <a:rPr lang="en-US" dirty="0" smtClean="0"/>
              <a:t> per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testabile</a:t>
            </a:r>
            <a:endParaRPr lang="en-US" sz="1600" dirty="0" smtClean="0"/>
          </a:p>
          <a:p>
            <a:r>
              <a:rPr lang="en-US" dirty="0" err="1" smtClean="0"/>
              <a:t>Estendibile</a:t>
            </a:r>
            <a:endParaRPr lang="en-US" dirty="0" smtClean="0"/>
          </a:p>
          <a:p>
            <a:r>
              <a:rPr lang="en-US" dirty="0" smtClean="0"/>
              <a:t>URL mapping engine</a:t>
            </a:r>
            <a:endParaRPr lang="en-US" sz="1600" dirty="0" smtClean="0"/>
          </a:p>
          <a:p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webform</a:t>
            </a:r>
            <a:r>
              <a:rPr lang="en-US" dirty="0" smtClean="0"/>
              <a:t> per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riguarda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smtClean="0"/>
              <a:t>rendering</a:t>
            </a:r>
            <a:r>
              <a:rPr lang="en-US" dirty="0" smtClean="0"/>
              <a:t>, ma </a:t>
            </a:r>
            <a:r>
              <a:rPr lang="en-US" b="1" dirty="0" smtClean="0"/>
              <a:t>non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err="1" smtClean="0"/>
              <a:t>postback</a:t>
            </a:r>
            <a:endParaRPr lang="en-US" b="1" dirty="0" smtClean="0"/>
          </a:p>
          <a:p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funzionalità</a:t>
            </a:r>
            <a:r>
              <a:rPr lang="en-US" dirty="0" smtClean="0"/>
              <a:t> pre-</a:t>
            </a:r>
            <a:r>
              <a:rPr lang="en-US" dirty="0" err="1" smtClean="0"/>
              <a:t>esistenti</a:t>
            </a:r>
            <a:r>
              <a:rPr lang="en-US" dirty="0" smtClean="0"/>
              <a:t>: </a:t>
            </a:r>
            <a:r>
              <a:rPr lang="en-US" dirty="0" err="1" smtClean="0"/>
              <a:t>autenticazione</a:t>
            </a:r>
            <a:r>
              <a:rPr lang="en-US" dirty="0" smtClean="0"/>
              <a:t>, </a:t>
            </a:r>
            <a:r>
              <a:rPr lang="en-US" dirty="0" err="1" smtClean="0"/>
              <a:t>autorizzazione</a:t>
            </a:r>
            <a:r>
              <a:rPr lang="en-US" dirty="0" smtClean="0"/>
              <a:t>, caching, session, providers, </a:t>
            </a:r>
            <a:r>
              <a:rPr lang="en-US" dirty="0" err="1" smtClean="0"/>
              <a:t>ecc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3046988"/>
          </a:xfrm>
        </p:spPr>
        <p:txBody>
          <a:bodyPr/>
          <a:lstStyle/>
          <a:p>
            <a:r>
              <a:rPr lang="en-US" dirty="0" err="1" smtClean="0"/>
              <a:t>Storia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Microsoft per lo </a:t>
            </a:r>
            <a:r>
              <a:rPr lang="en-US" dirty="0" err="1" smtClean="0"/>
              <a:t>sviluppo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Introduzione</a:t>
            </a:r>
            <a:r>
              <a:rPr lang="en-US" dirty="0" smtClean="0"/>
              <a:t> ad ASP.NET MVC</a:t>
            </a:r>
          </a:p>
          <a:p>
            <a:r>
              <a:rPr lang="en-US" dirty="0" smtClean="0"/>
              <a:t>Pattern MVC</a:t>
            </a:r>
          </a:p>
          <a:p>
            <a:r>
              <a:rPr lang="en-US" dirty="0" smtClean="0"/>
              <a:t>ASP.NET MVC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endParaRPr lang="en-US" dirty="0" smtClean="0"/>
          </a:p>
          <a:p>
            <a:r>
              <a:rPr lang="en-US" dirty="0" smtClean="0"/>
              <a:t>Testing ASP.NET MVC</a:t>
            </a:r>
          </a:p>
          <a:p>
            <a:r>
              <a:rPr lang="en-US" dirty="0" err="1" smtClean="0"/>
              <a:t>Futuro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ASP.NET MVC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Il Pattern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74195"/>
          </a:xfrm>
        </p:spPr>
        <p:txBody>
          <a:bodyPr/>
          <a:lstStyle/>
          <a:p>
            <a:r>
              <a:rPr lang="en-US" dirty="0" err="1" smtClean="0"/>
              <a:t>Consegna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pizza</a:t>
            </a:r>
          </a:p>
          <a:p>
            <a:r>
              <a:rPr lang="en-US" dirty="0" err="1" smtClean="0"/>
              <a:t>L’utente</a:t>
            </a:r>
            <a:r>
              <a:rPr lang="en-US" dirty="0" smtClean="0"/>
              <a:t> </a:t>
            </a:r>
            <a:r>
              <a:rPr lang="en-US" dirty="0" err="1" smtClean="0"/>
              <a:t>parla</a:t>
            </a:r>
            <a:r>
              <a:rPr lang="en-US" dirty="0" smtClean="0"/>
              <a:t> al controller (</a:t>
            </a:r>
            <a:r>
              <a:rPr lang="en-US" dirty="0" err="1" smtClean="0"/>
              <a:t>prende</a:t>
            </a:r>
            <a:r>
              <a:rPr lang="en-US" dirty="0" smtClean="0"/>
              <a:t> </a:t>
            </a:r>
            <a:r>
              <a:rPr lang="en-US" dirty="0" err="1" smtClean="0"/>
              <a:t>l’ordine</a:t>
            </a:r>
            <a:r>
              <a:rPr lang="en-US" dirty="0" smtClean="0"/>
              <a:t> per la pizza)</a:t>
            </a:r>
            <a:endParaRPr lang="en-US" dirty="0"/>
          </a:p>
        </p:txBody>
      </p:sp>
      <p:pic>
        <p:nvPicPr>
          <p:cNvPr id="4" name="Picture 3" descr="pizza delivery call cent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176479"/>
            <a:ext cx="3252794" cy="3026165"/>
          </a:xfrm>
          <a:prstGeom prst="rect">
            <a:avLst/>
          </a:prstGeom>
        </p:spPr>
      </p:pic>
      <p:pic>
        <p:nvPicPr>
          <p:cNvPr id="5" name="Picture 4" descr="pizza delivery call centre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16" y="3143248"/>
            <a:ext cx="3324232" cy="3092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en-US" dirty="0" smtClean="0"/>
              <a:t>Il controller </a:t>
            </a:r>
            <a:r>
              <a:rPr lang="en-US" dirty="0" err="1" smtClean="0"/>
              <a:t>delega</a:t>
            </a:r>
            <a:r>
              <a:rPr lang="en-US" dirty="0" smtClean="0"/>
              <a:t> al model (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cuoco</a:t>
            </a:r>
            <a:r>
              <a:rPr lang="en-US" dirty="0" smtClean="0"/>
              <a:t> </a:t>
            </a:r>
            <a:r>
              <a:rPr lang="en-US" dirty="0" err="1" smtClean="0"/>
              <a:t>riceve</a:t>
            </a:r>
            <a:r>
              <a:rPr lang="en-US" dirty="0" smtClean="0"/>
              <a:t> </a:t>
            </a:r>
            <a:r>
              <a:rPr lang="en-US" dirty="0" err="1" smtClean="0"/>
              <a:t>l’ordine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pizza_chef_profi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2143116"/>
            <a:ext cx="4621462" cy="4291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00329"/>
          </a:xfrm>
        </p:spPr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la pizza è </a:t>
            </a:r>
            <a:r>
              <a:rPr lang="en-US" dirty="0" err="1" smtClean="0"/>
              <a:t>pronta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data al controller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delega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view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fattorino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la pizza a casa)</a:t>
            </a:r>
            <a:endParaRPr lang="en-US" dirty="0"/>
          </a:p>
        </p:txBody>
      </p:sp>
      <p:pic>
        <p:nvPicPr>
          <p:cNvPr id="4" name="Picture 3" descr="pizza delivery gu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2428868"/>
            <a:ext cx="3929090" cy="4075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r>
              <a:rPr lang="en-US" dirty="0" smtClean="0"/>
              <a:t> a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67226"/>
          </a:xfrm>
        </p:spPr>
        <p:txBody>
          <a:bodyPr/>
          <a:lstStyle/>
          <a:p>
            <a:r>
              <a:rPr lang="en-US" dirty="0" err="1" smtClean="0"/>
              <a:t>Introdotto</a:t>
            </a:r>
            <a:r>
              <a:rPr lang="en-US" dirty="0" smtClean="0"/>
              <a:t> per la prima </a:t>
            </a:r>
            <a:r>
              <a:rPr lang="en-US" dirty="0" err="1" smtClean="0"/>
              <a:t>volta</a:t>
            </a:r>
            <a:r>
              <a:rPr lang="en-US" dirty="0" smtClean="0"/>
              <a:t> in Smalltalk </a:t>
            </a:r>
            <a:r>
              <a:rPr lang="en-US" dirty="0" err="1" smtClean="0"/>
              <a:t>nel</a:t>
            </a:r>
            <a:r>
              <a:rPr lang="en-US" dirty="0" smtClean="0"/>
              <a:t> ‘79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Di </a:t>
            </a:r>
            <a:r>
              <a:rPr lang="en-US" i="1" dirty="0" err="1" smtClean="0"/>
              <a:t>moda</a:t>
            </a:r>
            <a:r>
              <a:rPr lang="en-US" dirty="0" smtClean="0"/>
              <a:t>” </a:t>
            </a:r>
            <a:r>
              <a:rPr lang="en-US" dirty="0" err="1" smtClean="0"/>
              <a:t>negli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anni</a:t>
            </a:r>
            <a:r>
              <a:rPr lang="en-US" dirty="0" smtClean="0"/>
              <a:t> grazie a Struts, Spring MVC e Ruby on Rails</a:t>
            </a:r>
          </a:p>
          <a:p>
            <a:r>
              <a:rPr lang="en-US" dirty="0" smtClean="0"/>
              <a:t>Divide </a:t>
            </a:r>
            <a:r>
              <a:rPr lang="en-US" dirty="0" err="1" smtClean="0"/>
              <a:t>l’applicazione</a:t>
            </a:r>
            <a:r>
              <a:rPr lang="en-US" dirty="0" smtClean="0"/>
              <a:t> in 3 </a:t>
            </a:r>
            <a:r>
              <a:rPr lang="en-US" dirty="0" err="1" smtClean="0"/>
              <a:t>componenti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Model</a:t>
            </a:r>
            <a:r>
              <a:rPr lang="en-US" dirty="0" smtClean="0"/>
              <a:t>: la business logic </a:t>
            </a:r>
            <a:r>
              <a:rPr lang="en-US" dirty="0" err="1" smtClean="0"/>
              <a:t>dell’applicazione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sui </a:t>
            </a:r>
            <a:r>
              <a:rPr lang="en-US" dirty="0" err="1" smtClean="0"/>
              <a:t>dati</a:t>
            </a:r>
            <a:endParaRPr lang="en-US" dirty="0" smtClean="0"/>
          </a:p>
          <a:p>
            <a:pPr lvl="1"/>
            <a:r>
              <a:rPr lang="en-US" b="1" dirty="0" smtClean="0"/>
              <a:t>View</a:t>
            </a:r>
            <a:r>
              <a:rPr lang="en-US" dirty="0" smtClean="0"/>
              <a:t>: </a:t>
            </a:r>
            <a:r>
              <a:rPr lang="en-US" dirty="0" err="1" smtClean="0"/>
              <a:t>rappresenta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UI </a:t>
            </a:r>
            <a:r>
              <a:rPr lang="en-US" dirty="0" err="1" smtClean="0"/>
              <a:t>visibile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endParaRPr lang="en-US" dirty="0" smtClean="0"/>
          </a:p>
          <a:p>
            <a:pPr lvl="1"/>
            <a:r>
              <a:rPr lang="en-US" b="1" dirty="0" smtClean="0"/>
              <a:t>Controller</a:t>
            </a:r>
            <a:r>
              <a:rPr lang="en-US" dirty="0" smtClean="0"/>
              <a:t>: orchestra le </a:t>
            </a:r>
            <a:r>
              <a:rPr lang="en-US" dirty="0" err="1" smtClean="0"/>
              <a:t>operazioni</a:t>
            </a:r>
            <a:r>
              <a:rPr lang="en-US" dirty="0" smtClean="0"/>
              <a:t>, </a:t>
            </a:r>
            <a:r>
              <a:rPr lang="en-US" dirty="0" err="1" smtClean="0"/>
              <a:t>riceve</a:t>
            </a:r>
            <a:r>
              <a:rPr lang="en-US" dirty="0" smtClean="0"/>
              <a:t> </a:t>
            </a:r>
            <a:r>
              <a:rPr lang="en-US" dirty="0" err="1" smtClean="0"/>
              <a:t>l’input</a:t>
            </a:r>
            <a:r>
              <a:rPr lang="en-US" dirty="0" smtClean="0"/>
              <a:t>, decide come </a:t>
            </a:r>
            <a:r>
              <a:rPr lang="en-US" dirty="0" err="1" smtClean="0"/>
              <a:t>recuperare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e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passa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flusso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86512" y="1643050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Model</a:t>
            </a:r>
            <a:endParaRPr lang="it-IT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86512" y="3857628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View</a:t>
            </a:r>
            <a:endParaRPr lang="it-IT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428992" y="2643182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Controller</a:t>
            </a:r>
            <a:endParaRPr lang="it-IT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28728" y="3071810"/>
            <a:ext cx="1857388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14942" y="2071678"/>
            <a:ext cx="714380" cy="571504"/>
          </a:xfrm>
          <a:prstGeom prst="straightConnector1">
            <a:avLst/>
          </a:prstGeom>
          <a:ln w="25400" cmpd="sng">
            <a:headEnd type="triangle"/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72066" y="3571876"/>
            <a:ext cx="1071570" cy="71596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500166" y="4500570"/>
            <a:ext cx="4643470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1670" y="257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457200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1928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5072066" y="385762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1" name="Rounded Rectangle 30"/>
          <p:cNvSpPr/>
          <p:nvPr/>
        </p:nvSpPr>
        <p:spPr>
          <a:xfrm>
            <a:off x="428596" y="2643182"/>
            <a:ext cx="785818" cy="250033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t-IT" b="1" dirty="0" smtClean="0"/>
              <a:t>Browser</a:t>
            </a:r>
            <a:endParaRPr lang="it-IT" b="1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1428728" y="1571612"/>
            <a:ext cx="1857388" cy="612648"/>
          </a:xfrm>
          <a:prstGeom prst="wedgeRoundRectCallout">
            <a:avLst>
              <a:gd name="adj1" fmla="val -8760"/>
              <a:gd name="adj2" fmla="val 111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La </a:t>
            </a:r>
            <a:r>
              <a:rPr lang="en-US" sz="1400" dirty="0" err="1" smtClean="0"/>
              <a:t>richiesta</a:t>
            </a:r>
            <a:r>
              <a:rPr lang="en-US" sz="1400" dirty="0" smtClean="0"/>
              <a:t> </a:t>
            </a:r>
            <a:r>
              <a:rPr lang="en-US" sz="1400" dirty="0" err="1" smtClean="0"/>
              <a:t>arriva</a:t>
            </a:r>
            <a:r>
              <a:rPr lang="en-US" sz="1400" dirty="0" smtClean="0"/>
              <a:t> al controller</a:t>
            </a:r>
            <a:endParaRPr lang="en-US" sz="1400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3929058" y="1142984"/>
            <a:ext cx="1714512" cy="612648"/>
          </a:xfrm>
          <a:prstGeom prst="wedgeRoundRectCallout">
            <a:avLst>
              <a:gd name="adj1" fmla="val 30005"/>
              <a:gd name="adj2" fmla="val 880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Il Controller </a:t>
            </a:r>
            <a:r>
              <a:rPr lang="en-US" sz="1400" dirty="0" err="1" smtClean="0"/>
              <a:t>chiede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dati</a:t>
            </a:r>
            <a:r>
              <a:rPr lang="en-US" sz="1400" dirty="0" smtClean="0"/>
              <a:t> al Model</a:t>
            </a:r>
            <a:endParaRPr lang="en-US" sz="14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6500826" y="2857496"/>
            <a:ext cx="2143140" cy="785818"/>
          </a:xfrm>
          <a:prstGeom prst="wedgeRoundRectCallout">
            <a:avLst>
              <a:gd name="adj1" fmla="val -87696"/>
              <a:gd name="adj2" fmla="val -55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Il Model </a:t>
            </a:r>
            <a:r>
              <a:rPr lang="en-US" sz="1400" dirty="0" err="1" smtClean="0"/>
              <a:t>restituisce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dati</a:t>
            </a:r>
            <a:r>
              <a:rPr lang="en-US" sz="1400" dirty="0" smtClean="0"/>
              <a:t> al controller</a:t>
            </a:r>
            <a:endParaRPr lang="en-US" sz="14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2000232" y="3714752"/>
            <a:ext cx="2271722" cy="642942"/>
          </a:xfrm>
          <a:prstGeom prst="wedgeRoundRectCallout">
            <a:avLst>
              <a:gd name="adj1" fmla="val 91055"/>
              <a:gd name="adj2" fmla="val 44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Il controller </a:t>
            </a:r>
            <a:r>
              <a:rPr lang="en-US" sz="1400" dirty="0" err="1" smtClean="0"/>
              <a:t>formatta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dati</a:t>
            </a:r>
            <a:r>
              <a:rPr lang="en-US" sz="1400" dirty="0" smtClean="0"/>
              <a:t> e </a:t>
            </a:r>
            <a:r>
              <a:rPr lang="en-US" sz="1400" dirty="0" err="1" smtClean="0"/>
              <a:t>li</a:t>
            </a:r>
            <a:r>
              <a:rPr lang="en-US" sz="1400" dirty="0" smtClean="0"/>
              <a:t> </a:t>
            </a:r>
            <a:r>
              <a:rPr lang="en-US" sz="1400" dirty="0" err="1" smtClean="0"/>
              <a:t>passa</a:t>
            </a:r>
            <a:r>
              <a:rPr lang="en-US" sz="1400" dirty="0" smtClean="0"/>
              <a:t> </a:t>
            </a:r>
            <a:r>
              <a:rPr lang="en-US" sz="1400" dirty="0" err="1" smtClean="0"/>
              <a:t>alla</a:t>
            </a:r>
            <a:r>
              <a:rPr lang="en-US" sz="1400" dirty="0" smtClean="0"/>
              <a:t> view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3071802" y="5214950"/>
            <a:ext cx="2286016" cy="785818"/>
          </a:xfrm>
          <a:prstGeom prst="wedgeRoundRectCallout">
            <a:avLst>
              <a:gd name="adj1" fmla="val -64141"/>
              <a:gd name="adj2" fmla="val -101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 view </a:t>
            </a:r>
            <a:r>
              <a:rPr lang="en-US" sz="1400" dirty="0" err="1" smtClean="0"/>
              <a:t>costriusce</a:t>
            </a:r>
            <a:r>
              <a:rPr lang="en-US" sz="1400" dirty="0" smtClean="0"/>
              <a:t> la </a:t>
            </a:r>
            <a:r>
              <a:rPr lang="en-US" sz="1400" dirty="0" err="1" smtClean="0"/>
              <a:t>pagina</a:t>
            </a:r>
            <a:r>
              <a:rPr lang="en-US" sz="1400" dirty="0" smtClean="0"/>
              <a:t>  </a:t>
            </a:r>
            <a:r>
              <a:rPr lang="en-US" sz="1400" dirty="0" err="1" smtClean="0"/>
              <a:t>che</a:t>
            </a:r>
            <a:r>
              <a:rPr lang="en-US" sz="1400" dirty="0" smtClean="0"/>
              <a:t> </a:t>
            </a:r>
            <a:r>
              <a:rPr lang="en-US" sz="1400" dirty="0" err="1" smtClean="0"/>
              <a:t>viene</a:t>
            </a:r>
            <a:r>
              <a:rPr lang="en-US" sz="1400" dirty="0" smtClean="0"/>
              <a:t> </a:t>
            </a:r>
            <a:r>
              <a:rPr lang="en-US" sz="1400" dirty="0" err="1" smtClean="0"/>
              <a:t>inivata</a:t>
            </a:r>
            <a:r>
              <a:rPr lang="en-US" sz="1400" dirty="0" smtClean="0"/>
              <a:t> al browser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16" grpId="0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[with Demo]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Flusso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7158" y="990600"/>
          <a:ext cx="8329642" cy="4867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43527"/>
          </a:xfrm>
        </p:spPr>
        <p:txBody>
          <a:bodyPr/>
          <a:lstStyle/>
          <a:p>
            <a:r>
              <a:rPr lang="en-US" dirty="0" smtClean="0"/>
              <a:t>Parte </a:t>
            </a:r>
            <a:r>
              <a:rPr lang="en-US" dirty="0" err="1" smtClean="0"/>
              <a:t>di</a:t>
            </a:r>
            <a:r>
              <a:rPr lang="en-US" dirty="0" smtClean="0"/>
              <a:t> ASP.NET 3.5 SP1</a:t>
            </a:r>
          </a:p>
          <a:p>
            <a:pPr lvl="1"/>
            <a:r>
              <a:rPr lang="en-US" dirty="0" err="1" smtClean="0"/>
              <a:t>System.Web.Routing.dll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con </a:t>
            </a:r>
            <a:r>
              <a:rPr lang="en-US" dirty="0" err="1" smtClean="0"/>
              <a:t>parametri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{controller}, {action}, {</a:t>
            </a:r>
            <a:r>
              <a:rPr lang="en-US" dirty="0" err="1" smtClean="0"/>
              <a:t>parametri</a:t>
            </a: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3000372"/>
            <a:ext cx="8501122" cy="3416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routes.MapRoute(</a:t>
            </a:r>
          </a:p>
          <a:p>
            <a:r>
              <a:rPr lang="it-IT" dirty="0" smtClean="0"/>
              <a:t>                "Blog",				</a:t>
            </a:r>
            <a:r>
              <a:rPr lang="it-IT" i="1" dirty="0" smtClean="0"/>
              <a:t>//nome</a:t>
            </a:r>
          </a:p>
          <a:p>
            <a:r>
              <a:rPr lang="it-IT" dirty="0" smtClean="0"/>
              <a:t>                "blog/</a:t>
            </a:r>
            <a:r>
              <a:rPr lang="it-IT" b="1" dirty="0" smtClean="0"/>
              <a:t>{date}</a:t>
            </a:r>
            <a:r>
              <a:rPr lang="it-IT" dirty="0" smtClean="0"/>
              <a:t>/</a:t>
            </a:r>
            <a:r>
              <a:rPr lang="it-IT" b="1" dirty="0" smtClean="0"/>
              <a:t>{title}</a:t>
            </a:r>
            <a:r>
              <a:rPr lang="it-IT" dirty="0" smtClean="0"/>
              <a:t>", 		</a:t>
            </a:r>
            <a:r>
              <a:rPr lang="it-IT" i="1" dirty="0" smtClean="0"/>
              <a:t>//url</a:t>
            </a:r>
          </a:p>
          <a:p>
            <a:endParaRPr lang="it-IT" i="1" dirty="0" smtClean="0"/>
          </a:p>
          <a:p>
            <a:r>
              <a:rPr lang="it-IT" i="1" dirty="0" smtClean="0"/>
              <a:t>/*valori di default per i parametri*/</a:t>
            </a:r>
          </a:p>
          <a:p>
            <a:r>
              <a:rPr lang="it-IT" dirty="0" smtClean="0"/>
              <a:t>                new {			</a:t>
            </a:r>
            <a:endParaRPr lang="it-IT" i="1" dirty="0" smtClean="0"/>
          </a:p>
          <a:p>
            <a:r>
              <a:rPr lang="it-IT" dirty="0" smtClean="0"/>
              <a:t>                    controller = "Blog",		</a:t>
            </a:r>
            <a:r>
              <a:rPr lang="it-IT" i="1" dirty="0" smtClean="0"/>
              <a:t>//Controller</a:t>
            </a:r>
          </a:p>
          <a:p>
            <a:r>
              <a:rPr lang="it-IT" dirty="0" smtClean="0"/>
              <a:t>                    action = "Show",			</a:t>
            </a:r>
            <a:r>
              <a:rPr lang="it-IT" i="1" dirty="0" smtClean="0"/>
              <a:t>//Action</a:t>
            </a:r>
          </a:p>
          <a:p>
            <a:r>
              <a:rPr lang="it-IT" dirty="0" smtClean="0"/>
              <a:t>                    date = DateTime.Now,		</a:t>
            </a:r>
            <a:r>
              <a:rPr lang="it-IT" i="1" dirty="0" smtClean="0"/>
              <a:t>//Parametri</a:t>
            </a:r>
          </a:p>
          <a:p>
            <a:r>
              <a:rPr lang="it-IT" dirty="0" smtClean="0"/>
              <a:t>                    title = ""</a:t>
            </a:r>
          </a:p>
          <a:p>
            <a:r>
              <a:rPr lang="it-IT" dirty="0" smtClean="0"/>
              <a:t>                    }</a:t>
            </a:r>
          </a:p>
          <a:p>
            <a:r>
              <a:rPr lang="it-IT" dirty="0" smtClean="0"/>
              <a:t>                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91260"/>
          </a:xfrm>
        </p:spPr>
        <p:txBody>
          <a:bodyPr/>
          <a:lstStyle/>
          <a:p>
            <a:r>
              <a:rPr lang="en-US" dirty="0" err="1" smtClean="0"/>
              <a:t>Classe</a:t>
            </a:r>
            <a:r>
              <a:rPr lang="en-US" dirty="0" smtClean="0"/>
              <a:t> con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b="1" i="1" dirty="0" smtClean="0"/>
              <a:t>&lt;</a:t>
            </a:r>
            <a:r>
              <a:rPr lang="en-US" b="1" i="1" dirty="0" err="1" smtClean="0"/>
              <a:t>NomeController</a:t>
            </a:r>
            <a:r>
              <a:rPr lang="en-US" b="1" i="1" dirty="0" smtClean="0"/>
              <a:t>&gt;</a:t>
            </a:r>
            <a:r>
              <a:rPr lang="en-US" b="1" dirty="0" smtClean="0"/>
              <a:t>Controller</a:t>
            </a:r>
          </a:p>
          <a:p>
            <a:r>
              <a:rPr lang="en-US" dirty="0" err="1" smtClean="0"/>
              <a:t>Eredita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b="1" dirty="0" smtClean="0"/>
              <a:t>Controller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pubblico</a:t>
            </a:r>
            <a:r>
              <a:rPr lang="en-US" dirty="0" smtClean="0"/>
              <a:t> per Action</a:t>
            </a:r>
          </a:p>
          <a:p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restituisce</a:t>
            </a:r>
            <a:r>
              <a:rPr lang="en-US" dirty="0" smtClean="0"/>
              <a:t> </a:t>
            </a:r>
            <a:r>
              <a:rPr lang="en-US" b="1" dirty="0" err="1" smtClean="0"/>
              <a:t>ActionResult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3286124"/>
            <a:ext cx="785818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Blog</a:t>
            </a:r>
            <a:r>
              <a:rPr lang="it-IT" b="1" dirty="0" err="1" smtClean="0"/>
              <a:t>Controller</a:t>
            </a:r>
            <a:r>
              <a:rPr lang="it-IT" b="1" dirty="0" smtClean="0"/>
              <a:t> </a:t>
            </a:r>
            <a:r>
              <a:rPr lang="it-IT" dirty="0" smtClean="0"/>
              <a:t>: </a:t>
            </a:r>
            <a:r>
              <a:rPr lang="it-IT" b="1" dirty="0" smtClean="0"/>
              <a:t>Controller</a:t>
            </a:r>
          </a:p>
          <a:p>
            <a:r>
              <a:rPr lang="it-IT" dirty="0" smtClean="0"/>
              <a:t>    {</a:t>
            </a:r>
          </a:p>
          <a:p>
            <a:r>
              <a:rPr lang="en-US" dirty="0" smtClean="0"/>
              <a:t>        public </a:t>
            </a:r>
            <a:r>
              <a:rPr lang="en-US" dirty="0" err="1" smtClean="0"/>
              <a:t>ActionResult</a:t>
            </a:r>
            <a:r>
              <a:rPr lang="en-US" dirty="0" smtClean="0"/>
              <a:t> Show(</a:t>
            </a:r>
            <a:r>
              <a:rPr lang="en-US" dirty="0" err="1" smtClean="0"/>
              <a:t>DateTime</a:t>
            </a:r>
            <a:r>
              <a:rPr lang="en-US" dirty="0" smtClean="0"/>
              <a:t> date, string title)</a:t>
            </a:r>
          </a:p>
          <a:p>
            <a:r>
              <a:rPr lang="it-IT" dirty="0" smtClean="0"/>
              <a:t>        {</a:t>
            </a:r>
          </a:p>
          <a:p>
            <a:r>
              <a:rPr lang="it-IT" dirty="0" smtClean="0"/>
              <a:t>            </a:t>
            </a:r>
            <a:r>
              <a:rPr lang="it-IT" dirty="0" err="1" smtClean="0"/>
              <a:t>ViewData</a:t>
            </a:r>
            <a:r>
              <a:rPr lang="it-IT" dirty="0" smtClean="0"/>
              <a:t>["Titolo"] = </a:t>
            </a:r>
            <a:r>
              <a:rPr lang="it-IT" dirty="0" err="1" smtClean="0"/>
              <a:t>title</a:t>
            </a:r>
            <a:r>
              <a:rPr lang="it-IT" dirty="0" smtClean="0"/>
              <a:t>;</a:t>
            </a:r>
          </a:p>
          <a:p>
            <a:r>
              <a:rPr lang="it-IT" dirty="0" smtClean="0"/>
              <a:t>            </a:t>
            </a:r>
            <a:r>
              <a:rPr lang="it-IT" dirty="0" err="1" smtClean="0"/>
              <a:t>ViewData</a:t>
            </a:r>
            <a:r>
              <a:rPr lang="it-IT" dirty="0" smtClean="0"/>
              <a:t>["Data"] = date;</a:t>
            </a:r>
          </a:p>
          <a:p>
            <a:r>
              <a:rPr lang="it-IT" dirty="0" smtClean="0"/>
              <a:t>            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View</a:t>
            </a:r>
            <a:r>
              <a:rPr lang="it-IT" dirty="0" smtClean="0"/>
              <a:t>();</a:t>
            </a:r>
          </a:p>
          <a:p>
            <a:r>
              <a:rPr lang="it-IT" dirty="0" smtClean="0"/>
              <a:t>            //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View</a:t>
            </a:r>
            <a:r>
              <a:rPr lang="it-IT" dirty="0" smtClean="0"/>
              <a:t>(“&lt;</a:t>
            </a:r>
            <a:r>
              <a:rPr lang="it-IT" i="1" dirty="0" err="1" smtClean="0"/>
              <a:t>viewName</a:t>
            </a:r>
            <a:r>
              <a:rPr lang="it-IT" i="1" dirty="0" smtClean="0"/>
              <a:t>&gt;</a:t>
            </a:r>
            <a:r>
              <a:rPr lang="it-IT" dirty="0" smtClean="0"/>
              <a:t>", &lt;</a:t>
            </a:r>
            <a:r>
              <a:rPr lang="it-IT" i="1" dirty="0" err="1" smtClean="0"/>
              <a:t>viewdata</a:t>
            </a:r>
            <a:r>
              <a:rPr lang="it-IT" i="1" dirty="0" smtClean="0"/>
              <a:t>&gt;</a:t>
            </a:r>
            <a:r>
              <a:rPr lang="it-IT" dirty="0" smtClean="0"/>
              <a:t>);</a:t>
            </a:r>
          </a:p>
          <a:p>
            <a:r>
              <a:rPr lang="it-IT" dirty="0" smtClean="0"/>
              <a:t>        }</a:t>
            </a:r>
          </a:p>
          <a:p>
            <a:r>
              <a:rPr lang="it-IT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582705"/>
          </a:xfrm>
        </p:spPr>
        <p:txBody>
          <a:bodyPr/>
          <a:lstStyle/>
          <a:p>
            <a:r>
              <a:rPr lang="en-US" dirty="0" err="1" smtClean="0"/>
              <a:t>Storia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Microsoft per lo </a:t>
            </a:r>
            <a:r>
              <a:rPr lang="en-US" dirty="0" err="1" smtClean="0"/>
              <a:t>sviluppo</a:t>
            </a:r>
            <a:r>
              <a:rPr lang="en-US" dirty="0" smtClean="0"/>
              <a:t> Web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490473"/>
            <a:ext cx="7772400" cy="323165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– Loosely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90600"/>
            <a:ext cx="8229600" cy="1421928"/>
          </a:xfrm>
        </p:spPr>
        <p:txBody>
          <a:bodyPr/>
          <a:lstStyle/>
          <a:p>
            <a:r>
              <a:rPr lang="en-US" dirty="0" smtClean="0"/>
              <a:t>E’ un </a:t>
            </a:r>
            <a:r>
              <a:rPr lang="en-US" dirty="0" err="1" smtClean="0"/>
              <a:t>normale</a:t>
            </a:r>
            <a:r>
              <a:rPr lang="en-US" dirty="0" smtClean="0"/>
              <a:t> </a:t>
            </a:r>
            <a:r>
              <a:rPr lang="en-US" dirty="0" err="1" smtClean="0"/>
              <a:t>WebForm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eredita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b="1" dirty="0" err="1" smtClean="0"/>
              <a:t>ViewPage</a:t>
            </a:r>
            <a:endParaRPr lang="en-US" b="1" dirty="0" smtClean="0"/>
          </a:p>
          <a:p>
            <a:r>
              <a:rPr lang="en-US" sz="2800" b="1" dirty="0" smtClean="0"/>
              <a:t>DEVE SOLO</a:t>
            </a:r>
            <a:r>
              <a:rPr lang="en-US" dirty="0" smtClean="0"/>
              <a:t> </a:t>
            </a:r>
            <a:r>
              <a:rPr lang="en-US" dirty="0" err="1" smtClean="0"/>
              <a:t>costruire</a:t>
            </a:r>
            <a:r>
              <a:rPr lang="en-US" dirty="0" smtClean="0"/>
              <a:t> la UI HTML</a:t>
            </a:r>
          </a:p>
          <a:p>
            <a:r>
              <a:rPr lang="en-US" dirty="0" err="1" smtClean="0"/>
              <a:t>ViewData</a:t>
            </a:r>
            <a:r>
              <a:rPr lang="en-US" dirty="0" smtClean="0"/>
              <a:t> è +/-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HashTable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2857496"/>
            <a:ext cx="821537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public partial class Show : </a:t>
            </a:r>
            <a:r>
              <a:rPr lang="en-US" b="1" dirty="0" err="1" smtClean="0"/>
              <a:t>ViewPage</a:t>
            </a:r>
            <a:endParaRPr lang="en-US" b="1" dirty="0" smtClean="0"/>
          </a:p>
          <a:p>
            <a:r>
              <a:rPr lang="it-IT" dirty="0" smtClean="0"/>
              <a:t>    {</a:t>
            </a:r>
          </a:p>
          <a:p>
            <a:r>
              <a:rPr lang="it-IT" dirty="0" smtClean="0"/>
              <a:t>	//quasi sempre vuoto</a:t>
            </a:r>
          </a:p>
          <a:p>
            <a:r>
              <a:rPr lang="it-IT" dirty="0" smtClean="0"/>
              <a:t>   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4429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4357694"/>
            <a:ext cx="821537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&lt;h2&gt;&lt;%= </a:t>
            </a:r>
            <a:r>
              <a:rPr lang="it-IT" dirty="0" err="1" smtClean="0"/>
              <a:t>Html.Encode</a:t>
            </a:r>
            <a:r>
              <a:rPr lang="it-IT" dirty="0" smtClean="0"/>
              <a:t>(</a:t>
            </a:r>
            <a:r>
              <a:rPr lang="it-IT" b="1" dirty="0" err="1" smtClean="0"/>
              <a:t>ViewData</a:t>
            </a:r>
            <a:r>
              <a:rPr lang="it-IT" dirty="0" smtClean="0"/>
              <a:t>["</a:t>
            </a:r>
            <a:r>
              <a:rPr lang="it-IT" dirty="0" err="1" smtClean="0"/>
              <a:t>Message</a:t>
            </a:r>
            <a:r>
              <a:rPr lang="it-IT" dirty="0" smtClean="0"/>
              <a:t>"]) %&gt;&lt;/h2&gt;</a:t>
            </a:r>
          </a:p>
          <a:p>
            <a:endParaRPr lang="it-IT" dirty="0" smtClean="0"/>
          </a:p>
          <a:p>
            <a:r>
              <a:rPr lang="it-IT" dirty="0" smtClean="0"/>
              <a:t>&lt;%= ((</a:t>
            </a:r>
            <a:r>
              <a:rPr lang="it-IT" dirty="0" err="1" smtClean="0"/>
              <a:t>DateTime</a:t>
            </a:r>
            <a:r>
              <a:rPr lang="it-IT" dirty="0" smtClean="0"/>
              <a:t>)</a:t>
            </a:r>
            <a:r>
              <a:rPr lang="it-IT" b="1" dirty="0" err="1" smtClean="0"/>
              <a:t>ViewData</a:t>
            </a:r>
            <a:r>
              <a:rPr lang="it-IT" dirty="0" smtClean="0"/>
              <a:t>["Data"]).</a:t>
            </a:r>
            <a:r>
              <a:rPr lang="it-IT" dirty="0" err="1" smtClean="0"/>
              <a:t>ToLongDateString</a:t>
            </a:r>
            <a:r>
              <a:rPr lang="it-IT" dirty="0" smtClean="0"/>
              <a:t>()%&gt;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– Strongly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569660"/>
          </a:xfrm>
        </p:spPr>
        <p:txBody>
          <a:bodyPr/>
          <a:lstStyle/>
          <a:p>
            <a:r>
              <a:rPr lang="en-US" dirty="0" smtClean="0"/>
              <a:t>La view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strongly typed</a:t>
            </a:r>
          </a:p>
          <a:p>
            <a:pPr lvl="2"/>
            <a:r>
              <a:rPr lang="en-US" dirty="0" err="1" smtClean="0"/>
              <a:t>Complie</a:t>
            </a:r>
            <a:r>
              <a:rPr lang="en-US" dirty="0" smtClean="0"/>
              <a:t> time check</a:t>
            </a:r>
          </a:p>
          <a:p>
            <a:pPr lvl="2"/>
            <a:r>
              <a:rPr lang="en-US" dirty="0" err="1" smtClean="0"/>
              <a:t>Intellisense</a:t>
            </a:r>
            <a:r>
              <a:rPr lang="en-US" dirty="0" smtClean="0"/>
              <a:t> friendly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err="1" smtClean="0">
                <a:sym typeface="Wingdings" pitchFamily="2" charset="2"/>
              </a:rPr>
              <a:t>ViewData</a:t>
            </a:r>
            <a:r>
              <a:rPr lang="en-US" dirty="0" smtClean="0">
                <a:sym typeface="Wingdings" pitchFamily="2" charset="2"/>
              </a:rPr>
              <a:t> è </a:t>
            </a:r>
            <a:r>
              <a:rPr lang="en-US" dirty="0" err="1" smtClean="0">
                <a:sym typeface="Wingdings" pitchFamily="2" charset="2"/>
              </a:rPr>
              <a:t>una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classe</a:t>
            </a:r>
            <a:r>
              <a:rPr lang="en-US" dirty="0" smtClean="0">
                <a:sym typeface="Wingdings" pitchFamily="2" charset="2"/>
              </a:rPr>
              <a:t> custom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3000372"/>
            <a:ext cx="850112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public partial class </a:t>
            </a:r>
            <a:r>
              <a:rPr lang="en-US" dirty="0" err="1" smtClean="0"/>
              <a:t>StrongShow</a:t>
            </a:r>
            <a:r>
              <a:rPr lang="en-US" dirty="0" smtClean="0"/>
              <a:t> : </a:t>
            </a:r>
            <a:r>
              <a:rPr lang="en-US" b="1" dirty="0" err="1" smtClean="0"/>
              <a:t>ViewPage</a:t>
            </a:r>
            <a:r>
              <a:rPr lang="en-US" b="1" dirty="0" smtClean="0"/>
              <a:t>&lt;</a:t>
            </a:r>
            <a:r>
              <a:rPr lang="en-US" b="1" dirty="0" err="1" smtClean="0"/>
              <a:t>PresentationModelClass</a:t>
            </a:r>
            <a:r>
              <a:rPr lang="en-US" b="1" dirty="0" smtClean="0"/>
              <a:t>&gt;</a:t>
            </a:r>
          </a:p>
          <a:p>
            <a:r>
              <a:rPr lang="it-IT" dirty="0" smtClean="0"/>
              <a:t>    {</a:t>
            </a:r>
          </a:p>
          <a:p>
            <a:r>
              <a:rPr lang="it-IT" dirty="0" smtClean="0"/>
              <a:t>	//quasi sempre vuoto</a:t>
            </a:r>
          </a:p>
          <a:p>
            <a:r>
              <a:rPr lang="it-IT" dirty="0" smtClean="0"/>
              <a:t>    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4714884"/>
            <a:ext cx="850112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&lt;h2&gt;&lt;%= </a:t>
            </a:r>
            <a:r>
              <a:rPr lang="it-IT" dirty="0" err="1" smtClean="0"/>
              <a:t>Html.Encode</a:t>
            </a:r>
            <a:r>
              <a:rPr lang="it-IT" dirty="0" smtClean="0"/>
              <a:t>(</a:t>
            </a:r>
            <a:r>
              <a:rPr lang="it-IT" b="1" dirty="0" err="1" smtClean="0"/>
              <a:t>ViewData.Model.</a:t>
            </a:r>
            <a:r>
              <a:rPr lang="it-IT" dirty="0" err="1" smtClean="0"/>
              <a:t>Message</a:t>
            </a:r>
            <a:r>
              <a:rPr lang="it-IT" dirty="0" smtClean="0"/>
              <a:t>) %&gt;&lt;/h2&gt;</a:t>
            </a:r>
          </a:p>
          <a:p>
            <a:endParaRPr lang="it-IT" dirty="0" smtClean="0"/>
          </a:p>
          <a:p>
            <a:r>
              <a:rPr lang="it-IT" dirty="0" smtClean="0"/>
              <a:t>&lt;%= </a:t>
            </a:r>
            <a:r>
              <a:rPr lang="it-IT" b="1" dirty="0" err="1" smtClean="0"/>
              <a:t>ViewData.Model.</a:t>
            </a:r>
            <a:r>
              <a:rPr lang="it-IT" dirty="0" err="1" smtClean="0"/>
              <a:t>Data.ToLongDateString</a:t>
            </a:r>
            <a:r>
              <a:rPr lang="it-IT" dirty="0" smtClean="0"/>
              <a:t>()%&gt;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– UI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160591"/>
          </a:xfrm>
        </p:spPr>
        <p:txBody>
          <a:bodyPr/>
          <a:lstStyle/>
          <a:p>
            <a:r>
              <a:rPr lang="en-US" dirty="0" smtClean="0"/>
              <a:t>UI Helper per </a:t>
            </a:r>
            <a:r>
              <a:rPr lang="en-US" dirty="0" err="1" smtClean="0"/>
              <a:t>aiutare</a:t>
            </a:r>
            <a:r>
              <a:rPr lang="en-US" dirty="0" smtClean="0"/>
              <a:t> la </a:t>
            </a:r>
            <a:r>
              <a:rPr lang="en-US" dirty="0" err="1" smtClean="0"/>
              <a:t>scrittura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HTML</a:t>
            </a:r>
          </a:p>
          <a:p>
            <a:pPr lvl="2"/>
            <a:r>
              <a:rPr lang="en-US" dirty="0" err="1" smtClean="0"/>
              <a:t>Html.ActionLink</a:t>
            </a:r>
            <a:endParaRPr lang="en-US" dirty="0" smtClean="0"/>
          </a:p>
          <a:p>
            <a:pPr lvl="2"/>
            <a:r>
              <a:rPr lang="en-US" dirty="0" err="1" smtClean="0"/>
              <a:t>Html.ActionLink</a:t>
            </a:r>
            <a:r>
              <a:rPr lang="en-US" dirty="0" smtClean="0"/>
              <a:t>&lt;</a:t>
            </a:r>
            <a:r>
              <a:rPr lang="en-US" i="1" dirty="0" err="1" smtClean="0"/>
              <a:t>ControllerClass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Html.BeginForm</a:t>
            </a:r>
            <a:endParaRPr lang="en-US" dirty="0" smtClean="0"/>
          </a:p>
          <a:p>
            <a:pPr lvl="2"/>
            <a:r>
              <a:rPr lang="en-US" dirty="0" err="1" smtClean="0"/>
              <a:t>Html.BeginForm</a:t>
            </a:r>
            <a:r>
              <a:rPr lang="en-US" dirty="0" smtClean="0"/>
              <a:t>&lt;</a:t>
            </a:r>
            <a:r>
              <a:rPr lang="en-US" i="1" dirty="0" err="1" smtClean="0"/>
              <a:t>ControllerClass</a:t>
            </a:r>
            <a:r>
              <a:rPr lang="en-US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4000504"/>
            <a:ext cx="85725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Html.ActionLink</a:t>
            </a:r>
            <a:r>
              <a:rPr lang="en-US" dirty="0" smtClean="0"/>
              <a:t>(“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Link",“</a:t>
            </a:r>
            <a:r>
              <a:rPr lang="en-US" b="1" i="1" dirty="0" err="1" smtClean="0"/>
              <a:t>ActionName</a:t>
            </a:r>
            <a:r>
              <a:rPr lang="en-US" dirty="0" err="1" smtClean="0"/>
              <a:t>",“</a:t>
            </a:r>
            <a:r>
              <a:rPr lang="en-US" b="1" i="1" dirty="0" err="1" smtClean="0"/>
              <a:t>Controller</a:t>
            </a:r>
            <a:r>
              <a:rPr lang="en-US" dirty="0" smtClean="0"/>
              <a:t>", new { </a:t>
            </a:r>
            <a:r>
              <a:rPr lang="en-US" i="1" dirty="0" err="1" smtClean="0"/>
              <a:t>parametri</a:t>
            </a:r>
            <a:r>
              <a:rPr lang="en-US" dirty="0" smtClean="0"/>
              <a:t> });</a:t>
            </a:r>
          </a:p>
          <a:p>
            <a:endParaRPr lang="en-US" dirty="0" smtClean="0"/>
          </a:p>
          <a:p>
            <a:r>
              <a:rPr lang="it-IT" dirty="0" err="1" smtClean="0"/>
              <a:t>Html.ActionLink</a:t>
            </a:r>
            <a:r>
              <a:rPr lang="it-IT" dirty="0" smtClean="0"/>
              <a:t>&lt;</a:t>
            </a:r>
            <a:r>
              <a:rPr lang="it-IT" b="1" i="1" dirty="0" err="1" smtClean="0"/>
              <a:t>ControllerClass</a:t>
            </a:r>
            <a:r>
              <a:rPr lang="it-IT" dirty="0" smtClean="0"/>
              <a:t>&gt;( c =&gt; </a:t>
            </a:r>
            <a:r>
              <a:rPr lang="it-IT" dirty="0" err="1" smtClean="0"/>
              <a:t>c.</a:t>
            </a:r>
            <a:r>
              <a:rPr lang="it-IT" b="1" i="1" dirty="0" err="1" smtClean="0"/>
              <a:t>ActionName</a:t>
            </a:r>
            <a:r>
              <a:rPr lang="it-IT" dirty="0" smtClean="0"/>
              <a:t>(</a:t>
            </a:r>
            <a:r>
              <a:rPr lang="it-IT" i="1" dirty="0" smtClean="0"/>
              <a:t>parametri</a:t>
            </a:r>
            <a:r>
              <a:rPr lang="it-IT" dirty="0" smtClean="0"/>
              <a:t>),"</a:t>
            </a:r>
            <a:r>
              <a:rPr lang="en-US" dirty="0" smtClean="0"/>
              <a:t> </a:t>
            </a:r>
            <a:r>
              <a:rPr lang="en-US" dirty="0" err="1" smtClean="0"/>
              <a:t>Testo</a:t>
            </a:r>
            <a:r>
              <a:rPr lang="en-US" dirty="0" smtClean="0"/>
              <a:t> Link</a:t>
            </a:r>
            <a:r>
              <a:rPr lang="it-IT" dirty="0" smtClean="0"/>
              <a:t>");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Estendere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72048"/>
          </a:xfrm>
        </p:spPr>
        <p:txBody>
          <a:bodyPr/>
          <a:lstStyle/>
          <a:p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esteso</a:t>
            </a:r>
            <a:endParaRPr lang="en-US" dirty="0" smtClean="0"/>
          </a:p>
          <a:p>
            <a:pPr lvl="1"/>
            <a:r>
              <a:rPr lang="en-US" dirty="0" err="1" smtClean="0"/>
              <a:t>IControllerFactory</a:t>
            </a:r>
            <a:endParaRPr lang="en-US" dirty="0" smtClean="0"/>
          </a:p>
          <a:p>
            <a:pPr lvl="2"/>
            <a:r>
              <a:rPr lang="en-US" dirty="0" err="1" smtClean="0"/>
              <a:t>StructureMapControllerFactory</a:t>
            </a:r>
            <a:endParaRPr lang="en-US" dirty="0" smtClean="0"/>
          </a:p>
          <a:p>
            <a:pPr lvl="2"/>
            <a:r>
              <a:rPr lang="en-US" dirty="0" err="1" smtClean="0"/>
              <a:t>UnityControllerFactory</a:t>
            </a:r>
            <a:endParaRPr lang="en-US" dirty="0" smtClean="0"/>
          </a:p>
          <a:p>
            <a:pPr lvl="2"/>
            <a:r>
              <a:rPr lang="en-US" dirty="0" err="1" smtClean="0"/>
              <a:t>SpringControllerFactory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IViewFactory</a:t>
            </a:r>
            <a:endParaRPr lang="en-US" dirty="0" smtClean="0"/>
          </a:p>
          <a:p>
            <a:pPr lvl="2"/>
            <a:r>
              <a:rPr lang="en-US" dirty="0" err="1" smtClean="0"/>
              <a:t>BooViewEngine</a:t>
            </a:r>
            <a:endParaRPr lang="en-US" dirty="0" smtClean="0"/>
          </a:p>
          <a:p>
            <a:pPr lvl="2"/>
            <a:r>
              <a:rPr lang="en-US" dirty="0" err="1" smtClean="0"/>
              <a:t>NHamlViewFactory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Quasi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integazioni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sviluppate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MVCContrib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http://www.codeplex.com/MVCContrib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ASP.NET MVC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[with Demo]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7158" y="2000240"/>
            <a:ext cx="8229600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questa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non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avrebbe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dovuto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essere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prima slide?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1665"/>
          </a:xfrm>
        </p:spPr>
        <p:txBody>
          <a:bodyPr/>
          <a:lstStyle/>
          <a:p>
            <a:r>
              <a:rPr lang="en-US" dirty="0" smtClean="0"/>
              <a:t>No mocking involved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928802"/>
            <a:ext cx="7858180" cy="3929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/>
              <a:t>[</a:t>
            </a:r>
            <a:r>
              <a:rPr lang="it-IT" sz="1600" dirty="0" err="1" smtClean="0"/>
              <a:t>TestClass</a:t>
            </a:r>
            <a:r>
              <a:rPr lang="it-IT" sz="1600" dirty="0" smtClean="0"/>
              <a:t>]</a:t>
            </a:r>
          </a:p>
          <a:p>
            <a:r>
              <a:rPr lang="it-IT" sz="1600" dirty="0" smtClean="0"/>
              <a:t>public </a:t>
            </a:r>
            <a:r>
              <a:rPr lang="it-IT" sz="1600" dirty="0" err="1" smtClean="0"/>
              <a:t>class</a:t>
            </a:r>
            <a:r>
              <a:rPr lang="it-IT" sz="1600" dirty="0" smtClean="0"/>
              <a:t> </a:t>
            </a:r>
            <a:r>
              <a:rPr lang="it-IT" sz="1600" dirty="0" err="1" smtClean="0"/>
              <a:t>BlogControllerTest</a:t>
            </a:r>
            <a:endParaRPr lang="it-IT" sz="1600" dirty="0" smtClean="0"/>
          </a:p>
          <a:p>
            <a:r>
              <a:rPr lang="it-IT" sz="1600" dirty="0" smtClean="0"/>
              <a:t>{</a:t>
            </a:r>
          </a:p>
          <a:p>
            <a:r>
              <a:rPr lang="it-IT" sz="1600" dirty="0" smtClean="0"/>
              <a:t>  [</a:t>
            </a:r>
            <a:r>
              <a:rPr lang="it-IT" sz="1600" dirty="0" err="1" smtClean="0"/>
              <a:t>TestMethod</a:t>
            </a:r>
            <a:r>
              <a:rPr lang="it-IT" sz="1600" dirty="0" smtClean="0"/>
              <a:t>]</a:t>
            </a:r>
          </a:p>
          <a:p>
            <a:r>
              <a:rPr lang="it-IT" sz="1600" dirty="0" smtClean="0"/>
              <a:t>  public </a:t>
            </a:r>
            <a:r>
              <a:rPr lang="it-IT" sz="1600" dirty="0" err="1" smtClean="0"/>
              <a:t>void</a:t>
            </a:r>
            <a:r>
              <a:rPr lang="it-IT" sz="1600" dirty="0" smtClean="0"/>
              <a:t> Show()</a:t>
            </a:r>
          </a:p>
          <a:p>
            <a:r>
              <a:rPr lang="it-IT" sz="1600" dirty="0" smtClean="0"/>
              <a:t>  {</a:t>
            </a:r>
          </a:p>
          <a:p>
            <a:r>
              <a:rPr lang="it-IT" sz="1600" dirty="0" smtClean="0"/>
              <a:t>    </a:t>
            </a:r>
            <a:r>
              <a:rPr lang="it-IT" sz="1600" dirty="0" err="1" smtClean="0"/>
              <a:t>BlogController</a:t>
            </a:r>
            <a:r>
              <a:rPr lang="it-IT" sz="1600" dirty="0" smtClean="0"/>
              <a:t> controller = </a:t>
            </a:r>
            <a:r>
              <a:rPr lang="it-IT" sz="1600" dirty="0" err="1" smtClean="0"/>
              <a:t>new</a:t>
            </a:r>
            <a:r>
              <a:rPr lang="it-IT" sz="1600" dirty="0" smtClean="0"/>
              <a:t> </a:t>
            </a:r>
            <a:r>
              <a:rPr lang="it-IT" sz="1600" dirty="0" err="1" smtClean="0"/>
              <a:t>BlogController</a:t>
            </a:r>
            <a:r>
              <a:rPr lang="it-IT" sz="1600" dirty="0" smtClean="0"/>
              <a:t>();</a:t>
            </a:r>
          </a:p>
          <a:p>
            <a:r>
              <a:rPr lang="it-IT" sz="1600" dirty="0" smtClean="0"/>
              <a:t>    var result = controller.Show(2010,10,11,"Titolo Post")</a:t>
            </a:r>
          </a:p>
          <a:p>
            <a:r>
              <a:rPr lang="it-IT" sz="1600" dirty="0" smtClean="0"/>
              <a:t>	as </a:t>
            </a:r>
            <a:r>
              <a:rPr lang="it-IT" sz="1600" b="1" dirty="0" smtClean="0"/>
              <a:t>RenderViewResult</a:t>
            </a:r>
            <a:r>
              <a:rPr lang="it-IT" sz="1600" dirty="0" smtClean="0"/>
              <a:t>;</a:t>
            </a:r>
          </a:p>
          <a:p>
            <a:endParaRPr lang="it-IT" sz="1600" dirty="0" smtClean="0"/>
          </a:p>
          <a:p>
            <a:r>
              <a:rPr lang="it-IT" sz="1600" dirty="0" smtClean="0"/>
              <a:t>    </a:t>
            </a:r>
            <a:r>
              <a:rPr lang="it-IT" sz="1600" dirty="0" err="1" smtClean="0"/>
              <a:t>Assert.IsNotNull</a:t>
            </a:r>
            <a:r>
              <a:rPr lang="it-IT" sz="1600" dirty="0" smtClean="0"/>
              <a:t>(</a:t>
            </a:r>
            <a:r>
              <a:rPr lang="it-IT" sz="1600" b="1" dirty="0" err="1" smtClean="0"/>
              <a:t>result</a:t>
            </a:r>
            <a:r>
              <a:rPr lang="it-IT" sz="1600" dirty="0" smtClean="0"/>
              <a:t>, "Aspettavo un </a:t>
            </a:r>
            <a:r>
              <a:rPr lang="it-IT" sz="1600" dirty="0" err="1" smtClean="0"/>
              <a:t>view</a:t>
            </a:r>
            <a:r>
              <a:rPr lang="it-IT" sz="1600" dirty="0" smtClean="0"/>
              <a:t> da </a:t>
            </a:r>
            <a:r>
              <a:rPr lang="it-IT" sz="1600" dirty="0" err="1" smtClean="0"/>
              <a:t>renderizzare</a:t>
            </a:r>
            <a:r>
              <a:rPr lang="it-IT" sz="1600" dirty="0" smtClean="0"/>
              <a:t>");</a:t>
            </a:r>
          </a:p>
          <a:p>
            <a:r>
              <a:rPr lang="it-IT" sz="1600" dirty="0" smtClean="0"/>
              <a:t>    Assert.AreEqual("Titolo Post", </a:t>
            </a:r>
            <a:r>
              <a:rPr lang="it-IT" sz="1600" b="1" dirty="0" smtClean="0"/>
              <a:t>result.ViewData</a:t>
            </a:r>
            <a:r>
              <a:rPr lang="it-IT" sz="1600" dirty="0" smtClean="0"/>
              <a:t>["Titolo"],</a:t>
            </a:r>
          </a:p>
          <a:p>
            <a:r>
              <a:rPr lang="it-IT" sz="1600" dirty="0" smtClean="0"/>
              <a:t>	"Mi aspettavo un altro messaggio");</a:t>
            </a:r>
          </a:p>
          <a:p>
            <a:r>
              <a:rPr lang="it-IT" sz="1600" dirty="0" smtClean="0"/>
              <a:t>  }</a:t>
            </a:r>
          </a:p>
          <a:p>
            <a:r>
              <a:rPr lang="it-IT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esempi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191369"/>
          </a:xfrm>
        </p:spPr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b="1" dirty="0" smtClean="0"/>
              <a:t>strongly-typed</a:t>
            </a:r>
            <a:r>
              <a:rPr lang="en-US" dirty="0" smtClean="0"/>
              <a:t> view data</a:t>
            </a:r>
          </a:p>
          <a:p>
            <a:pPr lvl="1"/>
            <a:r>
              <a:rPr lang="it-IT" sz="1800" dirty="0" smtClean="0"/>
              <a:t>Assert.AreEqual(</a:t>
            </a:r>
            <a:r>
              <a:rPr lang="it-IT" sz="1800" i="1" dirty="0" smtClean="0"/>
              <a:t>expected</a:t>
            </a:r>
            <a:r>
              <a:rPr lang="it-IT" sz="1800" dirty="0" smtClean="0"/>
              <a:t>, </a:t>
            </a:r>
            <a:r>
              <a:rPr lang="it-IT" sz="1800" dirty="0" smtClean="0"/>
              <a:t>((BlogModel)result.ViewData.Model).Titolo</a:t>
            </a:r>
            <a:r>
              <a:rPr lang="it-IT" sz="1800" dirty="0" smtClean="0"/>
              <a:t>,…);</a:t>
            </a:r>
          </a:p>
          <a:p>
            <a:r>
              <a:rPr lang="it-IT" dirty="0" smtClean="0"/>
              <a:t>Testare </a:t>
            </a:r>
            <a:r>
              <a:rPr lang="it-IT" b="1" dirty="0" err="1" smtClean="0"/>
              <a:t>Redirect</a:t>
            </a:r>
            <a:endParaRPr lang="it-IT" b="1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controller.Show</a:t>
            </a:r>
            <a:r>
              <a:rPr lang="en-US" dirty="0" smtClean="0"/>
              <a:t>(</a:t>
            </a:r>
            <a:r>
              <a:rPr lang="en-US" i="1" dirty="0" smtClean="0"/>
              <a:t>…</a:t>
            </a:r>
            <a:r>
              <a:rPr lang="en-US" dirty="0" smtClean="0"/>
              <a:t>) </a:t>
            </a:r>
            <a:r>
              <a:rPr lang="en-US" dirty="0" smtClean="0"/>
              <a:t>as </a:t>
            </a:r>
            <a:r>
              <a:rPr lang="en-US" dirty="0" err="1" smtClean="0"/>
              <a:t>RedirectToRouteResult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Wrapping up…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WebForms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28850"/>
          </a:xfrm>
        </p:spPr>
        <p:txBody>
          <a:bodyPr/>
          <a:lstStyle/>
          <a:p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err="1" smtClean="0"/>
              <a:t>Sviluppo</a:t>
            </a:r>
            <a:r>
              <a:rPr lang="en-US" dirty="0" smtClean="0"/>
              <a:t> RAD</a:t>
            </a:r>
          </a:p>
          <a:p>
            <a:pPr lvl="1"/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simile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tradizionale</a:t>
            </a:r>
            <a:r>
              <a:rPr lang="en-US" dirty="0" smtClean="0"/>
              <a:t> client-side</a:t>
            </a:r>
          </a:p>
          <a:p>
            <a:pPr lvl="1"/>
            <a:r>
              <a:rPr lang="en-US" dirty="0" err="1" smtClean="0"/>
              <a:t>Ottimo</a:t>
            </a:r>
            <a:r>
              <a:rPr lang="en-US" dirty="0" smtClean="0"/>
              <a:t> per “</a:t>
            </a:r>
            <a:r>
              <a:rPr lang="en-US" dirty="0" err="1" smtClean="0"/>
              <a:t>prototipare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diventare</a:t>
            </a:r>
            <a:r>
              <a:rPr lang="en-US" dirty="0" smtClean="0"/>
              <a:t> </a:t>
            </a:r>
            <a:r>
              <a:rPr lang="en-US" dirty="0" err="1" smtClean="0"/>
              <a:t>inmantenibile</a:t>
            </a:r>
            <a:endParaRPr lang="en-US" dirty="0" smtClean="0"/>
          </a:p>
          <a:p>
            <a:r>
              <a:rPr lang="en-US" dirty="0" smtClean="0"/>
              <a:t>ASP.NET MVC</a:t>
            </a:r>
          </a:p>
          <a:p>
            <a:pPr lvl="1"/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scrivere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 err="1" smtClean="0"/>
              <a:t>Miglior</a:t>
            </a:r>
            <a:r>
              <a:rPr lang="en-US" dirty="0" smtClean="0"/>
              <a:t>” </a:t>
            </a:r>
            <a:r>
              <a:rPr lang="en-US" dirty="0" err="1" smtClean="0"/>
              <a:t>architettura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endParaRPr lang="en-US" dirty="0" smtClean="0"/>
          </a:p>
          <a:p>
            <a:pPr lvl="1"/>
            <a:r>
              <a:rPr lang="en-US" dirty="0" err="1" smtClean="0"/>
              <a:t>Maggior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HTML</a:t>
            </a:r>
          </a:p>
          <a:p>
            <a:pPr lvl="1"/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metodologie</a:t>
            </a:r>
            <a:r>
              <a:rPr lang="en-US" dirty="0" smtClean="0"/>
              <a:t> Agile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 </a:t>
            </a:r>
            <a:r>
              <a:rPr lang="en-US" dirty="0" err="1" smtClean="0"/>
              <a:t>c’era</a:t>
            </a:r>
            <a:r>
              <a:rPr lang="en-US" dirty="0" smtClean="0"/>
              <a:t> ASP </a:t>
            </a:r>
            <a:r>
              <a:rPr lang="en-US" i="1" dirty="0" smtClean="0"/>
              <a:t>“Classic”</a:t>
            </a:r>
            <a:endParaRPr lang="en-US" i="1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85860"/>
            <a:ext cx="707236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86725"/>
          </a:xfrm>
        </p:spPr>
        <p:txBody>
          <a:bodyPr/>
          <a:lstStyle/>
          <a:p>
            <a:r>
              <a:rPr lang="en-US" dirty="0" err="1" smtClean="0"/>
              <a:t>Ora</a:t>
            </a:r>
            <a:r>
              <a:rPr lang="en-US" dirty="0" smtClean="0"/>
              <a:t> </a:t>
            </a:r>
            <a:r>
              <a:rPr lang="en-US" dirty="0" err="1" smtClean="0"/>
              <a:t>siamo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Beta</a:t>
            </a:r>
          </a:p>
          <a:p>
            <a:r>
              <a:rPr lang="en-US" dirty="0" smtClean="0"/>
              <a:t>RTW </a:t>
            </a:r>
            <a:r>
              <a:rPr lang="en-US" dirty="0" err="1" smtClean="0"/>
              <a:t>rilasciata</a:t>
            </a:r>
            <a:r>
              <a:rPr lang="en-US" dirty="0" smtClean="0"/>
              <a:t> in un </a:t>
            </a:r>
            <a:r>
              <a:rPr lang="en-US" dirty="0" err="1" smtClean="0"/>
              <a:t>mese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finisce</a:t>
            </a:r>
            <a:r>
              <a:rPr lang="en-US" dirty="0" smtClean="0"/>
              <a:t> in “ember” (</a:t>
            </a:r>
            <a:r>
              <a:rPr lang="en-US" dirty="0" err="1" smtClean="0"/>
              <a:t>Januray</a:t>
            </a:r>
            <a:r>
              <a:rPr lang="en-US" dirty="0" smtClean="0"/>
              <a:t>-ember?)</a:t>
            </a:r>
          </a:p>
          <a:p>
            <a:r>
              <a:rPr lang="en-US" dirty="0" smtClean="0"/>
              <a:t>Routing </a:t>
            </a:r>
            <a:r>
              <a:rPr lang="en-US" dirty="0" err="1" smtClean="0"/>
              <a:t>ormai</a:t>
            </a:r>
            <a:r>
              <a:rPr lang="en-US" dirty="0" smtClean="0"/>
              <a:t> “</a:t>
            </a:r>
            <a:r>
              <a:rPr lang="en-US" i="1" dirty="0" smtClean="0"/>
              <a:t>stabile</a:t>
            </a:r>
            <a:r>
              <a:rPr lang="en-US" dirty="0" smtClean="0"/>
              <a:t>” (parte </a:t>
            </a:r>
            <a:r>
              <a:rPr lang="en-US" dirty="0" err="1" smtClean="0"/>
              <a:t>di</a:t>
            </a:r>
            <a:r>
              <a:rPr lang="en-US" dirty="0" smtClean="0"/>
              <a:t> ASP.NET 3.5 SP1)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9255"/>
          </a:xfrm>
        </p:spPr>
        <p:txBody>
          <a:bodyPr/>
          <a:lstStyle/>
          <a:p>
            <a:r>
              <a:rPr lang="en-US" dirty="0" smtClean="0"/>
              <a:t>ASP.NET MVC è un framework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scrivere</a:t>
            </a:r>
            <a:r>
              <a:rPr lang="en-US" dirty="0" smtClean="0"/>
              <a:t> </a:t>
            </a:r>
            <a:r>
              <a:rPr lang="en-US" dirty="0" err="1" smtClean="0"/>
              <a:t>buon</a:t>
            </a:r>
            <a:r>
              <a:rPr lang="en-US" dirty="0" smtClean="0"/>
              <a:t> software by default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WebForm</a:t>
            </a:r>
            <a:r>
              <a:rPr lang="en-US" dirty="0" smtClean="0"/>
              <a:t> </a:t>
            </a:r>
            <a:r>
              <a:rPr lang="en-US" dirty="0" err="1" smtClean="0"/>
              <a:t>necessita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“</a:t>
            </a:r>
            <a:r>
              <a:rPr lang="en-US" dirty="0" err="1" smtClean="0"/>
              <a:t>lavoro</a:t>
            </a:r>
            <a:r>
              <a:rPr lang="en-US" dirty="0" smtClean="0"/>
              <a:t>” per </a:t>
            </a:r>
            <a:r>
              <a:rPr lang="en-US" dirty="0" err="1" smtClean="0"/>
              <a:t>raggiungere</a:t>
            </a:r>
            <a:r>
              <a:rPr lang="en-US" dirty="0" smtClean="0"/>
              <a:t> lo </a:t>
            </a:r>
            <a:r>
              <a:rPr lang="en-US" dirty="0" err="1" smtClean="0"/>
              <a:t>stesso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i="1" dirty="0" err="1" smtClean="0"/>
              <a:t>pulizia</a:t>
            </a:r>
            <a:endParaRPr lang="en-US" i="1" dirty="0" smtClean="0"/>
          </a:p>
          <a:p>
            <a:r>
              <a:rPr lang="en-US" dirty="0" smtClean="0"/>
              <a:t>ASP.NET MVC non è ASP.NET 4.0</a:t>
            </a:r>
          </a:p>
          <a:p>
            <a:pPr lvl="1"/>
            <a:r>
              <a:rPr lang="en-US" dirty="0" smtClean="0"/>
              <a:t>è </a:t>
            </a:r>
            <a:r>
              <a:rPr lang="en-US" dirty="0" err="1" smtClean="0"/>
              <a:t>un’alternativa</a:t>
            </a:r>
            <a:r>
              <a:rPr lang="en-US" dirty="0" smtClean="0"/>
              <a:t>, non un </a:t>
            </a:r>
            <a:r>
              <a:rPr lang="en-US" dirty="0" err="1" smtClean="0"/>
              <a:t>sostituto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0617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http://asp.net/mvc/</a:t>
            </a:r>
            <a:r>
              <a:rPr lang="en-US" dirty="0" smtClean="0"/>
              <a:t> -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r>
              <a:rPr lang="en-US" dirty="0" smtClean="0"/>
              <a:t>, con download Beta, sample, video, </a:t>
            </a:r>
            <a:r>
              <a:rPr lang="en-US" dirty="0" err="1" smtClean="0"/>
              <a:t>ecc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http://www.codeplex.com/aspnet</a:t>
            </a:r>
            <a:r>
              <a:rPr lang="en-US" dirty="0" smtClean="0"/>
              <a:t> -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http://del.icio.us/tag/aspnetmvc</a:t>
            </a:r>
            <a:r>
              <a:rPr lang="en-US" dirty="0" smtClean="0"/>
              <a:t> -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articoli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ASP.NET MVC</a:t>
            </a:r>
          </a:p>
          <a:p>
            <a:r>
              <a:rPr lang="en-US" dirty="0" smtClean="0">
                <a:hlinkClick r:id="rId5"/>
              </a:rPr>
              <a:t>http://polymorphicpodcast.com/shows/mvcresources/</a:t>
            </a:r>
            <a:r>
              <a:rPr lang="en-US" dirty="0" smtClean="0"/>
              <a:t> - </a:t>
            </a:r>
            <a:r>
              <a:rPr lang="en-US" dirty="0" err="1" smtClean="0"/>
              <a:t>lista</a:t>
            </a:r>
            <a:r>
              <a:rPr lang="en-US" dirty="0" smtClean="0"/>
              <a:t> “</a:t>
            </a:r>
            <a:r>
              <a:rPr lang="en-US" i="1" dirty="0" err="1" smtClean="0"/>
              <a:t>commentata</a:t>
            </a:r>
            <a:r>
              <a:rPr lang="en-US" dirty="0" smtClean="0"/>
              <a:t>”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risorse</a:t>
            </a:r>
            <a:endParaRPr lang="en-US" dirty="0" smtClean="0"/>
          </a:p>
          <a:p>
            <a:r>
              <a:rPr lang="en-US" dirty="0" smtClean="0"/>
              <a:t>Blog </a:t>
            </a:r>
            <a:r>
              <a:rPr lang="en-US" dirty="0" err="1" smtClean="0"/>
              <a:t>di</a:t>
            </a:r>
            <a:r>
              <a:rPr lang="en-US" dirty="0" smtClean="0"/>
              <a:t> MS</a:t>
            </a:r>
          </a:p>
          <a:p>
            <a:pPr lvl="1"/>
            <a:r>
              <a:rPr lang="en-US" dirty="0" err="1" smtClean="0"/>
              <a:t>ScottGu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http://weblogs.asp.net/scottgu/default.aspx</a:t>
            </a:r>
            <a:endParaRPr lang="en-US" dirty="0" smtClean="0"/>
          </a:p>
          <a:p>
            <a:pPr lvl="1"/>
            <a:r>
              <a:rPr lang="en-US" dirty="0" err="1" smtClean="0"/>
              <a:t>ScottHa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http://www.hanselman.com/blog/</a:t>
            </a:r>
            <a:endParaRPr lang="en-US" dirty="0" smtClean="0"/>
          </a:p>
          <a:p>
            <a:pPr lvl="1"/>
            <a:r>
              <a:rPr lang="en-US" dirty="0" err="1" smtClean="0"/>
              <a:t>PhilHa</a:t>
            </a:r>
            <a:r>
              <a:rPr lang="en-US" dirty="0" smtClean="0"/>
              <a:t>: </a:t>
            </a:r>
            <a:r>
              <a:rPr lang="en-US" dirty="0" smtClean="0">
                <a:hlinkClick r:id="rId8"/>
              </a:rPr>
              <a:t>http://haacked.com/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/>
          <a:lstStyle/>
          <a:p>
            <a:r>
              <a:rPr lang="it-IT" dirty="0" smtClean="0"/>
              <a:t>Beginning ASP.NET MVC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4" y="990600"/>
            <a:ext cx="4972056" cy="4524315"/>
          </a:xfrm>
        </p:spPr>
        <p:txBody>
          <a:bodyPr/>
          <a:lstStyle/>
          <a:p>
            <a:r>
              <a:rPr lang="it-IT" dirty="0" smtClean="0"/>
              <a:t>Simone Chiaretta e Keyvan Nayyeri</a:t>
            </a:r>
          </a:p>
          <a:p>
            <a:r>
              <a:rPr lang="it-IT" dirty="0" smtClean="0"/>
              <a:t>Rilascio: Marzo 2009</a:t>
            </a:r>
          </a:p>
          <a:p>
            <a:r>
              <a:rPr lang="it-IT" b="1" dirty="0" smtClean="0"/>
              <a:t>Già</a:t>
            </a:r>
            <a:r>
              <a:rPr lang="it-IT" dirty="0" smtClean="0"/>
              <a:t> in prevendita su Amazon</a:t>
            </a:r>
          </a:p>
          <a:p>
            <a:r>
              <a:rPr lang="it-IT" b="1" dirty="0" smtClean="0"/>
              <a:t>TOC:</a:t>
            </a:r>
          </a:p>
          <a:p>
            <a:pPr lvl="1"/>
            <a:r>
              <a:rPr lang="it-IT" b="1" dirty="0" smtClean="0"/>
              <a:t>MVC</a:t>
            </a:r>
          </a:p>
          <a:p>
            <a:pPr lvl="1"/>
            <a:r>
              <a:rPr lang="it-IT" b="1" dirty="0" smtClean="0"/>
              <a:t>Testing</a:t>
            </a:r>
          </a:p>
          <a:p>
            <a:pPr lvl="1"/>
            <a:r>
              <a:rPr lang="it-IT" b="1" dirty="0" smtClean="0"/>
              <a:t>And more...</a:t>
            </a:r>
            <a:endParaRPr lang="it-IT" b="1" dirty="0" smtClean="0"/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3214710" cy="403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5720" y="5715016"/>
            <a:ext cx="8858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ct val="20000"/>
              </a:spcBef>
              <a:buSzPct val="65000"/>
            </a:pPr>
            <a:r>
              <a:rPr lang="it-IT" sz="1600" b="1" kern="0" dirty="0" smtClean="0">
                <a:solidFill>
                  <a:schemeClr val="bg1"/>
                </a:solidFill>
                <a:latin typeface="+mn-lt"/>
              </a:rPr>
              <a:t>http://www.amazon.co.uk/Beginning-ASP-NET-MVC-Simone-Chiaretta/dp/047043399X/</a:t>
            </a:r>
            <a:endParaRPr kumimoji="0" lang="it-IT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 stuff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20635"/>
          </a:xfrm>
        </p:spPr>
        <p:txBody>
          <a:bodyPr/>
          <a:lstStyle/>
          <a:p>
            <a:r>
              <a:rPr lang="it-IT" dirty="0" smtClean="0"/>
              <a:t>The </a:t>
            </a:r>
            <a:r>
              <a:rPr lang="it-IT" dirty="0" smtClean="0"/>
              <a:t>MVC </a:t>
            </a:r>
            <a:r>
              <a:rPr lang="it-IT" dirty="0" smtClean="0"/>
              <a:t>Song:</a:t>
            </a:r>
          </a:p>
          <a:p>
            <a:pPr lvl="1"/>
            <a:r>
              <a:rPr lang="it-IT" dirty="0" smtClean="0">
                <a:hlinkClick r:id="rId2"/>
              </a:rPr>
              <a:t>http</a:t>
            </a:r>
            <a:r>
              <a:rPr lang="it-IT" dirty="0" smtClean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www.railsenvy.com/assets/2008/6/3/mvc_song.mp3</a:t>
            </a:r>
            <a:endParaRPr lang="it-IT" dirty="0" smtClean="0"/>
          </a:p>
          <a:p>
            <a:r>
              <a:rPr lang="it-IT" dirty="0" smtClean="0"/>
              <a:t>MVC Public Service Announcement </a:t>
            </a:r>
            <a:r>
              <a:rPr lang="it-IT" dirty="0" smtClean="0"/>
              <a:t>Videos</a:t>
            </a:r>
          </a:p>
          <a:p>
            <a:pPr lvl="1"/>
            <a:r>
              <a:rPr lang="it-IT" dirty="0" smtClean="0"/>
              <a:t>http</a:t>
            </a:r>
            <a:r>
              <a:rPr lang="it-IT" dirty="0" smtClean="0"/>
              <a:t>://www.railsenvy.com/2008/6/3/mvc-videos </a:t>
            </a:r>
            <a:endParaRPr lang="it-IT" dirty="0" smtClean="0"/>
          </a:p>
          <a:p>
            <a:pPr lvl="1"/>
            <a:r>
              <a:rPr lang="it-IT" smtClean="0"/>
              <a:t>http://www.vimeo.com/album/15216</a:t>
            </a:r>
            <a:endParaRPr lang="it-IT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Contatti</a:t>
            </a:r>
            <a:r>
              <a:rPr lang="en-US" dirty="0" smtClean="0"/>
              <a:t> – Simone Chiaretta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en-US" dirty="0" smtClean="0"/>
              <a:t>MSN: </a:t>
            </a:r>
            <a:r>
              <a:rPr lang="en-US" dirty="0" smtClean="0">
                <a:hlinkClick r:id="rId2"/>
              </a:rPr>
              <a:t>simone_ch@hotmail.com</a:t>
            </a:r>
            <a:endParaRPr lang="en-US" dirty="0" smtClean="0"/>
          </a:p>
          <a:p>
            <a:r>
              <a:rPr lang="en-US" dirty="0" smtClean="0"/>
              <a:t>Blog:</a:t>
            </a:r>
          </a:p>
          <a:p>
            <a:pPr lvl="1"/>
            <a:r>
              <a:rPr lang="en-US" dirty="0" smtClean="0"/>
              <a:t>English: </a:t>
            </a:r>
            <a:r>
              <a:rPr lang="en-US" dirty="0" smtClean="0">
                <a:hlinkClick r:id="rId3"/>
              </a:rPr>
              <a:t>http://codeclimber.net.nz/</a:t>
            </a:r>
            <a:endParaRPr lang="en-US" dirty="0" smtClean="0"/>
          </a:p>
          <a:p>
            <a:pPr lvl="1"/>
            <a:r>
              <a:rPr lang="en-US" dirty="0" err="1" smtClean="0"/>
              <a:t>Italiano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http://blogs.ugidotnet.org/piyo/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http://twitter.com/simonech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00430" y="314324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564357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2" descr="C:\projects\Boot camp\lolcats-funny-pictures-requests-in-triplic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00108"/>
            <a:ext cx="652538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 </a:t>
            </a:r>
            <a:r>
              <a:rPr lang="en-US" dirty="0" err="1" smtClean="0"/>
              <a:t>c’era</a:t>
            </a:r>
            <a:r>
              <a:rPr lang="en-US" dirty="0" smtClean="0"/>
              <a:t> ASP </a:t>
            </a:r>
            <a:r>
              <a:rPr lang="en-US" i="1" dirty="0" smtClean="0"/>
              <a:t>“Classic” </a:t>
            </a:r>
            <a:r>
              <a:rPr lang="en-US" dirty="0" smtClean="0"/>
              <a:t>- </a:t>
            </a:r>
            <a:r>
              <a:rPr lang="en-US" dirty="0" err="1" smtClean="0"/>
              <a:t>Storia</a:t>
            </a:r>
            <a:endParaRPr lang="en-US" i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28130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ASP (‘96 – 2000, IIS3 –&gt; )</a:t>
            </a:r>
          </a:p>
          <a:p>
            <a:pPr lvl="1"/>
            <a:r>
              <a:rPr lang="en-US" dirty="0" smtClean="0"/>
              <a:t>Primo framework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web </a:t>
            </a:r>
            <a:r>
              <a:rPr lang="en-US" dirty="0" err="1" smtClean="0"/>
              <a:t>integrato</a:t>
            </a:r>
            <a:r>
              <a:rPr lang="en-US" dirty="0" smtClean="0"/>
              <a:t> </a:t>
            </a:r>
            <a:r>
              <a:rPr lang="en-US" dirty="0" err="1" smtClean="0"/>
              <a:t>col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1"/>
            <a:r>
              <a:rPr lang="en-US" dirty="0" smtClean="0"/>
              <a:t>Introduce le prime </a:t>
            </a:r>
            <a:r>
              <a:rPr lang="en-US" i="1" dirty="0" err="1" smtClean="0"/>
              <a:t>astrazioni</a:t>
            </a:r>
            <a:r>
              <a:rPr lang="en-US" dirty="0" smtClean="0"/>
              <a:t> per </a:t>
            </a:r>
            <a:r>
              <a:rPr lang="en-US" dirty="0" err="1" smtClean="0"/>
              <a:t>facilitare</a:t>
            </a:r>
            <a:r>
              <a:rPr lang="en-US" dirty="0" smtClean="0"/>
              <a:t> </a:t>
            </a:r>
            <a:r>
              <a:rPr lang="en-US" dirty="0" err="1" smtClean="0"/>
              <a:t>l’interazione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2"/>
            <a:r>
              <a:rPr lang="en-US" dirty="0" smtClean="0"/>
              <a:t>Request</a:t>
            </a:r>
          </a:p>
          <a:p>
            <a:pPr lvl="2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Server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 </a:t>
            </a:r>
            <a:r>
              <a:rPr lang="en-US" dirty="0" err="1" smtClean="0"/>
              <a:t>c’era</a:t>
            </a:r>
            <a:r>
              <a:rPr lang="en-US" dirty="0" smtClean="0"/>
              <a:t> ASP </a:t>
            </a:r>
            <a:r>
              <a:rPr lang="en-US" i="1" dirty="0" smtClean="0"/>
              <a:t>“Classic” </a:t>
            </a:r>
            <a:r>
              <a:rPr lang="en-US" dirty="0" smtClean="0"/>
              <a:t>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366829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Lascia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r>
              <a:rPr lang="en-US" dirty="0" smtClean="0"/>
              <a:t> </a:t>
            </a:r>
            <a:r>
              <a:rPr lang="en-US" dirty="0" err="1" smtClean="0"/>
              <a:t>libertà</a:t>
            </a:r>
            <a:r>
              <a:rPr lang="en-US" dirty="0" smtClean="0"/>
              <a:t> al </a:t>
            </a:r>
            <a:r>
              <a:rPr lang="en-US" dirty="0" err="1" smtClean="0"/>
              <a:t>programmatore</a:t>
            </a:r>
            <a:r>
              <a:rPr lang="en-US" dirty="0" smtClean="0"/>
              <a:t> =</a:t>
            </a:r>
          </a:p>
          <a:p>
            <a:pPr lvl="1"/>
            <a:r>
              <a:rPr lang="en-US" dirty="0" err="1" smtClean="0"/>
              <a:t>Codice</a:t>
            </a:r>
            <a:r>
              <a:rPr lang="en-US" dirty="0" smtClean="0"/>
              <a:t> e HTML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mischiati</a:t>
            </a:r>
            <a:r>
              <a:rPr lang="en-US" dirty="0" smtClean="0"/>
              <a:t> (</a:t>
            </a:r>
            <a:r>
              <a:rPr lang="en-US" i="1" dirty="0" smtClean="0"/>
              <a:t>“spaghetti code”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separare</a:t>
            </a:r>
            <a:r>
              <a:rPr lang="en-US" dirty="0" smtClean="0"/>
              <a:t> </a:t>
            </a:r>
            <a:r>
              <a:rPr lang="en-US" dirty="0" err="1" smtClean="0"/>
              <a:t>implementazione</a:t>
            </a:r>
            <a:r>
              <a:rPr lang="en-US" dirty="0" smtClean="0"/>
              <a:t> e </a:t>
            </a:r>
            <a:r>
              <a:rPr lang="en-US" dirty="0" err="1" smtClean="0"/>
              <a:t>presentazione</a:t>
            </a:r>
            <a:endParaRPr lang="en-US" dirty="0" smtClean="0"/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2357431"/>
            <a:ext cx="8143932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&lt;%   Set </a:t>
            </a:r>
            <a:r>
              <a:rPr lang="en-US" sz="1600" dirty="0" err="1" smtClean="0"/>
              <a:t>oConn</a:t>
            </a:r>
            <a:r>
              <a:rPr lang="en-US" sz="1600" dirty="0" smtClean="0"/>
              <a:t> = </a:t>
            </a:r>
            <a:r>
              <a:rPr lang="en-US" sz="1600" dirty="0" err="1" smtClean="0"/>
              <a:t>Server.CreateObject</a:t>
            </a:r>
            <a:r>
              <a:rPr lang="en-US" sz="1600" dirty="0" smtClean="0"/>
              <a:t>("</a:t>
            </a:r>
            <a:r>
              <a:rPr lang="en-US" sz="1600" dirty="0" err="1" smtClean="0"/>
              <a:t>ADODB.Connection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oConn.Open</a:t>
            </a:r>
            <a:r>
              <a:rPr lang="en-US" sz="1600" dirty="0" smtClean="0"/>
              <a:t> "DRIVER={Microsoft Access Driver (*.mdb)}; DBQ=" &amp; </a:t>
            </a:r>
            <a:r>
              <a:rPr lang="en-US" sz="1600" dirty="0" err="1" smtClean="0"/>
              <a:t>Server.MapPath</a:t>
            </a:r>
            <a:r>
              <a:rPr lang="en-US" sz="1600" dirty="0" smtClean="0"/>
              <a:t>("DB.mdb")</a:t>
            </a:r>
          </a:p>
          <a:p>
            <a:r>
              <a:rPr lang="en-US" sz="1600" dirty="0" smtClean="0"/>
              <a:t>  Set </a:t>
            </a:r>
            <a:r>
              <a:rPr lang="en-US" sz="1600" dirty="0" err="1" smtClean="0"/>
              <a:t>rsUsers</a:t>
            </a:r>
            <a:r>
              <a:rPr lang="en-US" sz="1600" dirty="0" smtClean="0"/>
              <a:t> = </a:t>
            </a:r>
            <a:r>
              <a:rPr lang="en-US" sz="1600" dirty="0" err="1" smtClean="0"/>
              <a:t>Server.CreateObject</a:t>
            </a:r>
            <a:r>
              <a:rPr lang="en-US" sz="1600" dirty="0" smtClean="0"/>
              <a:t>("</a:t>
            </a:r>
            <a:r>
              <a:rPr lang="en-US" sz="1600" dirty="0" err="1" smtClean="0"/>
              <a:t>ADODB.Recordset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rsUsers.Open</a:t>
            </a:r>
            <a:r>
              <a:rPr lang="en-US" sz="1600" dirty="0" smtClean="0"/>
              <a:t> "SELECT * FROM Users", </a:t>
            </a:r>
            <a:r>
              <a:rPr lang="en-US" sz="1600" dirty="0" err="1" smtClean="0"/>
              <a:t>oConn</a:t>
            </a:r>
            <a:r>
              <a:rPr lang="en-US" sz="1600" dirty="0" smtClean="0"/>
              <a:t> %&gt;</a:t>
            </a:r>
          </a:p>
          <a:p>
            <a:r>
              <a:rPr lang="en-US" sz="1600" dirty="0" smtClean="0"/>
              <a:t>&lt;TABLE align="center" border="0" </a:t>
            </a:r>
            <a:r>
              <a:rPr lang="en-US" sz="1600" dirty="0" err="1" smtClean="0"/>
              <a:t>cellpadding</a:t>
            </a:r>
            <a:r>
              <a:rPr lang="en-US" sz="1600" dirty="0" smtClean="0"/>
              <a:t>="0" </a:t>
            </a:r>
            <a:r>
              <a:rPr lang="en-US" sz="1600" dirty="0" err="1" smtClean="0"/>
              <a:t>cellspacing</a:t>
            </a:r>
            <a:r>
              <a:rPr lang="en-US" sz="1600" dirty="0" smtClean="0"/>
              <a:t>="0" width="100%"&gt;</a:t>
            </a:r>
          </a:p>
          <a:p>
            <a:r>
              <a:rPr lang="en-US" sz="1600" dirty="0" smtClean="0"/>
              <a:t>&lt;% do while not rsUsers.eof %&gt;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&lt;td&gt;&lt;%=</a:t>
            </a:r>
            <a:r>
              <a:rPr lang="en-US" sz="1600" dirty="0" err="1" smtClean="0"/>
              <a:t>rsUsers.fields</a:t>
            </a:r>
            <a:r>
              <a:rPr lang="en-US" sz="1600" dirty="0" smtClean="0"/>
              <a:t>(0)%&gt;&lt;/td&gt;</a:t>
            </a:r>
          </a:p>
          <a:p>
            <a:r>
              <a:rPr lang="en-US" sz="1600" dirty="0" smtClean="0"/>
              <a:t>  &lt;td&gt;&lt;%=</a:t>
            </a:r>
            <a:r>
              <a:rPr lang="en-US" sz="1600" dirty="0" err="1" smtClean="0"/>
              <a:t>rsUsers.fields</a:t>
            </a:r>
            <a:r>
              <a:rPr lang="en-US" sz="1600" dirty="0" smtClean="0"/>
              <a:t>(2)%&gt;&lt;/td&gt;</a:t>
            </a:r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&lt;% </a:t>
            </a:r>
            <a:r>
              <a:rPr lang="en-US" sz="1600" dirty="0" err="1" smtClean="0"/>
              <a:t>rs.movenext</a:t>
            </a:r>
            <a:endParaRPr lang="en-US" sz="1600" dirty="0" smtClean="0"/>
          </a:p>
          <a:p>
            <a:r>
              <a:rPr lang="en-US" sz="1600" dirty="0" smtClean="0"/>
              <a:t>	loop %&gt;</a:t>
            </a:r>
          </a:p>
          <a:p>
            <a:r>
              <a:rPr lang="en-US" sz="1600" dirty="0" smtClean="0"/>
              <a:t>&lt;/table&gt;</a:t>
            </a:r>
          </a:p>
          <a:p>
            <a:r>
              <a:rPr lang="en-US" sz="1600" dirty="0" smtClean="0"/>
              <a:t>&lt;%  </a:t>
            </a:r>
            <a:r>
              <a:rPr lang="en-US" sz="1600" dirty="0" err="1" smtClean="0"/>
              <a:t>rsUsers</a:t>
            </a:r>
            <a:r>
              <a:rPr lang="en-US" sz="1600" dirty="0" smtClean="0"/>
              <a:t> = Nothing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oConn</a:t>
            </a:r>
            <a:r>
              <a:rPr lang="en-US" sz="1600" dirty="0" smtClean="0"/>
              <a:t> = Nothing  %&gt;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9255"/>
          </a:xfrm>
        </p:spPr>
        <p:txBody>
          <a:bodyPr/>
          <a:lstStyle/>
          <a:p>
            <a:r>
              <a:rPr lang="en-US" dirty="0" err="1" smtClean="0"/>
              <a:t>Cerca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risolvere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</a:t>
            </a:r>
            <a:r>
              <a:rPr lang="en-US" i="1" dirty="0" smtClean="0"/>
              <a:t>“spaghetti code”</a:t>
            </a:r>
          </a:p>
          <a:p>
            <a:r>
              <a:rPr lang="en-US" dirty="0" err="1" smtClean="0"/>
              <a:t>Rilasciato</a:t>
            </a:r>
            <a:r>
              <a:rPr lang="en-US" dirty="0" smtClean="0"/>
              <a:t> Gen ‘02 con .NET 1.0</a:t>
            </a:r>
          </a:p>
          <a:p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adottare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i="1" dirty="0" smtClean="0"/>
              <a:t>VB6-like</a:t>
            </a:r>
            <a:r>
              <a:rPr lang="en-US" dirty="0" smtClean="0"/>
              <a:t> per lo </a:t>
            </a:r>
            <a:r>
              <a:rPr lang="en-US" dirty="0" err="1" smtClean="0"/>
              <a:t>sviluppo</a:t>
            </a:r>
            <a:r>
              <a:rPr lang="en-US" dirty="0" smtClean="0"/>
              <a:t> web.</a:t>
            </a:r>
          </a:p>
          <a:p>
            <a:r>
              <a:rPr lang="en-US" dirty="0" err="1" smtClean="0"/>
              <a:t>Nasce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concetto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endParaRPr lang="en-US" dirty="0" smtClean="0"/>
          </a:p>
          <a:p>
            <a:pPr algn="ctr">
              <a:buNone/>
            </a:pPr>
            <a:r>
              <a:rPr lang="en-US" sz="4000" b="1" dirty="0" err="1" smtClean="0"/>
              <a:t>WebForm</a:t>
            </a:r>
            <a:endParaRPr lang="en-US" sz="4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WebForm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4422"/>
            <a:ext cx="607693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WebForm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91260"/>
          </a:xfrm>
        </p:spPr>
        <p:txBody>
          <a:bodyPr/>
          <a:lstStyle/>
          <a:p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vita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endParaRPr lang="en-US" dirty="0" smtClean="0"/>
          </a:p>
          <a:p>
            <a:r>
              <a:rPr lang="en-US" dirty="0" err="1" smtClean="0"/>
              <a:t>Programmazione</a:t>
            </a:r>
            <a:r>
              <a:rPr lang="en-US" dirty="0" smtClean="0"/>
              <a:t> </a:t>
            </a:r>
            <a:r>
              <a:rPr lang="en-US" dirty="0" err="1" smtClean="0"/>
              <a:t>basata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endParaRPr lang="en-US" dirty="0" smtClean="0"/>
          </a:p>
          <a:p>
            <a:r>
              <a:rPr lang="en-US" dirty="0" err="1" smtClean="0"/>
              <a:t>UserControls</a:t>
            </a:r>
            <a:r>
              <a:rPr lang="en-US" dirty="0" smtClean="0"/>
              <a:t> e Control tree</a:t>
            </a:r>
          </a:p>
          <a:p>
            <a:r>
              <a:rPr lang="en-US" dirty="0" err="1" smtClean="0"/>
              <a:t>Nasconde</a:t>
            </a:r>
            <a:r>
              <a:rPr lang="en-US" dirty="0" smtClean="0"/>
              <a:t> la </a:t>
            </a:r>
            <a:r>
              <a:rPr lang="en-US" dirty="0" err="1" smtClean="0"/>
              <a:t>natura</a:t>
            </a:r>
            <a:r>
              <a:rPr lang="en-US" dirty="0" smtClean="0"/>
              <a:t> state-less del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</TotalTime>
  <Words>1613</Words>
  <Application>Microsoft Office PowerPoint</Application>
  <PresentationFormat>On-screen Show (4:3)</PresentationFormat>
  <Paragraphs>360</Paragraphs>
  <Slides>46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Simone Chiaretta</vt:lpstr>
      <vt:lpstr>ASP.NET MVC Framework</vt:lpstr>
      <vt:lpstr>Agenda</vt:lpstr>
      <vt:lpstr>Storia degli strumenti Microsoft per lo sviluppo Web</vt:lpstr>
      <vt:lpstr>Prima c’era ASP “Classic”</vt:lpstr>
      <vt:lpstr>Prima c’era ASP “Classic” - Storia</vt:lpstr>
      <vt:lpstr>Prima c’era ASP “Classic” - Problemi</vt:lpstr>
      <vt:lpstr>Poi venne ASP.NET - Storia</vt:lpstr>
      <vt:lpstr>Poi venne ASP.NET - WebForm</vt:lpstr>
      <vt:lpstr>Poi venne ASP.NET - WebForm </vt:lpstr>
      <vt:lpstr>Poi venne ASP.NET - Caratteristiche</vt:lpstr>
      <vt:lpstr>Poi venne ASP.NET - Problemi</vt:lpstr>
      <vt:lpstr>Poi venne ASP.NET - Problemi</vt:lpstr>
      <vt:lpstr>Poi venne ASP.NET - Problemi</vt:lpstr>
      <vt:lpstr>Poi venne ASP.NET - Problemi</vt:lpstr>
      <vt:lpstr>Poi venne ASP.NET – Soluzione ai Problemi</vt:lpstr>
      <vt:lpstr>Introduzione a ASP.NET MVC</vt:lpstr>
      <vt:lpstr>ASP.NET MVC to the rescue</vt:lpstr>
      <vt:lpstr>ASP.NET MVC to the rescue – Storia</vt:lpstr>
      <vt:lpstr>ASP.NET MVC – Caratteristiche</vt:lpstr>
      <vt:lpstr>Il Pattern MVC</vt:lpstr>
      <vt:lpstr>MVC in Real Life</vt:lpstr>
      <vt:lpstr>MVC in Real Life</vt:lpstr>
      <vt:lpstr>MVC in Real Life</vt:lpstr>
      <vt:lpstr>Introduzione a MVC</vt:lpstr>
      <vt:lpstr>Il flusso di un’applicazione MVC</vt:lpstr>
      <vt:lpstr>ASP.NET MVC nel dettaglio</vt:lpstr>
      <vt:lpstr>Flusso della richiesta</vt:lpstr>
      <vt:lpstr>Routing</vt:lpstr>
      <vt:lpstr>Controller</vt:lpstr>
      <vt:lpstr>View – Loosely Typed</vt:lpstr>
      <vt:lpstr>View – Strongly Typed</vt:lpstr>
      <vt:lpstr>View – UI Helpers</vt:lpstr>
      <vt:lpstr>Estendere MVC</vt:lpstr>
      <vt:lpstr>Testare ASP.NET MVC </vt:lpstr>
      <vt:lpstr>Testare ASP.NET MVC</vt:lpstr>
      <vt:lpstr>Testare i controller</vt:lpstr>
      <vt:lpstr>Altri esempi di test</vt:lpstr>
      <vt:lpstr>Wrapping up…</vt:lpstr>
      <vt:lpstr>ASP.NET MVC vs WebForms</vt:lpstr>
      <vt:lpstr>Stato di ASP.NET MVC</vt:lpstr>
      <vt:lpstr>Conclusioni</vt:lpstr>
      <vt:lpstr>Risorse</vt:lpstr>
      <vt:lpstr>Beginning ASP.NET MVC</vt:lpstr>
      <vt:lpstr>Fun stuff</vt:lpstr>
      <vt:lpstr>Contatti – Simone Chiaretta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194</cp:revision>
  <dcterms:created xsi:type="dcterms:W3CDTF">2008-05-20T08:16:16Z</dcterms:created>
  <dcterms:modified xsi:type="dcterms:W3CDTF">2008-10-25T22:04:04Z</dcterms:modified>
</cp:coreProperties>
</file>