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0" r:id="rId1"/>
  </p:sldMasterIdLst>
  <p:notesMasterIdLst>
    <p:notesMasterId r:id="rId51"/>
  </p:notesMasterIdLst>
  <p:handoutMasterIdLst>
    <p:handoutMasterId r:id="rId52"/>
  </p:handoutMasterIdLst>
  <p:sldIdLst>
    <p:sldId id="372" r:id="rId2"/>
    <p:sldId id="371" r:id="rId3"/>
    <p:sldId id="373" r:id="rId4"/>
    <p:sldId id="285" r:id="rId5"/>
    <p:sldId id="386" r:id="rId6"/>
    <p:sldId id="420" r:id="rId7"/>
    <p:sldId id="387" r:id="rId8"/>
    <p:sldId id="319" r:id="rId9"/>
    <p:sldId id="375" r:id="rId10"/>
    <p:sldId id="376" r:id="rId11"/>
    <p:sldId id="408" r:id="rId12"/>
    <p:sldId id="409" r:id="rId13"/>
    <p:sldId id="377" r:id="rId14"/>
    <p:sldId id="390" r:id="rId15"/>
    <p:sldId id="391" r:id="rId16"/>
    <p:sldId id="392" r:id="rId17"/>
    <p:sldId id="393" r:id="rId18"/>
    <p:sldId id="394" r:id="rId19"/>
    <p:sldId id="395" r:id="rId20"/>
    <p:sldId id="396" r:id="rId21"/>
    <p:sldId id="378" r:id="rId22"/>
    <p:sldId id="411" r:id="rId23"/>
    <p:sldId id="379" r:id="rId24"/>
    <p:sldId id="412" r:id="rId25"/>
    <p:sldId id="402" r:id="rId26"/>
    <p:sldId id="404" r:id="rId27"/>
    <p:sldId id="405" r:id="rId28"/>
    <p:sldId id="403" r:id="rId29"/>
    <p:sldId id="389" r:id="rId30"/>
    <p:sldId id="380" r:id="rId31"/>
    <p:sldId id="413" r:id="rId32"/>
    <p:sldId id="414" r:id="rId33"/>
    <p:sldId id="381" r:id="rId34"/>
    <p:sldId id="398" r:id="rId35"/>
    <p:sldId id="399" r:id="rId36"/>
    <p:sldId id="400" r:id="rId37"/>
    <p:sldId id="388" r:id="rId38"/>
    <p:sldId id="382" r:id="rId39"/>
    <p:sldId id="415" r:id="rId40"/>
    <p:sldId id="384" r:id="rId41"/>
    <p:sldId id="416" r:id="rId42"/>
    <p:sldId id="383" r:id="rId43"/>
    <p:sldId id="417" r:id="rId44"/>
    <p:sldId id="410" r:id="rId45"/>
    <p:sldId id="418" r:id="rId46"/>
    <p:sldId id="419" r:id="rId47"/>
    <p:sldId id="312" r:id="rId48"/>
    <p:sldId id="374" r:id="rId49"/>
    <p:sldId id="287" r:id="rId5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5B5B"/>
    <a:srgbClr val="676666"/>
    <a:srgbClr val="909090"/>
    <a:srgbClr val="FF5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59" autoAdjust="0"/>
    <p:restoredTop sz="92226" autoAdjust="0"/>
  </p:normalViewPr>
  <p:slideViewPr>
    <p:cSldViewPr showGuides="1">
      <p:cViewPr>
        <p:scale>
          <a:sx n="80" d="100"/>
          <a:sy n="80" d="100"/>
        </p:scale>
        <p:origin x="-126" y="576"/>
      </p:cViewPr>
      <p:guideLst>
        <p:guide orient="horz" pos="2160"/>
        <p:guide pos="432"/>
      </p:guideLst>
    </p:cSldViewPr>
  </p:slideViewPr>
  <p:outlineViewPr>
    <p:cViewPr>
      <p:scale>
        <a:sx n="33" d="100"/>
        <a:sy n="33" d="100"/>
      </p:scale>
      <p:origin x="0" y="6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220" y="-90"/>
      </p:cViewPr>
      <p:guideLst>
        <p:guide orient="horz" pos="2928"/>
        <p:guide pos="220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BD574-A14B-4F4E-902A-B8280CA594B9}" type="datetimeFigureOut">
              <a:rPr lang="en-US" smtClean="0"/>
              <a:pPr/>
              <a:t>10/21/2009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02A90-FACD-4535-9102-C9E9B940A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D25C731-42E9-4FBD-9345-144BA542F94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8400" y="2846295"/>
            <a:ext cx="6019800" cy="954107"/>
          </a:xfrm>
        </p:spPr>
        <p:txBody>
          <a:bodyPr/>
          <a:lstStyle>
            <a:lvl1pPr>
              <a:defRPr sz="2800" baseline="0">
                <a:solidFill>
                  <a:srgbClr val="00B05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28860" y="3357562"/>
            <a:ext cx="6019800" cy="323165"/>
          </a:xfrm>
        </p:spPr>
        <p:txBody>
          <a:bodyPr/>
          <a:lstStyle>
            <a:lvl1pPr marL="0" indent="0">
              <a:buFont typeface="Arial" pitchFamily="34" charset="0"/>
              <a:buNone/>
              <a:defRPr sz="15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 withou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213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213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lte Only witho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ou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ransition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846295"/>
            <a:ext cx="7772400" cy="461665"/>
          </a:xfrm>
        </p:spPr>
        <p:txBody>
          <a:bodyPr/>
          <a:lstStyle>
            <a:lvl1pPr>
              <a:defRPr sz="2400">
                <a:solidFill>
                  <a:srgbClr val="00B05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294530"/>
            <a:ext cx="7772400" cy="323165"/>
          </a:xfrm>
        </p:spPr>
        <p:txBody>
          <a:bodyPr/>
          <a:lstStyle>
            <a:lvl1pPr marL="0" indent="0">
              <a:buFont typeface="Arial" pitchFamily="34" charset="0"/>
              <a:buNone/>
              <a:defRPr sz="15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171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60" r:id="rId3"/>
    <p:sldLayoutId id="2147483654" r:id="rId4"/>
    <p:sldLayoutId id="2147483656" r:id="rId5"/>
    <p:sldLayoutId id="2147483661" r:id="rId6"/>
    <p:sldLayoutId id="2147483657" r:id="rId7"/>
    <p:sldLayoutId id="2147483662" r:id="rId8"/>
    <p:sldLayoutId id="2147483659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65000"/>
        <a:buFont typeface="Arial" pitchFamily="34" charset="0"/>
        <a:buChar char="►"/>
        <a:defRPr sz="2400" baseline="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aseline="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baseline="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 baseline="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 baseline="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rgbClr val="5B5B5B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rgbClr val="5B5B5B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rgbClr val="5B5B5B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rgbClr val="5B5B5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odeclimber.net.nz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8.gif"/><Relationship Id="rId4" Type="http://schemas.openxmlformats.org/officeDocument/2006/relationships/image" Target="../media/image7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codeclimber.net.nz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gif"/><Relationship Id="rId3" Type="http://schemas.openxmlformats.org/officeDocument/2006/relationships/hyperlink" Target="http://codeclimber.net.nz/" TargetMode="External"/><Relationship Id="rId7" Type="http://schemas.openxmlformats.org/officeDocument/2006/relationships/image" Target="../media/image2.png"/><Relationship Id="rId2" Type="http://schemas.openxmlformats.org/officeDocument/2006/relationships/hyperlink" Target="mailto:simone_ch@hot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://twitter.com/simonech" TargetMode="External"/><Relationship Id="rId4" Type="http://schemas.openxmlformats.org/officeDocument/2006/relationships/hyperlink" Target="http://blogs.ugidotnet.org/piyo/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71472" y="285728"/>
            <a:ext cx="1785950" cy="2540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2846295"/>
            <a:ext cx="6019800" cy="52322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ASP.NET MVC Best Practices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0298" y="3500438"/>
            <a:ext cx="6019800" cy="3231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500694" y="4083056"/>
            <a:ext cx="2971800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500" dirty="0" smtClean="0">
                <a:solidFill>
                  <a:schemeClr val="accent3"/>
                </a:solidFill>
                <a:latin typeface="+mn-lt"/>
              </a:rPr>
              <a:t>Simone Chiaretta</a:t>
            </a:r>
            <a:br>
              <a:rPr lang="en-US" sz="1500" dirty="0" smtClean="0">
                <a:solidFill>
                  <a:schemeClr val="accent3"/>
                </a:solidFill>
                <a:latin typeface="+mn-lt"/>
              </a:rPr>
            </a:b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Solution Developer, Avanade</a:t>
            </a:r>
          </a:p>
          <a:p>
            <a:r>
              <a:rPr lang="en-US" sz="1200" dirty="0" smtClean="0">
                <a:solidFill>
                  <a:schemeClr val="accent3"/>
                </a:solidFill>
                <a:latin typeface="+mn-lt"/>
                <a:hlinkClick r:id="rId3"/>
              </a:rPr>
              <a:t>http://codeclimber.net.nz</a:t>
            </a:r>
            <a:endParaRPr lang="en-US" sz="1200" dirty="0" smtClean="0">
              <a:solidFill>
                <a:schemeClr val="accent3"/>
              </a:solidFill>
              <a:latin typeface="+mn-lt"/>
            </a:endParaRPr>
          </a:p>
          <a:p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Twitter: @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simonech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 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500694" y="4929198"/>
            <a:ext cx="2743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21 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Ottobre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 2009</a:t>
            </a:r>
            <a:endParaRPr lang="en-US" sz="1200" dirty="0">
              <a:solidFill>
                <a:schemeClr val="accent3"/>
              </a:solidFill>
              <a:latin typeface="+mn-lt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596" y="5786454"/>
            <a:ext cx="2118619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 descr="C:\Users\Administrator\Downloads\aspinsider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034" y="4857760"/>
            <a:ext cx="1981198" cy="7158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10" name="Segnaposto contenuto 4" descr="logo_dotnetromacesta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86182" y="5931586"/>
            <a:ext cx="5072098" cy="6406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Isolate i controller dal mondo esterno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Best Practice n° 2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103"/>
            <a:ext cx="8229600" cy="954107"/>
          </a:xfrm>
        </p:spPr>
        <p:txBody>
          <a:bodyPr/>
          <a:lstStyle/>
          <a:p>
            <a:r>
              <a:rPr lang="it-IT" dirty="0" err="1" smtClean="0"/>
              <a:t>2</a:t>
            </a:r>
            <a:r>
              <a:rPr lang="it-IT" dirty="0" smtClean="0"/>
              <a:t> - Isolate i controller dal mondo esterno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677656"/>
          </a:xfrm>
        </p:spPr>
        <p:txBody>
          <a:bodyPr/>
          <a:lstStyle/>
          <a:p>
            <a:r>
              <a:rPr lang="it-IT" dirty="0" err="1" smtClean="0"/>
              <a:t>HttpContext</a:t>
            </a:r>
            <a:endParaRPr lang="it-IT" dirty="0" smtClean="0"/>
          </a:p>
          <a:p>
            <a:r>
              <a:rPr lang="it-IT" dirty="0" smtClean="0"/>
              <a:t>Classi d’accesso al database</a:t>
            </a:r>
          </a:p>
          <a:p>
            <a:r>
              <a:rPr lang="it-IT" dirty="0" smtClean="0"/>
              <a:t>Gestione della configurazione</a:t>
            </a:r>
          </a:p>
          <a:p>
            <a:r>
              <a:rPr lang="it-IT" dirty="0" err="1" smtClean="0"/>
              <a:t>Logging</a:t>
            </a:r>
            <a:endParaRPr lang="it-IT" dirty="0" smtClean="0"/>
          </a:p>
          <a:p>
            <a:r>
              <a:rPr lang="it-IT" dirty="0" smtClean="0"/>
              <a:t>Orologio</a:t>
            </a:r>
          </a:p>
          <a:p>
            <a:r>
              <a:rPr lang="it-IT" dirty="0" err="1" smtClean="0"/>
              <a:t>Ecc…</a:t>
            </a:r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103"/>
            <a:ext cx="8229600" cy="954107"/>
          </a:xfrm>
        </p:spPr>
        <p:txBody>
          <a:bodyPr/>
          <a:lstStyle/>
          <a:p>
            <a:r>
              <a:rPr lang="it-IT" dirty="0" err="1" smtClean="0"/>
              <a:t>2</a:t>
            </a:r>
            <a:r>
              <a:rPr lang="it-IT" dirty="0" smtClean="0"/>
              <a:t> - Isolate i controller dal mondo esterno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904863"/>
          </a:xfrm>
        </p:spPr>
        <p:txBody>
          <a:bodyPr/>
          <a:lstStyle/>
          <a:p>
            <a:r>
              <a:rPr lang="it-IT" dirty="0" smtClean="0"/>
              <a:t>Applicazione non testabile</a:t>
            </a:r>
          </a:p>
          <a:p>
            <a:r>
              <a:rPr lang="it-IT" dirty="0" smtClean="0"/>
              <a:t>Applicazione poco malleabile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Usate un IoC Container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Best Practice n° 3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Cos’è</a:t>
            </a:r>
            <a:r>
              <a:rPr lang="en-US" dirty="0" smtClean="0"/>
              <a:t> Dependency Injection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Content Placeholder 6" descr="DependencyInversionPrincipl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85852" y="1071546"/>
            <a:ext cx="6786610" cy="542928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Cos’è</a:t>
            </a:r>
            <a:r>
              <a:rPr lang="en-US" dirty="0" smtClean="0"/>
              <a:t> Dependency Injection 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769441"/>
          </a:xfrm>
        </p:spPr>
        <p:txBody>
          <a:bodyPr/>
          <a:lstStyle/>
          <a:p>
            <a:pPr>
              <a:buNone/>
            </a:pPr>
            <a:r>
              <a:rPr lang="it-IT" sz="4400" dirty="0" smtClean="0"/>
              <a:t>BAD</a:t>
            </a:r>
            <a:endParaRPr lang="it-IT" sz="4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8550" y="2214554"/>
            <a:ext cx="6862756" cy="221457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Cos’è</a:t>
            </a:r>
            <a:r>
              <a:rPr lang="en-US" dirty="0" smtClean="0"/>
              <a:t> Dependency Injection 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769441"/>
          </a:xfrm>
        </p:spPr>
        <p:txBody>
          <a:bodyPr/>
          <a:lstStyle/>
          <a:p>
            <a:pPr>
              <a:buNone/>
            </a:pPr>
            <a:r>
              <a:rPr lang="it-IT" sz="4400" dirty="0" smtClean="0"/>
              <a:t>BETTER</a:t>
            </a:r>
            <a:endParaRPr lang="it-IT" sz="4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2143116"/>
            <a:ext cx="6763977" cy="199073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Cos’è</a:t>
            </a:r>
            <a:r>
              <a:rPr lang="en-US" dirty="0" smtClean="0"/>
              <a:t> Dependency Injection 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769441"/>
          </a:xfrm>
        </p:spPr>
        <p:txBody>
          <a:bodyPr/>
          <a:lstStyle/>
          <a:p>
            <a:pPr>
              <a:buNone/>
            </a:pPr>
            <a:r>
              <a:rPr lang="it-IT" sz="4400" dirty="0" smtClean="0"/>
              <a:t>BUT</a:t>
            </a:r>
            <a:endParaRPr lang="it-IT" sz="4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4643446"/>
            <a:ext cx="7408385" cy="100013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1857364"/>
            <a:ext cx="7429552" cy="64294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Down Arrow 6"/>
          <p:cNvSpPr/>
          <p:nvPr/>
        </p:nvSpPr>
        <p:spPr>
          <a:xfrm>
            <a:off x="4214810" y="3022096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Inversion of Control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769441"/>
          </a:xfrm>
        </p:spPr>
        <p:txBody>
          <a:bodyPr/>
          <a:lstStyle/>
          <a:p>
            <a:pPr>
              <a:buNone/>
            </a:pPr>
            <a:r>
              <a:rPr lang="it-IT" sz="4400" dirty="0" smtClean="0"/>
              <a:t>With IoC</a:t>
            </a:r>
            <a:endParaRPr lang="it-IT" sz="4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285992"/>
            <a:ext cx="8348176" cy="97155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500034" y="2428868"/>
            <a:ext cx="8072494" cy="3571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 inside ASP.NET MVC</a:t>
            </a:r>
            <a:endParaRPr lang="it-I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751522"/>
          </a:xfrm>
        </p:spPr>
        <p:txBody>
          <a:bodyPr/>
          <a:lstStyle/>
          <a:p>
            <a:r>
              <a:rPr lang="it-IT" dirty="0" smtClean="0"/>
              <a:t>Estendi ControllerFactory</a:t>
            </a:r>
          </a:p>
          <a:p>
            <a:r>
              <a:rPr lang="it-IT" dirty="0" smtClean="0"/>
              <a:t>Molti ControllerFactory già disponibili</a:t>
            </a:r>
          </a:p>
          <a:p>
            <a:pPr lvl="1"/>
            <a:r>
              <a:rPr lang="it-IT" dirty="0" smtClean="0"/>
              <a:t>StructureMap</a:t>
            </a:r>
            <a:endParaRPr lang="it-IT" dirty="0" smtClean="0"/>
          </a:p>
          <a:p>
            <a:pPr lvl="1"/>
            <a:r>
              <a:rPr lang="it-IT" dirty="0" smtClean="0"/>
              <a:t>Spring</a:t>
            </a:r>
          </a:p>
          <a:p>
            <a:pPr lvl="1"/>
            <a:r>
              <a:rPr lang="it-IT" dirty="0" smtClean="0"/>
              <a:t>Unity</a:t>
            </a:r>
          </a:p>
          <a:p>
            <a:pPr lvl="1"/>
            <a:r>
              <a:rPr lang="it-IT" dirty="0" smtClean="0"/>
              <a:t>Windsor</a:t>
            </a:r>
          </a:p>
          <a:p>
            <a:pPr lvl="1"/>
            <a:r>
              <a:rPr lang="it-IT" dirty="0" smtClean="0"/>
              <a:t>Ninject</a:t>
            </a:r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Un ringraziamento agli Sponsors</a:t>
            </a:r>
            <a:endParaRPr lang="it-IT" dirty="0"/>
          </a:p>
        </p:txBody>
      </p:sp>
      <p:pic>
        <p:nvPicPr>
          <p:cNvPr id="5" name="Immagine 5" descr="Sponsor_FAG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71604" y="4572008"/>
            <a:ext cx="952500" cy="1009650"/>
          </a:xfrm>
          <a:prstGeom prst="rect">
            <a:avLst/>
          </a:prstGeom>
        </p:spPr>
      </p:pic>
      <p:pic>
        <p:nvPicPr>
          <p:cNvPr id="6" name="Immagine 6" descr="wrox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72264" y="4000504"/>
            <a:ext cx="1664258" cy="1664258"/>
          </a:xfrm>
          <a:prstGeom prst="rect">
            <a:avLst/>
          </a:prstGeom>
        </p:spPr>
      </p:pic>
      <p:pic>
        <p:nvPicPr>
          <p:cNvPr id="8" name="Immagine 8" descr="logo_ky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86314" y="1928802"/>
            <a:ext cx="1096416" cy="1146253"/>
          </a:xfrm>
          <a:prstGeom prst="rect">
            <a:avLst/>
          </a:prstGeom>
        </p:spPr>
      </p:pic>
      <p:pic>
        <p:nvPicPr>
          <p:cNvPr id="9" name="Immagine 11" descr="sap_logo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0034" y="1857364"/>
            <a:ext cx="3437023" cy="1785950"/>
          </a:xfrm>
          <a:prstGeom prst="rect">
            <a:avLst/>
          </a:prstGeom>
        </p:spPr>
      </p:pic>
      <p:pic>
        <p:nvPicPr>
          <p:cNvPr id="10" name="Immagine 7" descr="lodo_duke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00892" y="2000240"/>
            <a:ext cx="1114425" cy="1114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 inside ASP.NET MVC with </a:t>
            </a:r>
            <a:r>
              <a:rPr lang="en-US" dirty="0" err="1" smtClean="0"/>
              <a:t>Ninject</a:t>
            </a:r>
            <a:endParaRPr lang="it-I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274195"/>
          </a:xfrm>
        </p:spPr>
        <p:txBody>
          <a:bodyPr/>
          <a:lstStyle/>
          <a:p>
            <a:r>
              <a:rPr lang="it-IT" dirty="0" smtClean="0"/>
              <a:t>Global.asax eredita da NinjectHttpApplication</a:t>
            </a:r>
          </a:p>
          <a:p>
            <a:r>
              <a:rPr lang="it-IT" dirty="0" smtClean="0"/>
              <a:t>Helper per configurare tutti i controller:</a:t>
            </a:r>
          </a:p>
          <a:p>
            <a:pPr lvl="1"/>
            <a:r>
              <a:rPr lang="it-IT" b="1" dirty="0" smtClean="0"/>
              <a:t>RegisterAllControllersIn(</a:t>
            </a:r>
            <a:r>
              <a:rPr lang="it-IT" b="1" i="1" dirty="0" smtClean="0"/>
              <a:t>“assemblyName”</a:t>
            </a:r>
            <a:r>
              <a:rPr lang="it-IT" b="1" dirty="0" smtClean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Non usate le “Magic strings”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Best Practice n° 4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 err="1" smtClean="0"/>
              <a:t>alle</a:t>
            </a:r>
            <a:r>
              <a:rPr lang="en-US" dirty="0" smtClean="0"/>
              <a:t> Magic Strings</a:t>
            </a:r>
            <a:endParaRPr lang="it-I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717393"/>
          </a:xfrm>
        </p:spPr>
        <p:txBody>
          <a:bodyPr/>
          <a:lstStyle/>
          <a:p>
            <a:r>
              <a:rPr lang="it-IT" dirty="0" smtClean="0"/>
              <a:t>Non usare mai ViewData[“key”]</a:t>
            </a:r>
          </a:p>
          <a:p>
            <a:r>
              <a:rPr lang="it-IT" dirty="0" smtClean="0"/>
              <a:t>Creare sempre un ViewModel per View</a:t>
            </a:r>
          </a:p>
          <a:p>
            <a:r>
              <a:rPr lang="it-IT" dirty="0" smtClean="0"/>
              <a:t>La View eredita sempre da</a:t>
            </a:r>
          </a:p>
          <a:p>
            <a:pPr lvl="1"/>
            <a:r>
              <a:rPr lang="it-IT" b="1" dirty="0" smtClean="0"/>
              <a:t>System.Web.Mvc.ViewPage&lt;ListViewModel&gt;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Createvi delle convenzioni “personali”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Best Practice n° 5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Createvi delle convenzioni “personali”</a:t>
            </a:r>
            <a:endParaRPr lang="it-I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643527"/>
          </a:xfrm>
        </p:spPr>
        <p:txBody>
          <a:bodyPr/>
          <a:lstStyle/>
          <a:p>
            <a:r>
              <a:rPr lang="it-IT" dirty="0" smtClean="0"/>
              <a:t>ASP.NET MVC è una base dalla quale crearsi la propria architettura di riferimento</a:t>
            </a:r>
          </a:p>
          <a:p>
            <a:r>
              <a:rPr lang="it-IT" dirty="0" smtClean="0"/>
              <a:t>Controller (e magari view) implementano una vostra base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Fate attenzione ai Verbi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Best Practice </a:t>
            </a:r>
            <a:r>
              <a:rPr lang="it-IT" dirty="0" err="1" smtClean="0"/>
              <a:t>n°</a:t>
            </a:r>
            <a:r>
              <a:rPr lang="it-IT" dirty="0" smtClean="0"/>
              <a:t> </a:t>
            </a:r>
            <a:r>
              <a:rPr lang="it-IT" dirty="0" err="1" smtClean="0"/>
              <a:t>6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Fate attenzione ai Verbi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274195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Cosa</a:t>
            </a:r>
            <a:r>
              <a:rPr lang="en-US" dirty="0" smtClean="0"/>
              <a:t> </a:t>
            </a:r>
            <a:r>
              <a:rPr lang="en-US" dirty="0" err="1" smtClean="0"/>
              <a:t>succede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fa</a:t>
            </a:r>
            <a:r>
              <a:rPr lang="en-US" dirty="0" smtClean="0"/>
              <a:t> refresh (back) </a:t>
            </a:r>
            <a:r>
              <a:rPr lang="en-US" dirty="0" err="1" smtClean="0"/>
              <a:t>dopo</a:t>
            </a:r>
            <a:r>
              <a:rPr lang="en-US" dirty="0" smtClean="0"/>
              <a:t> un submit?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2571744"/>
            <a:ext cx="7410067" cy="1657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PRG Pattern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086725"/>
          </a:xfrm>
        </p:spPr>
        <p:txBody>
          <a:bodyPr/>
          <a:lstStyle/>
          <a:p>
            <a:r>
              <a:rPr lang="it-IT" dirty="0" smtClean="0"/>
              <a:t>View invia i dati in POST</a:t>
            </a:r>
          </a:p>
          <a:p>
            <a:r>
              <a:rPr lang="it-IT" dirty="0" smtClean="0"/>
              <a:t>Controller valida</a:t>
            </a:r>
          </a:p>
          <a:p>
            <a:pPr lvl="1"/>
            <a:r>
              <a:rPr lang="it-IT" dirty="0" smtClean="0"/>
              <a:t>Invia View con errori (POST)</a:t>
            </a:r>
          </a:p>
          <a:p>
            <a:pPr lvl="1"/>
            <a:r>
              <a:rPr lang="it-IT" dirty="0" smtClean="0"/>
              <a:t>Redirect in GET</a:t>
            </a:r>
          </a:p>
          <a:p>
            <a:r>
              <a:rPr lang="it-IT" dirty="0" smtClean="0"/>
              <a:t>Pagina in GET mostra i risultati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Fate attenzione ai Verbi</a:t>
            </a:r>
            <a:endParaRPr lang="it-I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904863"/>
          </a:xfrm>
        </p:spPr>
        <p:txBody>
          <a:bodyPr/>
          <a:lstStyle/>
          <a:p>
            <a:r>
              <a:rPr lang="it-IT" dirty="0" smtClean="0"/>
              <a:t>Visualizzate i dati in GET</a:t>
            </a:r>
          </a:p>
          <a:p>
            <a:r>
              <a:rPr lang="it-IT" dirty="0" smtClean="0"/>
              <a:t>Modificateli col POST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it-IT" dirty="0" err="1" smtClean="0"/>
              <a:t>Model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Who the hell am I?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564053"/>
          </a:xfrm>
        </p:spPr>
        <p:txBody>
          <a:bodyPr/>
          <a:lstStyle/>
          <a:p>
            <a:r>
              <a:rPr lang="it-IT" dirty="0" smtClean="0"/>
              <a:t>Simone Chiaretta</a:t>
            </a:r>
          </a:p>
          <a:p>
            <a:r>
              <a:rPr lang="it-IT" dirty="0" smtClean="0"/>
              <a:t>Lavoro per Avanade Italy</a:t>
            </a:r>
          </a:p>
          <a:p>
            <a:r>
              <a:rPr lang="it-IT" dirty="0" smtClean="0"/>
              <a:t>Microsoft MVP ASP.NET</a:t>
            </a:r>
          </a:p>
          <a:p>
            <a:r>
              <a:rPr lang="it-IT" dirty="0" smtClean="0"/>
              <a:t>Blogger – </a:t>
            </a:r>
            <a:r>
              <a:rPr lang="it-IT" dirty="0" smtClean="0">
                <a:hlinkClick r:id="rId2"/>
              </a:rPr>
              <a:t>http://codeclimber.net.nz</a:t>
            </a:r>
            <a:r>
              <a:rPr lang="it-IT" dirty="0" smtClean="0"/>
              <a:t> </a:t>
            </a:r>
          </a:p>
          <a:p>
            <a:r>
              <a:rPr lang="it-IT" dirty="0" smtClean="0"/>
              <a:t>Fondatore di UGIALT.NET</a:t>
            </a:r>
          </a:p>
          <a:p>
            <a:r>
              <a:rPr lang="it-IT" dirty="0" smtClean="0"/>
              <a:t>OpenSource developer</a:t>
            </a:r>
          </a:p>
          <a:p>
            <a:r>
              <a:rPr lang="it-IT" dirty="0" smtClean="0"/>
              <a:t>Climber</a:t>
            </a:r>
          </a:p>
          <a:p>
            <a:r>
              <a:rPr lang="it-IT" dirty="0" smtClean="0"/>
              <a:t>All Around Nice Guy</a:t>
            </a:r>
            <a:endParaRPr lang="it-IT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786446" y="2571744"/>
            <a:ext cx="2799477" cy="398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4" y="5286388"/>
            <a:ext cx="2118619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 descr="C:\Users\Administrator\Downloads\aspinsider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43240" y="5357826"/>
            <a:ext cx="1981198" cy="7158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DomainModel != ViewModel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Best Practice n° 7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DomainModel != ViewModel</a:t>
            </a:r>
            <a:endParaRPr lang="it-I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382191"/>
          </a:xfrm>
        </p:spPr>
        <p:txBody>
          <a:bodyPr/>
          <a:lstStyle/>
          <a:p>
            <a:r>
              <a:rPr lang="it-IT" dirty="0" smtClean="0"/>
              <a:t>DomainModel</a:t>
            </a:r>
          </a:p>
          <a:p>
            <a:pPr lvl="1"/>
            <a:r>
              <a:rPr lang="it-IT" dirty="0" smtClean="0"/>
              <a:t>Dati + Comportamenti</a:t>
            </a:r>
          </a:p>
          <a:p>
            <a:pPr lvl="1"/>
            <a:r>
              <a:rPr lang="it-IT" dirty="0" smtClean="0"/>
              <a:t>Gerarchico, tipizzato</a:t>
            </a:r>
          </a:p>
          <a:p>
            <a:r>
              <a:rPr lang="it-IT" dirty="0" smtClean="0"/>
              <a:t>ViewModel</a:t>
            </a:r>
          </a:p>
          <a:p>
            <a:pPr lvl="1"/>
            <a:r>
              <a:rPr lang="it-IT" dirty="0" smtClean="0"/>
              <a:t>Solo Dati</a:t>
            </a:r>
          </a:p>
          <a:p>
            <a:pPr lvl="1"/>
            <a:r>
              <a:rPr lang="it-IT" dirty="0" smtClean="0"/>
              <a:t>Flat, solo stringhe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DomainModel != ViewModel</a:t>
            </a:r>
            <a:endParaRPr lang="it-I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603790"/>
          </a:xfrm>
        </p:spPr>
        <p:txBody>
          <a:bodyPr/>
          <a:lstStyle/>
          <a:p>
            <a:r>
              <a:rPr lang="it-IT" dirty="0" smtClean="0"/>
              <a:t>Evitare la noia di scrivere i mapping a mano.</a:t>
            </a:r>
          </a:p>
          <a:p>
            <a:endParaRPr lang="it-IT" dirty="0" smtClean="0"/>
          </a:p>
          <a:p>
            <a:pPr algn="ctr">
              <a:buNone/>
            </a:pPr>
            <a:endParaRPr lang="it-IT" sz="3600" b="1" dirty="0" smtClean="0"/>
          </a:p>
          <a:p>
            <a:pPr algn="ctr">
              <a:buNone/>
            </a:pPr>
            <a:r>
              <a:rPr lang="it-IT" sz="3600" b="1" dirty="0" smtClean="0"/>
              <a:t>AutoMapper</a:t>
            </a:r>
          </a:p>
          <a:p>
            <a:pPr algn="ctr">
              <a:buNone/>
            </a:pPr>
            <a:r>
              <a:rPr lang="it-IT" sz="2000" b="1" dirty="0" smtClean="0"/>
              <a:t>Mapper.Map&lt;Post, ShowPostModel&gt;(post)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Usa le Action per dati “condivisi”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Best Practice n° 8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Componentizzazione</a:t>
            </a:r>
            <a:endParaRPr lang="it-I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133165"/>
          </a:xfrm>
        </p:spPr>
        <p:txBody>
          <a:bodyPr/>
          <a:lstStyle/>
          <a:p>
            <a:r>
              <a:rPr lang="it-IT" dirty="0" smtClean="0"/>
              <a:t>RenderPartial</a:t>
            </a:r>
          </a:p>
          <a:p>
            <a:pPr lvl="1"/>
            <a:r>
              <a:rPr lang="it-IT" dirty="0" smtClean="0"/>
              <a:t>Il controller deve sempre “creare” i dati di tutti i componenti</a:t>
            </a:r>
          </a:p>
          <a:p>
            <a:r>
              <a:rPr lang="it-IT" dirty="0" smtClean="0"/>
              <a:t>RenderAction (futures)</a:t>
            </a:r>
          </a:p>
          <a:p>
            <a:pPr lvl="1"/>
            <a:r>
              <a:rPr lang="it-IT" dirty="0" smtClean="0"/>
              <a:t>Smells (la view chiama un controller)</a:t>
            </a:r>
          </a:p>
          <a:p>
            <a:pPr lvl="1"/>
            <a:r>
              <a:rPr lang="it-IT" dirty="0" smtClean="0"/>
              <a:t>Difficile da testare</a:t>
            </a:r>
          </a:p>
          <a:p>
            <a:r>
              <a:rPr lang="it-IT" dirty="0" smtClean="0"/>
              <a:t>Custom HtmlHelpers</a:t>
            </a:r>
          </a:p>
          <a:p>
            <a:pPr lvl="1"/>
            <a:r>
              <a:rPr lang="it-IT" dirty="0" smtClean="0"/>
              <a:t>Ok per pezzi di HTML, ma non deve avere logica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Action Filtes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302716"/>
          </a:xfrm>
        </p:spPr>
        <p:txBody>
          <a:bodyPr/>
          <a:lstStyle/>
          <a:p>
            <a:r>
              <a:rPr lang="it-IT" dirty="0" smtClean="0"/>
              <a:t>Definiti come Attributi</a:t>
            </a:r>
          </a:p>
          <a:p>
            <a:r>
              <a:rPr lang="it-IT" dirty="0" smtClean="0"/>
              <a:t>Permettono di eseguire “codice”</a:t>
            </a:r>
          </a:p>
          <a:p>
            <a:pPr lvl="1"/>
            <a:r>
              <a:rPr lang="it-IT" dirty="0" smtClean="0"/>
              <a:t>Durante la fase di Autenticazione</a:t>
            </a:r>
          </a:p>
          <a:p>
            <a:pPr lvl="1"/>
            <a:r>
              <a:rPr lang="it-IT" dirty="0" smtClean="0"/>
              <a:t>In caso di eccezione</a:t>
            </a:r>
          </a:p>
          <a:p>
            <a:pPr lvl="1"/>
            <a:r>
              <a:rPr lang="it-IT" dirty="0" smtClean="0"/>
              <a:t>Prima di una Action</a:t>
            </a:r>
          </a:p>
          <a:p>
            <a:pPr lvl="1"/>
            <a:r>
              <a:rPr lang="it-IT" dirty="0" smtClean="0"/>
              <a:t>Dopo una Action</a:t>
            </a:r>
          </a:p>
          <a:p>
            <a:pPr lvl="1"/>
            <a:r>
              <a:rPr lang="it-IT" dirty="0" smtClean="0"/>
              <a:t>Prima del rendering della view</a:t>
            </a:r>
          </a:p>
          <a:p>
            <a:pPr lvl="1"/>
            <a:r>
              <a:rPr lang="it-IT" dirty="0" smtClean="0"/>
              <a:t>Dopo il rendering della view</a:t>
            </a:r>
          </a:p>
          <a:p>
            <a:r>
              <a:rPr lang="it-IT" dirty="0" smtClean="0"/>
              <a:t>Filtri “core”</a:t>
            </a:r>
          </a:p>
          <a:p>
            <a:pPr lvl="1"/>
            <a:r>
              <a:rPr lang="it-IT" dirty="0" smtClean="0"/>
              <a:t>Authorize</a:t>
            </a:r>
          </a:p>
          <a:p>
            <a:pPr lvl="1"/>
            <a:r>
              <a:rPr lang="it-IT" dirty="0" smtClean="0"/>
              <a:t>OutputCache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Action Filter + Render Partial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019562"/>
          </a:xfrm>
        </p:spPr>
        <p:txBody>
          <a:bodyPr/>
          <a:lstStyle/>
          <a:p>
            <a:r>
              <a:rPr lang="it-IT" dirty="0" smtClean="0"/>
              <a:t>Controller:</a:t>
            </a:r>
          </a:p>
          <a:p>
            <a:pPr lvl="1"/>
            <a:r>
              <a:rPr lang="it-IT" dirty="0" smtClean="0"/>
              <a:t>Esegue il codice per il suo “main concern” e “genera” il dato principale</a:t>
            </a:r>
          </a:p>
          <a:p>
            <a:r>
              <a:rPr lang="it-IT" dirty="0" smtClean="0"/>
              <a:t>View:</a:t>
            </a:r>
          </a:p>
          <a:p>
            <a:pPr lvl="1"/>
            <a:r>
              <a:rPr lang="it-IT" dirty="0" smtClean="0"/>
              <a:t>Mostra l’output principale</a:t>
            </a:r>
          </a:p>
          <a:p>
            <a:pPr lvl="1"/>
            <a:r>
              <a:rPr lang="it-IT" dirty="0" smtClean="0"/>
              <a:t>Chiama le varie PartialViews</a:t>
            </a:r>
          </a:p>
          <a:p>
            <a:r>
              <a:rPr lang="it-IT" dirty="0" smtClean="0"/>
              <a:t>Action Filters:</a:t>
            </a:r>
          </a:p>
          <a:p>
            <a:pPr lvl="1"/>
            <a:r>
              <a:rPr lang="it-IT" dirty="0" smtClean="0"/>
              <a:t>Caricano i dati per le partial views</a:t>
            </a:r>
          </a:p>
          <a:p>
            <a:r>
              <a:rPr lang="it-IT" dirty="0" smtClean="0"/>
              <a:t>Partial views</a:t>
            </a:r>
          </a:p>
          <a:p>
            <a:pPr lvl="1"/>
            <a:r>
              <a:rPr lang="it-IT" dirty="0" smtClean="0"/>
              <a:t>Mostrano i dati caricati dagli Action Filters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it-IT" dirty="0" err="1" smtClean="0"/>
              <a:t>View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Non usare il code-behind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Best Practice n° 9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Non usare code-behind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107996"/>
          </a:xfrm>
        </p:spPr>
        <p:txBody>
          <a:bodyPr/>
          <a:lstStyle/>
          <a:p>
            <a:pPr algn="ctr">
              <a:buNone/>
            </a:pPr>
            <a:r>
              <a:rPr lang="it-IT" sz="6600" dirty="0" smtClean="0"/>
              <a:t>MAI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071678"/>
            <a:ext cx="8229600" cy="830997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Vorreste</a:t>
            </a:r>
            <a:r>
              <a:rPr lang="en-US" dirty="0" smtClean="0"/>
              <a:t> </a:t>
            </a:r>
            <a:r>
              <a:rPr lang="en-US" dirty="0" err="1" smtClean="0"/>
              <a:t>sapere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finale </a:t>
            </a:r>
            <a:r>
              <a:rPr lang="en-US" dirty="0" err="1" smtClean="0"/>
              <a:t>di</a:t>
            </a:r>
            <a:r>
              <a:rPr lang="en-US" dirty="0" smtClean="0"/>
              <a:t> un film prima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vederlo</a:t>
            </a:r>
            <a:r>
              <a:rPr lang="en-US" dirty="0" smtClean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00034" y="1000108"/>
            <a:ext cx="822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65000"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ASP.NET MVC Best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Practices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Scrivi HTML quando puoi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Best Practice n° 10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Scrivi HTML quando puoi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382191"/>
          </a:xfrm>
        </p:spPr>
        <p:txBody>
          <a:bodyPr/>
          <a:lstStyle/>
          <a:p>
            <a:r>
              <a:rPr lang="it-IT" dirty="0" smtClean="0"/>
              <a:t>Imparate a scrivere HTML</a:t>
            </a:r>
          </a:p>
          <a:p>
            <a:r>
              <a:rPr lang="it-IT" dirty="0" smtClean="0"/>
              <a:t>Non usate HtmlHelpers che astraggono SOLO l’HTML</a:t>
            </a:r>
          </a:p>
          <a:p>
            <a:pPr lvl="1" algn="ctr">
              <a:buNone/>
            </a:pPr>
            <a:r>
              <a:rPr lang="it-IT" b="1" dirty="0" smtClean="0"/>
              <a:t>&lt;%= Html.Submit(“Salva”) %&gt;</a:t>
            </a:r>
          </a:p>
          <a:p>
            <a:pPr lvl="1" algn="ctr">
              <a:buNone/>
            </a:pPr>
            <a:r>
              <a:rPr lang="it-IT" b="1" dirty="0" smtClean="0"/>
              <a:t>vs</a:t>
            </a:r>
          </a:p>
          <a:p>
            <a:pPr lvl="1" algn="ctr">
              <a:buNone/>
            </a:pPr>
            <a:r>
              <a:rPr lang="it-IT" b="1" dirty="0" smtClean="0"/>
              <a:t>&lt;input type=“submit” value=“Salva” 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If there is an </a:t>
            </a:r>
            <a:r>
              <a:rPr lang="it-IT" b="1" dirty="0" smtClean="0"/>
              <a:t>if</a:t>
            </a:r>
            <a:r>
              <a:rPr lang="it-IT" dirty="0" smtClean="0"/>
              <a:t>, write an HtmlHelper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Best Practice n° 11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Scrivi HtmlHelpers quando puoi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717393"/>
          </a:xfrm>
        </p:spPr>
        <p:txBody>
          <a:bodyPr/>
          <a:lstStyle/>
          <a:p>
            <a:r>
              <a:rPr lang="it-IT" dirty="0" smtClean="0"/>
              <a:t>Le view non devono aver logica</a:t>
            </a:r>
          </a:p>
          <a:p>
            <a:r>
              <a:rPr lang="it-IT" dirty="0" smtClean="0"/>
              <a:t>Solo if e foreach sono consentiti</a:t>
            </a:r>
          </a:p>
          <a:p>
            <a:r>
              <a:rPr lang="it-IT" dirty="0" smtClean="0"/>
              <a:t>Quando possibile, “nasconderli” in HtmlHelpers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Scegli con cura il view engine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Best Practice n° 12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Scegli con cura il view engine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348061"/>
          </a:xfrm>
        </p:spPr>
        <p:txBody>
          <a:bodyPr/>
          <a:lstStyle/>
          <a:p>
            <a:r>
              <a:rPr lang="it-IT" dirty="0" smtClean="0"/>
              <a:t>Default è WebFormViewEngine</a:t>
            </a:r>
          </a:p>
          <a:p>
            <a:r>
              <a:rPr lang="it-IT" dirty="0" smtClean="0"/>
              <a:t>Non è il “migliore” possibile</a:t>
            </a:r>
          </a:p>
          <a:p>
            <a:r>
              <a:rPr lang="it-IT" dirty="0" smtClean="0"/>
              <a:t>Scegliete quello che fa per voi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Scegli con cura il view engine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382191"/>
          </a:xfrm>
        </p:spPr>
        <p:txBody>
          <a:bodyPr/>
          <a:lstStyle/>
          <a:p>
            <a:r>
              <a:rPr lang="it-IT" dirty="0" smtClean="0"/>
              <a:t>Spark View Engine</a:t>
            </a:r>
          </a:p>
          <a:p>
            <a:pPr lvl="1"/>
            <a:r>
              <a:rPr lang="it-IT" dirty="0" smtClean="0"/>
              <a:t>Il flusso è dominato dall’HTML</a:t>
            </a:r>
          </a:p>
          <a:p>
            <a:pPr lvl="1"/>
            <a:r>
              <a:rPr lang="it-IT" dirty="0" smtClean="0"/>
              <a:t>Solo un templating engine</a:t>
            </a:r>
          </a:p>
          <a:p>
            <a:r>
              <a:rPr lang="it-IT" dirty="0" smtClean="0"/>
              <a:t>Altre funzionalità</a:t>
            </a:r>
          </a:p>
          <a:p>
            <a:pPr lvl="1"/>
            <a:r>
              <a:rPr lang="it-IT" dirty="0" smtClean="0"/>
              <a:t>Emette PDF</a:t>
            </a:r>
          </a:p>
          <a:p>
            <a:pPr lvl="1"/>
            <a:r>
              <a:rPr lang="it-IT" dirty="0" smtClean="0"/>
              <a:t>Interpreta i template anche in Javascript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23220"/>
          </a:xfrm>
        </p:spPr>
        <p:txBody>
          <a:bodyPr/>
          <a:lstStyle/>
          <a:p>
            <a:r>
              <a:rPr lang="it-IT" dirty="0" smtClean="0"/>
              <a:t>Beginning ASP.NET MVC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44" y="990600"/>
            <a:ext cx="4972056" cy="3637919"/>
          </a:xfrm>
        </p:spPr>
        <p:txBody>
          <a:bodyPr/>
          <a:lstStyle/>
          <a:p>
            <a:r>
              <a:rPr lang="it-IT" dirty="0" smtClean="0"/>
              <a:t>Simone Chiaretta e Keyvan Nayyeri</a:t>
            </a:r>
          </a:p>
          <a:p>
            <a:r>
              <a:rPr lang="it-IT" b="1" dirty="0" smtClean="0"/>
              <a:t>TOC:</a:t>
            </a:r>
          </a:p>
          <a:p>
            <a:pPr lvl="1"/>
            <a:r>
              <a:rPr lang="it-IT" b="1" dirty="0" smtClean="0"/>
              <a:t>MVC</a:t>
            </a:r>
          </a:p>
          <a:p>
            <a:pPr lvl="1"/>
            <a:r>
              <a:rPr lang="it-IT" b="1" dirty="0" smtClean="0"/>
              <a:t>Testing</a:t>
            </a:r>
          </a:p>
          <a:p>
            <a:pPr lvl="1"/>
            <a:r>
              <a:rPr lang="it-IT" b="1" dirty="0" smtClean="0"/>
              <a:t>And more...</a:t>
            </a:r>
          </a:p>
          <a:p>
            <a:r>
              <a:rPr lang="it-IT" dirty="0" smtClean="0"/>
              <a:t>Compratelo con lo sconto oggi da Hoepli</a:t>
            </a:r>
          </a:p>
          <a:p>
            <a:endParaRPr lang="it-IT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85720" y="5715016"/>
            <a:ext cx="88582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ctr">
              <a:spcBef>
                <a:spcPct val="20000"/>
              </a:spcBef>
              <a:buSzPct val="65000"/>
            </a:pPr>
            <a:r>
              <a:rPr lang="it-IT" sz="3200" b="1" kern="0" dirty="0" smtClean="0">
                <a:solidFill>
                  <a:schemeClr val="bg1"/>
                </a:solidFill>
                <a:latin typeface="+mn-lt"/>
              </a:rPr>
              <a:t>http://bit.ly/BeginningASPNETMVC</a:t>
            </a:r>
            <a:endParaRPr kumimoji="0" lang="it-IT" sz="3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214422"/>
            <a:ext cx="3143272" cy="3939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Contatti</a:t>
            </a:r>
            <a:r>
              <a:rPr lang="en-US" dirty="0" smtClean="0"/>
              <a:t> – Simone Chiaretta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973122"/>
          </a:xfrm>
        </p:spPr>
        <p:txBody>
          <a:bodyPr/>
          <a:lstStyle/>
          <a:p>
            <a:r>
              <a:rPr lang="en-US" dirty="0" smtClean="0"/>
              <a:t>MSN: </a:t>
            </a:r>
            <a:r>
              <a:rPr lang="en-US" dirty="0" smtClean="0">
                <a:hlinkClick r:id="rId2"/>
              </a:rPr>
              <a:t>simone_ch@hotmail.com</a:t>
            </a:r>
            <a:endParaRPr lang="en-US" dirty="0" smtClean="0"/>
          </a:p>
          <a:p>
            <a:r>
              <a:rPr lang="en-US" dirty="0" smtClean="0"/>
              <a:t>Blog:</a:t>
            </a:r>
          </a:p>
          <a:p>
            <a:pPr lvl="1"/>
            <a:r>
              <a:rPr lang="en-US" dirty="0" smtClean="0"/>
              <a:t>English: </a:t>
            </a:r>
            <a:r>
              <a:rPr lang="en-US" dirty="0" smtClean="0">
                <a:hlinkClick r:id="rId3"/>
              </a:rPr>
              <a:t>http://codeclimber.net.nz/</a:t>
            </a:r>
            <a:endParaRPr lang="en-US" dirty="0" smtClean="0"/>
          </a:p>
          <a:p>
            <a:pPr lvl="1"/>
            <a:r>
              <a:rPr lang="en-US" dirty="0" err="1" smtClean="0"/>
              <a:t>Italiano</a:t>
            </a:r>
            <a:r>
              <a:rPr lang="en-US" dirty="0" smtClean="0"/>
              <a:t>: </a:t>
            </a:r>
            <a:r>
              <a:rPr lang="en-US" dirty="0" smtClean="0">
                <a:hlinkClick r:id="rId4"/>
              </a:rPr>
              <a:t>http://blogs.ugidotnet.org/piyo/</a:t>
            </a:r>
            <a:endParaRPr lang="en-US" dirty="0" smtClean="0"/>
          </a:p>
          <a:p>
            <a:r>
              <a:rPr lang="en-US" dirty="0" smtClean="0"/>
              <a:t>Twitter: </a:t>
            </a:r>
            <a:r>
              <a:rPr lang="en-US" dirty="0" smtClean="0">
                <a:hlinkClick r:id="rId5"/>
              </a:rPr>
              <a:t>@</a:t>
            </a:r>
            <a:r>
              <a:rPr lang="en-US" dirty="0" err="1" smtClean="0">
                <a:hlinkClick r:id="rId5"/>
              </a:rPr>
              <a:t>simonech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500430" y="3143248"/>
            <a:ext cx="1785950" cy="2540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8596" y="5643578"/>
            <a:ext cx="2118619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 descr="C:\Users\Administrator\Downloads\aspinsider.g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00826" y="5713501"/>
            <a:ext cx="1981198" cy="7158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7" name="Picture 2" descr="C:\projects\Boot camp\lolcats-funny-pictures-requests-in-triplica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000108"/>
            <a:ext cx="6525381" cy="51435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Cos’è </a:t>
            </a:r>
            <a:r>
              <a:rPr lang="it-IT" dirty="0" err="1" smtClean="0"/>
              <a:t>ASP.NET</a:t>
            </a:r>
            <a:r>
              <a:rPr lang="it-IT" dirty="0" smtClean="0"/>
              <a:t> MVC?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61665"/>
          </a:xfrm>
        </p:spPr>
        <p:txBody>
          <a:bodyPr/>
          <a:lstStyle/>
          <a:p>
            <a:r>
              <a:rPr lang="it-IT" dirty="0" smtClean="0"/>
              <a:t>E’ una sessione 300… doveste saperlo </a:t>
            </a:r>
            <a:r>
              <a:rPr lang="en-US" dirty="0" err="1" smtClean="0">
                <a:sym typeface="Wingdings"/>
              </a:rPr>
              <a:t>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 </a:t>
            </a:r>
            <a:r>
              <a:rPr lang="en-US" dirty="0" err="1" smtClean="0"/>
              <a:t>flusso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un’applicazione</a:t>
            </a:r>
            <a:r>
              <a:rPr lang="en-US" dirty="0" smtClean="0"/>
              <a:t> MVC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286512" y="1643050"/>
            <a:ext cx="1571636" cy="9144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/>
              <a:t>Model</a:t>
            </a:r>
            <a:endParaRPr lang="it-IT" b="1" dirty="0"/>
          </a:p>
        </p:txBody>
      </p:sp>
      <p:sp>
        <p:nvSpPr>
          <p:cNvPr id="6" name="Rounded Rectangle 5"/>
          <p:cNvSpPr/>
          <p:nvPr/>
        </p:nvSpPr>
        <p:spPr>
          <a:xfrm>
            <a:off x="6286512" y="3857628"/>
            <a:ext cx="1571636" cy="9144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 smtClean="0"/>
              <a:t>View</a:t>
            </a:r>
            <a:endParaRPr lang="it-IT" b="1" dirty="0"/>
          </a:p>
        </p:txBody>
      </p:sp>
      <p:sp>
        <p:nvSpPr>
          <p:cNvPr id="7" name="Rounded Rectangle 6"/>
          <p:cNvSpPr/>
          <p:nvPr/>
        </p:nvSpPr>
        <p:spPr>
          <a:xfrm>
            <a:off x="3428992" y="2643182"/>
            <a:ext cx="1571636" cy="9144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/>
              <a:t>Controller</a:t>
            </a:r>
            <a:endParaRPr lang="it-IT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428728" y="3071810"/>
            <a:ext cx="1857388" cy="1588"/>
          </a:xfrm>
          <a:prstGeom prst="straightConnector1">
            <a:avLst/>
          </a:prstGeom>
          <a:ln w="25400" cmpd="sng">
            <a:tailEnd type="triangle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214942" y="2071678"/>
            <a:ext cx="714380" cy="571504"/>
          </a:xfrm>
          <a:prstGeom prst="straightConnector1">
            <a:avLst/>
          </a:prstGeom>
          <a:ln w="25400" cmpd="sng">
            <a:headEnd type="triangle"/>
            <a:tailEnd type="triangle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072066" y="3571876"/>
            <a:ext cx="1071570" cy="715968"/>
          </a:xfrm>
          <a:prstGeom prst="straightConnector1">
            <a:avLst/>
          </a:prstGeom>
          <a:ln w="25400" cmpd="sng">
            <a:tailEnd type="triangle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1500166" y="4500570"/>
            <a:ext cx="4643470" cy="1588"/>
          </a:xfrm>
          <a:prstGeom prst="straightConnector1">
            <a:avLst/>
          </a:prstGeom>
          <a:ln w="25400" cmpd="sng">
            <a:tailEnd type="triangle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71670" y="25717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13" name="TextBox 12"/>
          <p:cNvSpPr txBox="1"/>
          <p:nvPr/>
        </p:nvSpPr>
        <p:spPr>
          <a:xfrm>
            <a:off x="2786050" y="4572008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5</a:t>
            </a:r>
            <a:endParaRPr lang="it-IT" dirty="0"/>
          </a:p>
        </p:txBody>
      </p:sp>
      <p:sp>
        <p:nvSpPr>
          <p:cNvPr id="14" name="TextBox 13"/>
          <p:cNvSpPr txBox="1"/>
          <p:nvPr/>
        </p:nvSpPr>
        <p:spPr>
          <a:xfrm>
            <a:off x="5143504" y="1928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15" name="TextBox 14"/>
          <p:cNvSpPr txBox="1"/>
          <p:nvPr/>
        </p:nvSpPr>
        <p:spPr>
          <a:xfrm>
            <a:off x="5072066" y="3857628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4</a:t>
            </a:r>
            <a:endParaRPr lang="it-IT" dirty="0"/>
          </a:p>
        </p:txBody>
      </p:sp>
      <p:sp>
        <p:nvSpPr>
          <p:cNvPr id="16" name="TextBox 15"/>
          <p:cNvSpPr txBox="1"/>
          <p:nvPr/>
        </p:nvSpPr>
        <p:spPr>
          <a:xfrm>
            <a:off x="5500694" y="2571744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31" name="Rounded Rectangle 30"/>
          <p:cNvSpPr/>
          <p:nvPr/>
        </p:nvSpPr>
        <p:spPr>
          <a:xfrm>
            <a:off x="428596" y="2643182"/>
            <a:ext cx="785818" cy="250033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it-IT" b="1" dirty="0" smtClean="0"/>
              <a:t>Browser</a:t>
            </a:r>
            <a:endParaRPr lang="it-IT" b="1" dirty="0"/>
          </a:p>
        </p:txBody>
      </p:sp>
      <p:sp>
        <p:nvSpPr>
          <p:cNvPr id="32" name="Rounded Rectangular Callout 31"/>
          <p:cNvSpPr/>
          <p:nvPr/>
        </p:nvSpPr>
        <p:spPr>
          <a:xfrm>
            <a:off x="1428728" y="1571612"/>
            <a:ext cx="1857388" cy="612648"/>
          </a:xfrm>
          <a:prstGeom prst="wedgeRoundRectCallout">
            <a:avLst>
              <a:gd name="adj1" fmla="val -8760"/>
              <a:gd name="adj2" fmla="val 1115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La </a:t>
            </a:r>
            <a:r>
              <a:rPr lang="en-US" sz="1400" dirty="0" err="1" smtClean="0"/>
              <a:t>richiesta</a:t>
            </a:r>
            <a:r>
              <a:rPr lang="en-US" sz="1400" dirty="0" smtClean="0"/>
              <a:t> </a:t>
            </a:r>
            <a:r>
              <a:rPr lang="en-US" sz="1400" dirty="0" err="1" smtClean="0"/>
              <a:t>arriva</a:t>
            </a:r>
            <a:r>
              <a:rPr lang="en-US" sz="1400" dirty="0" smtClean="0"/>
              <a:t> al controller</a:t>
            </a:r>
            <a:endParaRPr lang="en-US" sz="1400" dirty="0"/>
          </a:p>
        </p:txBody>
      </p:sp>
      <p:sp>
        <p:nvSpPr>
          <p:cNvPr id="33" name="Rounded Rectangular Callout 32"/>
          <p:cNvSpPr/>
          <p:nvPr/>
        </p:nvSpPr>
        <p:spPr>
          <a:xfrm>
            <a:off x="3929058" y="1142984"/>
            <a:ext cx="1714512" cy="612648"/>
          </a:xfrm>
          <a:prstGeom prst="wedgeRoundRectCallout">
            <a:avLst>
              <a:gd name="adj1" fmla="val 30005"/>
              <a:gd name="adj2" fmla="val 8803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Il Controller </a:t>
            </a:r>
            <a:r>
              <a:rPr lang="en-US" sz="1400" dirty="0" err="1" smtClean="0"/>
              <a:t>chiede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 </a:t>
            </a:r>
            <a:r>
              <a:rPr lang="en-US" sz="1400" dirty="0" err="1" smtClean="0"/>
              <a:t>dati</a:t>
            </a:r>
            <a:r>
              <a:rPr lang="en-US" sz="1400" dirty="0" smtClean="0"/>
              <a:t> al Model</a:t>
            </a:r>
            <a:endParaRPr lang="en-US" sz="1400" dirty="0"/>
          </a:p>
        </p:txBody>
      </p:sp>
      <p:sp>
        <p:nvSpPr>
          <p:cNvPr id="34" name="Rounded Rectangular Callout 33"/>
          <p:cNvSpPr/>
          <p:nvPr/>
        </p:nvSpPr>
        <p:spPr>
          <a:xfrm>
            <a:off x="6500826" y="2857496"/>
            <a:ext cx="2143140" cy="785818"/>
          </a:xfrm>
          <a:prstGeom prst="wedgeRoundRectCallout">
            <a:avLst>
              <a:gd name="adj1" fmla="val -87696"/>
              <a:gd name="adj2" fmla="val -5533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Il Model </a:t>
            </a:r>
            <a:r>
              <a:rPr lang="en-US" sz="1400" dirty="0" err="1" smtClean="0"/>
              <a:t>restituisce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 </a:t>
            </a:r>
            <a:r>
              <a:rPr lang="en-US" sz="1400" dirty="0" err="1" smtClean="0"/>
              <a:t>dati</a:t>
            </a:r>
            <a:r>
              <a:rPr lang="en-US" sz="1400" dirty="0" smtClean="0"/>
              <a:t> al controller</a:t>
            </a:r>
            <a:endParaRPr lang="en-US" sz="1400" dirty="0"/>
          </a:p>
        </p:txBody>
      </p:sp>
      <p:sp>
        <p:nvSpPr>
          <p:cNvPr id="36" name="Rounded Rectangular Callout 35"/>
          <p:cNvSpPr/>
          <p:nvPr/>
        </p:nvSpPr>
        <p:spPr>
          <a:xfrm>
            <a:off x="2000232" y="3714752"/>
            <a:ext cx="2271722" cy="642942"/>
          </a:xfrm>
          <a:prstGeom prst="wedgeRoundRectCallout">
            <a:avLst>
              <a:gd name="adj1" fmla="val 91055"/>
              <a:gd name="adj2" fmla="val 44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Il controller </a:t>
            </a:r>
            <a:r>
              <a:rPr lang="en-US" sz="1400" dirty="0" err="1" smtClean="0"/>
              <a:t>formatta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 </a:t>
            </a:r>
            <a:r>
              <a:rPr lang="en-US" sz="1400" dirty="0" err="1" smtClean="0"/>
              <a:t>dati</a:t>
            </a:r>
            <a:r>
              <a:rPr lang="en-US" sz="1400" dirty="0" smtClean="0"/>
              <a:t> e </a:t>
            </a:r>
            <a:r>
              <a:rPr lang="en-US" sz="1400" dirty="0" err="1" smtClean="0"/>
              <a:t>li</a:t>
            </a:r>
            <a:r>
              <a:rPr lang="en-US" sz="1400" dirty="0" smtClean="0"/>
              <a:t> </a:t>
            </a:r>
            <a:r>
              <a:rPr lang="en-US" sz="1400" dirty="0" err="1" smtClean="0"/>
              <a:t>passa</a:t>
            </a:r>
            <a:r>
              <a:rPr lang="en-US" sz="1400" dirty="0" smtClean="0"/>
              <a:t> </a:t>
            </a:r>
            <a:r>
              <a:rPr lang="en-US" sz="1400" dirty="0" err="1" smtClean="0"/>
              <a:t>alla</a:t>
            </a:r>
            <a:r>
              <a:rPr lang="en-US" sz="1400" dirty="0" smtClean="0"/>
              <a:t> view</a:t>
            </a:r>
            <a:endParaRPr lang="en-US" sz="1400" dirty="0"/>
          </a:p>
        </p:txBody>
      </p:sp>
      <p:sp>
        <p:nvSpPr>
          <p:cNvPr id="37" name="Rounded Rectangular Callout 36"/>
          <p:cNvSpPr/>
          <p:nvPr/>
        </p:nvSpPr>
        <p:spPr>
          <a:xfrm>
            <a:off x="3071802" y="5214950"/>
            <a:ext cx="2286016" cy="785818"/>
          </a:xfrm>
          <a:prstGeom prst="wedgeRoundRectCallout">
            <a:avLst>
              <a:gd name="adj1" fmla="val -64141"/>
              <a:gd name="adj2" fmla="val -1017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La view </a:t>
            </a:r>
            <a:r>
              <a:rPr lang="en-US" sz="1400" dirty="0" err="1" smtClean="0"/>
              <a:t>costriusce</a:t>
            </a:r>
            <a:r>
              <a:rPr lang="en-US" sz="1400" dirty="0" smtClean="0"/>
              <a:t> la </a:t>
            </a:r>
            <a:r>
              <a:rPr lang="en-US" sz="1400" dirty="0" err="1" smtClean="0"/>
              <a:t>pagina</a:t>
            </a:r>
            <a:r>
              <a:rPr lang="en-US" sz="1400" dirty="0" smtClean="0"/>
              <a:t>  </a:t>
            </a:r>
            <a:r>
              <a:rPr lang="en-US" sz="1400" dirty="0" err="1" smtClean="0"/>
              <a:t>che</a:t>
            </a:r>
            <a:r>
              <a:rPr lang="en-US" sz="1400" dirty="0" smtClean="0"/>
              <a:t> </a:t>
            </a:r>
            <a:r>
              <a:rPr lang="en-US" sz="1400" dirty="0" err="1" smtClean="0"/>
              <a:t>viene</a:t>
            </a:r>
            <a:r>
              <a:rPr lang="en-US" sz="1400" dirty="0" smtClean="0"/>
              <a:t> </a:t>
            </a:r>
            <a:r>
              <a:rPr lang="en-US" sz="1400" dirty="0" err="1" smtClean="0"/>
              <a:t>inivata</a:t>
            </a:r>
            <a:r>
              <a:rPr lang="en-US" sz="1400" dirty="0" smtClean="0"/>
              <a:t> al browser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/>
      <p:bldP spid="13" grpId="0"/>
      <p:bldP spid="14" grpId="0"/>
      <p:bldP spid="15" grpId="0"/>
      <p:bldP spid="16" grpId="0"/>
      <p:bldP spid="32" grpId="0" animBg="1"/>
      <p:bldP spid="33" grpId="0" animBg="1"/>
      <p:bldP spid="34" grpId="0" animBg="1"/>
      <p:bldP spid="36" grpId="0" animBg="1"/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it-IT" dirty="0" smtClean="0"/>
              <a:t>Controller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Rimuovi “AccountController”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Best Practice n° 1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1 - Rimuovi “AccountController”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086725"/>
          </a:xfrm>
        </p:spPr>
        <p:txBody>
          <a:bodyPr/>
          <a:lstStyle/>
          <a:p>
            <a:r>
              <a:rPr lang="it-IT" dirty="0" smtClean="0"/>
              <a:t>Difficilmente userete questa gestione utenti, se non per prova</a:t>
            </a:r>
          </a:p>
          <a:p>
            <a:r>
              <a:rPr lang="it-IT" dirty="0" smtClean="0"/>
              <a:t>E’ male tenere codice demo in codice di produzione</a:t>
            </a:r>
          </a:p>
          <a:p>
            <a:r>
              <a:rPr lang="it-IT" dirty="0" smtClean="0"/>
              <a:t>Cancellatela </a:t>
            </a:r>
            <a:r>
              <a:rPr lang="it-IT" dirty="0" smtClean="0">
                <a:sym typeface="Wingdings" pitchFamily="2" charset="2"/>
              </a:rPr>
              <a:t>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one Chiaretta">
  <a:themeElements>
    <a:clrScheme name="Custom 2">
      <a:dk1>
        <a:srgbClr val="000000"/>
      </a:dk1>
      <a:lt1>
        <a:srgbClr val="F8F8F8"/>
      </a:lt1>
      <a:dk2>
        <a:srgbClr val="5F5F5F"/>
      </a:dk2>
      <a:lt2>
        <a:srgbClr val="808080"/>
      </a:lt2>
      <a:accent1>
        <a:srgbClr val="00B050"/>
      </a:accent1>
      <a:accent2>
        <a:srgbClr val="FFCC00"/>
      </a:accent2>
      <a:accent3>
        <a:srgbClr val="FBFBFB"/>
      </a:accent3>
      <a:accent4>
        <a:srgbClr val="000000"/>
      </a:accent4>
      <a:accent5>
        <a:srgbClr val="FFB5AA"/>
      </a:accent5>
      <a:accent6>
        <a:srgbClr val="E7B900"/>
      </a:accent6>
      <a:hlink>
        <a:srgbClr val="00B050"/>
      </a:hlink>
      <a:folHlink>
        <a:srgbClr val="92D050"/>
      </a:folHlink>
    </a:clrScheme>
    <a:fontScheme name="Consolas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AVA_PPTtemplate_GrayVersion_07082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VA_PPTtemplate_GrayVersion_07082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VA_PPTtemplate_GrayVersion_07082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VA_PPTtemplate_GrayVersion_07082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VA_PPTtemplate_GrayVersion_07082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VA_PPTtemplate_GrayVersion_07082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13">
        <a:dk1>
          <a:srgbClr val="000000"/>
        </a:dk1>
        <a:lt1>
          <a:srgbClr val="F8F8F8"/>
        </a:lt1>
        <a:dk2>
          <a:srgbClr val="5F5F5F"/>
        </a:dk2>
        <a:lt2>
          <a:srgbClr val="808080"/>
        </a:lt2>
        <a:accent1>
          <a:srgbClr val="FF5C00"/>
        </a:accent1>
        <a:accent2>
          <a:srgbClr val="FFCC00"/>
        </a:accent2>
        <a:accent3>
          <a:srgbClr val="FBFBFB"/>
        </a:accent3>
        <a:accent4>
          <a:srgbClr val="000000"/>
        </a:accent4>
        <a:accent5>
          <a:srgbClr val="FFB5AA"/>
        </a:accent5>
        <a:accent6>
          <a:srgbClr val="E7B900"/>
        </a:accent6>
        <a:hlink>
          <a:srgbClr val="FF5C00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6055</TotalTime>
  <Words>823</Words>
  <Application>Microsoft Office PowerPoint</Application>
  <PresentationFormat>On-screen Show (4:3)</PresentationFormat>
  <Paragraphs>203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Simone Chiaretta</vt:lpstr>
      <vt:lpstr>ASP.NET MVC Best Practices</vt:lpstr>
      <vt:lpstr>Un ringraziamento agli Sponsors</vt:lpstr>
      <vt:lpstr>Who the hell am I?</vt:lpstr>
      <vt:lpstr>Agenda</vt:lpstr>
      <vt:lpstr>Cos’è ASP.NET MVC?</vt:lpstr>
      <vt:lpstr>Il flusso di un’applicazione MVC</vt:lpstr>
      <vt:lpstr>Controller</vt:lpstr>
      <vt:lpstr>Rimuovi “AccountController”</vt:lpstr>
      <vt:lpstr>1 - Rimuovi “AccountController”</vt:lpstr>
      <vt:lpstr>Isolate i controller dal mondo esterno</vt:lpstr>
      <vt:lpstr>2 - Isolate i controller dal mondo esterno</vt:lpstr>
      <vt:lpstr>2 - Isolate i controller dal mondo esterno</vt:lpstr>
      <vt:lpstr>Usate un IoC Container</vt:lpstr>
      <vt:lpstr>Cos’è Dependency Injection</vt:lpstr>
      <vt:lpstr>Cos’è Dependency Injection </vt:lpstr>
      <vt:lpstr>Cos’è Dependency Injection </vt:lpstr>
      <vt:lpstr>Cos’è Dependency Injection </vt:lpstr>
      <vt:lpstr>Inversion of Control</vt:lpstr>
      <vt:lpstr>IoC inside ASP.NET MVC</vt:lpstr>
      <vt:lpstr>IoC inside ASP.NET MVC with Ninject</vt:lpstr>
      <vt:lpstr>Non usate le “Magic strings”</vt:lpstr>
      <vt:lpstr>No alle Magic Strings</vt:lpstr>
      <vt:lpstr>Createvi delle convenzioni “personali”</vt:lpstr>
      <vt:lpstr>Createvi delle convenzioni “personali”</vt:lpstr>
      <vt:lpstr>Fate attenzione ai Verbi</vt:lpstr>
      <vt:lpstr>Fate attenzione ai Verbi</vt:lpstr>
      <vt:lpstr>PRG Pattern</vt:lpstr>
      <vt:lpstr>Fate attenzione ai Verbi</vt:lpstr>
      <vt:lpstr>Model</vt:lpstr>
      <vt:lpstr>DomainModel != ViewModel</vt:lpstr>
      <vt:lpstr>DomainModel != ViewModel</vt:lpstr>
      <vt:lpstr>DomainModel != ViewModel</vt:lpstr>
      <vt:lpstr>Usa le Action per dati “condivisi”</vt:lpstr>
      <vt:lpstr>Componentizzazione</vt:lpstr>
      <vt:lpstr>Action Filtes</vt:lpstr>
      <vt:lpstr>Action Filter + Render Partial</vt:lpstr>
      <vt:lpstr>View</vt:lpstr>
      <vt:lpstr>Non usare il code-behind</vt:lpstr>
      <vt:lpstr>Non usare code-behind</vt:lpstr>
      <vt:lpstr>Scrivi HTML quando puoi</vt:lpstr>
      <vt:lpstr>Scrivi HTML quando puoi</vt:lpstr>
      <vt:lpstr>If there is an if, write an HtmlHelper</vt:lpstr>
      <vt:lpstr>Scrivi HtmlHelpers quando puoi</vt:lpstr>
      <vt:lpstr>Scegli con cura il view engine</vt:lpstr>
      <vt:lpstr>Scegli con cura il view engine</vt:lpstr>
      <vt:lpstr>Scegli con cura il view engine</vt:lpstr>
      <vt:lpstr>Beginning ASP.NET MVC</vt:lpstr>
      <vt:lpstr>Contatti – Simone Chiaretta</vt:lpstr>
      <vt:lpstr>Q&amp;A</vt:lpstr>
    </vt:vector>
  </TitlesOfParts>
  <Company>Avanade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ASP.NET MVC Framework</dc:title>
  <dc:creator>Simone Chiaretta</dc:creator>
  <cp:lastModifiedBy>Simone Chiaretta</cp:lastModifiedBy>
  <cp:revision>356</cp:revision>
  <dcterms:created xsi:type="dcterms:W3CDTF">2009-10-17T18:30:21Z</dcterms:created>
  <dcterms:modified xsi:type="dcterms:W3CDTF">2009-10-21T10:48:41Z</dcterms:modified>
</cp:coreProperties>
</file>