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50" r:id="rId1"/>
  </p:sldMasterIdLst>
  <p:notesMasterIdLst>
    <p:notesMasterId r:id="rId21"/>
  </p:notesMasterIdLst>
  <p:handoutMasterIdLst>
    <p:handoutMasterId r:id="rId22"/>
  </p:handoutMasterIdLst>
  <p:sldIdLst>
    <p:sldId id="372" r:id="rId2"/>
    <p:sldId id="371" r:id="rId3"/>
    <p:sldId id="373" r:id="rId4"/>
    <p:sldId id="375" r:id="rId5"/>
    <p:sldId id="376" r:id="rId6"/>
    <p:sldId id="380" r:id="rId7"/>
    <p:sldId id="377" r:id="rId8"/>
    <p:sldId id="378" r:id="rId9"/>
    <p:sldId id="381" r:id="rId10"/>
    <p:sldId id="384" r:id="rId11"/>
    <p:sldId id="385" r:id="rId12"/>
    <p:sldId id="386" r:id="rId13"/>
    <p:sldId id="382" r:id="rId14"/>
    <p:sldId id="387" r:id="rId15"/>
    <p:sldId id="383" r:id="rId16"/>
    <p:sldId id="388" r:id="rId17"/>
    <p:sldId id="312" r:id="rId18"/>
    <p:sldId id="374" r:id="rId19"/>
    <p:sldId id="287" r:id="rId20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5B5B"/>
    <a:srgbClr val="676666"/>
    <a:srgbClr val="909090"/>
    <a:srgbClr val="FF5C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59" autoAdjust="0"/>
    <p:restoredTop sz="92226" autoAdjust="0"/>
  </p:normalViewPr>
  <p:slideViewPr>
    <p:cSldViewPr showGuides="1">
      <p:cViewPr>
        <p:scale>
          <a:sx n="80" d="100"/>
          <a:sy n="80" d="100"/>
        </p:scale>
        <p:origin x="-126" y="18"/>
      </p:cViewPr>
      <p:guideLst>
        <p:guide orient="horz" pos="2160"/>
        <p:guide pos="432"/>
      </p:guideLst>
    </p:cSldViewPr>
  </p:slideViewPr>
  <p:outlineViewPr>
    <p:cViewPr>
      <p:scale>
        <a:sx n="33" d="100"/>
        <a:sy n="33" d="100"/>
      </p:scale>
      <p:origin x="0" y="650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2220" y="-90"/>
      </p:cViewPr>
      <p:guideLst>
        <p:guide orient="horz" pos="2928"/>
        <p:guide pos="2208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DBD574-A14B-4F4E-902A-B8280CA594B9}" type="datetimeFigureOut">
              <a:rPr lang="en-US" smtClean="0"/>
              <a:pPr/>
              <a:t>10/22/2009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B02A90-FACD-4535-9102-C9E9B940AAE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99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99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99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D25C731-42E9-4FBD-9345-144BA542F94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38400" y="2846295"/>
            <a:ext cx="6019800" cy="954107"/>
          </a:xfrm>
        </p:spPr>
        <p:txBody>
          <a:bodyPr/>
          <a:lstStyle>
            <a:lvl1pPr>
              <a:defRPr sz="2800" baseline="0">
                <a:solidFill>
                  <a:srgbClr val="00B05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28860" y="3357562"/>
            <a:ext cx="6019800" cy="323165"/>
          </a:xfrm>
        </p:spPr>
        <p:txBody>
          <a:bodyPr/>
          <a:lstStyle>
            <a:lvl1pPr marL="0" indent="0">
              <a:buFont typeface="Arial" pitchFamily="34" charset="0"/>
              <a:buNone/>
              <a:defRPr sz="1500"/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Slide withou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90600"/>
            <a:ext cx="4038600" cy="2139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90600"/>
            <a:ext cx="4038600" cy="2139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lte Only withou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withou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ransition B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846295"/>
            <a:ext cx="7772400" cy="461665"/>
          </a:xfrm>
        </p:spPr>
        <p:txBody>
          <a:bodyPr/>
          <a:lstStyle>
            <a:lvl1pPr>
              <a:defRPr sz="2400">
                <a:solidFill>
                  <a:srgbClr val="00B05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294530"/>
            <a:ext cx="7772400" cy="323165"/>
          </a:xfrm>
        </p:spPr>
        <p:txBody>
          <a:bodyPr/>
          <a:lstStyle>
            <a:lvl1pPr marL="0" indent="0">
              <a:buFont typeface="Arial" pitchFamily="34" charset="0"/>
              <a:buNone/>
              <a:defRPr sz="1500"/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90600"/>
            <a:ext cx="8229600" cy="17173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60" r:id="rId3"/>
    <p:sldLayoutId id="2147483654" r:id="rId4"/>
    <p:sldLayoutId id="2147483656" r:id="rId5"/>
    <p:sldLayoutId id="2147483661" r:id="rId6"/>
    <p:sldLayoutId id="2147483657" r:id="rId7"/>
    <p:sldLayoutId id="2147483662" r:id="rId8"/>
    <p:sldLayoutId id="2147483659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aseline="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5B5B5B"/>
          </a:solidFill>
          <a:latin typeface="Arial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5B5B5B"/>
          </a:solidFill>
          <a:latin typeface="Arial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5B5B5B"/>
          </a:solidFill>
          <a:latin typeface="Arial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5B5B5B"/>
          </a:solidFill>
          <a:latin typeface="Arial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5B5B5B"/>
          </a:solidFill>
          <a:latin typeface="Arial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5B5B5B"/>
          </a:solidFill>
          <a:latin typeface="Arial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5B5B5B"/>
          </a:solidFill>
          <a:latin typeface="Arial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5B5B5B"/>
          </a:solidFill>
          <a:latin typeface="Arial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SzPct val="65000"/>
        <a:buFont typeface="Arial" pitchFamily="34" charset="0"/>
        <a:buChar char="►"/>
        <a:defRPr sz="2400" baseline="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 baseline="0">
          <a:solidFill>
            <a:schemeClr val="bg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baseline="0">
          <a:solidFill>
            <a:schemeClr val="bg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 baseline="0">
          <a:solidFill>
            <a:schemeClr val="bg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1400" baseline="0">
          <a:solidFill>
            <a:schemeClr val="bg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1400">
          <a:solidFill>
            <a:srgbClr val="5B5B5B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1400">
          <a:solidFill>
            <a:srgbClr val="5B5B5B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1400">
          <a:solidFill>
            <a:srgbClr val="5B5B5B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1400">
          <a:solidFill>
            <a:srgbClr val="5B5B5B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odeclimber.net.nz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gif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gif"/><Relationship Id="rId3" Type="http://schemas.openxmlformats.org/officeDocument/2006/relationships/hyperlink" Target="http://codeclimber.net.nz/" TargetMode="External"/><Relationship Id="rId7" Type="http://schemas.openxmlformats.org/officeDocument/2006/relationships/image" Target="../media/image2.png"/><Relationship Id="rId2" Type="http://schemas.openxmlformats.org/officeDocument/2006/relationships/hyperlink" Target="mailto:simone_ch@hotmail.com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hyperlink" Target="http://twitter.com/simonech" TargetMode="External"/><Relationship Id="rId4" Type="http://schemas.openxmlformats.org/officeDocument/2006/relationships/hyperlink" Target="http://blogs.ugidotnet.org/piyo/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gif"/><Relationship Id="rId5" Type="http://schemas.openxmlformats.org/officeDocument/2006/relationships/image" Target="../media/image8.gif"/><Relationship Id="rId4" Type="http://schemas.openxmlformats.org/officeDocument/2006/relationships/image" Target="../media/image7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codeclimber.net.nz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gif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571472" y="285728"/>
            <a:ext cx="1785950" cy="25400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38400" y="2846295"/>
            <a:ext cx="6019800" cy="523220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ASP.NET MVC v2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00298" y="3500438"/>
            <a:ext cx="6019800" cy="323165"/>
          </a:xfrm>
        </p:spPr>
        <p:txBody>
          <a:bodyPr/>
          <a:lstStyle/>
          <a:p>
            <a:r>
              <a:rPr lang="en-US" dirty="0" err="1" smtClean="0"/>
              <a:t>Cosa</a:t>
            </a:r>
            <a:r>
              <a:rPr lang="en-US" dirty="0" smtClean="0"/>
              <a:t> </a:t>
            </a:r>
            <a:r>
              <a:rPr lang="en-US" dirty="0" err="1" smtClean="0"/>
              <a:t>c’è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nuovo</a:t>
            </a:r>
            <a:endParaRPr lang="en-US" dirty="0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5500694" y="4083056"/>
            <a:ext cx="2971800" cy="877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500" dirty="0" smtClean="0">
                <a:solidFill>
                  <a:schemeClr val="accent3"/>
                </a:solidFill>
                <a:latin typeface="+mn-lt"/>
              </a:rPr>
              <a:t>Simone Chiaretta</a:t>
            </a:r>
            <a:br>
              <a:rPr lang="en-US" sz="1500" dirty="0" smtClean="0">
                <a:solidFill>
                  <a:schemeClr val="accent3"/>
                </a:solidFill>
                <a:latin typeface="+mn-lt"/>
              </a:rPr>
            </a:br>
            <a:r>
              <a:rPr lang="en-US" sz="1200" dirty="0" smtClean="0">
                <a:solidFill>
                  <a:schemeClr val="accent3"/>
                </a:solidFill>
                <a:latin typeface="+mn-lt"/>
              </a:rPr>
              <a:t>Solution Developer, Avanade</a:t>
            </a:r>
          </a:p>
          <a:p>
            <a:r>
              <a:rPr lang="en-US" sz="1200" dirty="0" smtClean="0">
                <a:solidFill>
                  <a:schemeClr val="accent3"/>
                </a:solidFill>
                <a:latin typeface="+mn-lt"/>
                <a:hlinkClick r:id="rId3"/>
              </a:rPr>
              <a:t>http://codeclimber.net.nz</a:t>
            </a:r>
            <a:endParaRPr lang="en-US" sz="1200" dirty="0" smtClean="0">
              <a:solidFill>
                <a:schemeClr val="accent3"/>
              </a:solidFill>
              <a:latin typeface="+mn-lt"/>
            </a:endParaRPr>
          </a:p>
          <a:p>
            <a:r>
              <a:rPr lang="en-US" sz="1200" dirty="0" smtClean="0">
                <a:solidFill>
                  <a:schemeClr val="accent3"/>
                </a:solidFill>
                <a:latin typeface="+mn-lt"/>
              </a:rPr>
              <a:t>Twitter: @</a:t>
            </a:r>
            <a:r>
              <a:rPr lang="en-US" sz="1200" dirty="0" err="1" smtClean="0">
                <a:solidFill>
                  <a:schemeClr val="accent3"/>
                </a:solidFill>
                <a:latin typeface="+mn-lt"/>
              </a:rPr>
              <a:t>simonech</a:t>
            </a:r>
            <a:r>
              <a:rPr lang="en-US" sz="1200" dirty="0" smtClean="0">
                <a:solidFill>
                  <a:schemeClr val="accent3"/>
                </a:solidFill>
                <a:latin typeface="+mn-lt"/>
              </a:rPr>
              <a:t> 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5500694" y="4929198"/>
            <a:ext cx="27432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200" dirty="0" smtClean="0">
                <a:solidFill>
                  <a:schemeClr val="accent3"/>
                </a:solidFill>
                <a:latin typeface="+mn-lt"/>
              </a:rPr>
              <a:t>21 </a:t>
            </a:r>
            <a:r>
              <a:rPr lang="en-US" sz="1200" dirty="0" err="1" smtClean="0">
                <a:solidFill>
                  <a:schemeClr val="accent3"/>
                </a:solidFill>
                <a:latin typeface="+mn-lt"/>
              </a:rPr>
              <a:t>Ottobre</a:t>
            </a:r>
            <a:r>
              <a:rPr lang="en-US" sz="1200" dirty="0" smtClean="0">
                <a:solidFill>
                  <a:schemeClr val="accent3"/>
                </a:solidFill>
                <a:latin typeface="+mn-lt"/>
              </a:rPr>
              <a:t> 2009</a:t>
            </a:r>
            <a:endParaRPr lang="en-US" sz="1200" dirty="0">
              <a:solidFill>
                <a:schemeClr val="accent3"/>
              </a:solidFill>
              <a:latin typeface="+mn-lt"/>
            </a:endParaRPr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8596" y="5786454"/>
            <a:ext cx="2118619" cy="85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3" descr="C:\Users\Administrator\Downloads\aspinsider.gi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0034" y="4857760"/>
            <a:ext cx="1981198" cy="71589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  <p:pic>
        <p:nvPicPr>
          <p:cNvPr id="10" name="Segnaposto contenuto 4" descr="logo_dotnetromacesta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786182" y="5931586"/>
            <a:ext cx="5072098" cy="6406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Templated Helpers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1791260"/>
          </a:xfrm>
        </p:spPr>
        <p:txBody>
          <a:bodyPr/>
          <a:lstStyle/>
          <a:p>
            <a:r>
              <a:rPr lang="it-IT" dirty="0" smtClean="0"/>
              <a:t>Html.EditorFor( m =&gt; m.Title);</a:t>
            </a:r>
          </a:p>
          <a:p>
            <a:r>
              <a:rPr lang="it-IT" dirty="0" smtClean="0"/>
              <a:t>Html.LabelFor( m =&gt; m.Title);</a:t>
            </a:r>
          </a:p>
          <a:p>
            <a:r>
              <a:rPr lang="it-IT" dirty="0" smtClean="0"/>
              <a:t>Html.DisplayFor( m =&gt; m.Title);</a:t>
            </a:r>
          </a:p>
          <a:p>
            <a:endParaRPr lang="it-IT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Templated Helpers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1569660"/>
          </a:xfrm>
        </p:spPr>
        <p:txBody>
          <a:bodyPr/>
          <a:lstStyle/>
          <a:p>
            <a:r>
              <a:rPr lang="it-IT" dirty="0" smtClean="0"/>
              <a:t>Controllati tramite DataAnnotation</a:t>
            </a:r>
          </a:p>
          <a:p>
            <a:pPr lvl="1"/>
            <a:r>
              <a:rPr lang="it-IT" dirty="0" smtClean="0"/>
              <a:t>[UIHint("Category")]</a:t>
            </a:r>
          </a:p>
          <a:p>
            <a:pPr lvl="1"/>
            <a:r>
              <a:rPr lang="it-IT" dirty="0" smtClean="0"/>
              <a:t>[DisplayName("Post Category")]</a:t>
            </a:r>
          </a:p>
          <a:p>
            <a:pPr lvl="1"/>
            <a:r>
              <a:rPr lang="it-IT" dirty="0" smtClean="0"/>
              <a:t>[DataType(DataType.EmailAddress)]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Templated Helpers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1348061"/>
          </a:xfrm>
        </p:spPr>
        <p:txBody>
          <a:bodyPr/>
          <a:lstStyle/>
          <a:p>
            <a:r>
              <a:rPr lang="it-IT" dirty="0" smtClean="0"/>
              <a:t>BYO</a:t>
            </a:r>
          </a:p>
          <a:p>
            <a:r>
              <a:rPr lang="it-IT" dirty="0" smtClean="0"/>
              <a:t>Shared\DisplayTemplates</a:t>
            </a:r>
          </a:p>
          <a:p>
            <a:r>
              <a:rPr lang="it-IT" dirty="0" smtClean="0"/>
              <a:t>Shared\EditorTemplates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Model Validation</a:t>
            </a:r>
            <a:endParaRPr lang="it-IT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Model Validation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2382191"/>
          </a:xfrm>
        </p:spPr>
        <p:txBody>
          <a:bodyPr/>
          <a:lstStyle/>
          <a:p>
            <a:r>
              <a:rPr lang="it-IT" dirty="0" smtClean="0"/>
              <a:t>Controllato tramite Model Validation Provider</a:t>
            </a:r>
          </a:p>
          <a:p>
            <a:r>
              <a:rPr lang="it-IT" dirty="0" smtClean="0"/>
              <a:t>Default usa DataAnnotations</a:t>
            </a:r>
          </a:p>
          <a:p>
            <a:pPr lvl="1"/>
            <a:r>
              <a:rPr lang="it-IT" dirty="0" smtClean="0"/>
              <a:t>[Required]</a:t>
            </a:r>
          </a:p>
          <a:p>
            <a:pPr lvl="1"/>
            <a:r>
              <a:rPr lang="it-IT" dirty="0" smtClean="0"/>
              <a:t>[Range(0,100)]</a:t>
            </a:r>
          </a:p>
          <a:p>
            <a:pPr lvl="1"/>
            <a:r>
              <a:rPr lang="it-IT" dirty="0" smtClean="0"/>
              <a:t>[StringLength(100)]</a:t>
            </a:r>
          </a:p>
          <a:p>
            <a:pPr lvl="1"/>
            <a:r>
              <a:rPr lang="it-IT" dirty="0" smtClean="0"/>
              <a:t>[RegularExpression(regEx)]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Client Side Validation</a:t>
            </a:r>
            <a:endParaRPr lang="it-IT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Client Side Validation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1717393"/>
          </a:xfrm>
        </p:spPr>
        <p:txBody>
          <a:bodyPr/>
          <a:lstStyle/>
          <a:p>
            <a:r>
              <a:rPr lang="it-IT" dirty="0" smtClean="0"/>
              <a:t>Usa il Model Validation Provider</a:t>
            </a:r>
          </a:p>
          <a:p>
            <a:r>
              <a:rPr lang="it-IT" dirty="0" smtClean="0"/>
              <a:t>Basato su jQuery Validate</a:t>
            </a:r>
          </a:p>
          <a:p>
            <a:r>
              <a:rPr lang="it-IT" dirty="0" smtClean="0"/>
              <a:t>Per attivarlo basta:</a:t>
            </a:r>
          </a:p>
          <a:p>
            <a:pPr lvl="1"/>
            <a:r>
              <a:rPr lang="it-IT" dirty="0" smtClean="0"/>
              <a:t>&lt;% Html.ClientValidationEnabled = true; %&gt;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523220"/>
          </a:xfrm>
        </p:spPr>
        <p:txBody>
          <a:bodyPr/>
          <a:lstStyle/>
          <a:p>
            <a:r>
              <a:rPr lang="it-IT" dirty="0" smtClean="0"/>
              <a:t>Beginning ASP.NET MVC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4744" y="990600"/>
            <a:ext cx="4972056" cy="3637919"/>
          </a:xfrm>
        </p:spPr>
        <p:txBody>
          <a:bodyPr/>
          <a:lstStyle/>
          <a:p>
            <a:r>
              <a:rPr lang="it-IT" dirty="0" smtClean="0"/>
              <a:t>Simone Chiaretta e Keyvan Nayyeri</a:t>
            </a:r>
          </a:p>
          <a:p>
            <a:r>
              <a:rPr lang="it-IT" b="1" dirty="0" smtClean="0"/>
              <a:t>TOC:</a:t>
            </a:r>
          </a:p>
          <a:p>
            <a:pPr lvl="1"/>
            <a:r>
              <a:rPr lang="it-IT" b="1" dirty="0" smtClean="0"/>
              <a:t>MVC</a:t>
            </a:r>
          </a:p>
          <a:p>
            <a:pPr lvl="1"/>
            <a:r>
              <a:rPr lang="it-IT" b="1" dirty="0" smtClean="0"/>
              <a:t>Testing</a:t>
            </a:r>
          </a:p>
          <a:p>
            <a:pPr lvl="1"/>
            <a:r>
              <a:rPr lang="it-IT" b="1" dirty="0" smtClean="0"/>
              <a:t>And more...</a:t>
            </a:r>
          </a:p>
          <a:p>
            <a:r>
              <a:rPr lang="it-IT" dirty="0" smtClean="0"/>
              <a:t>Compratelo con lo sconto oggi da Hoepli</a:t>
            </a:r>
          </a:p>
          <a:p>
            <a:endParaRPr lang="it-IT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285720" y="5715016"/>
            <a:ext cx="885828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00" lvl="0" indent="-342900" algn="ctr">
              <a:spcBef>
                <a:spcPct val="20000"/>
              </a:spcBef>
              <a:buSzPct val="65000"/>
            </a:pPr>
            <a:r>
              <a:rPr lang="it-IT" sz="3200" b="1" kern="0" dirty="0" smtClean="0">
                <a:solidFill>
                  <a:schemeClr val="bg1"/>
                </a:solidFill>
                <a:latin typeface="+mn-lt"/>
              </a:rPr>
              <a:t>http://bit.ly/BeginningASPNETMVC</a:t>
            </a:r>
            <a:endParaRPr kumimoji="0" lang="it-IT" sz="32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1214422"/>
            <a:ext cx="3143272" cy="3939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Contatti</a:t>
            </a:r>
            <a:r>
              <a:rPr lang="en-US" dirty="0" smtClean="0"/>
              <a:t> – Simone Chiaretta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2973122"/>
          </a:xfrm>
        </p:spPr>
        <p:txBody>
          <a:bodyPr/>
          <a:lstStyle/>
          <a:p>
            <a:r>
              <a:rPr lang="en-US" dirty="0" smtClean="0"/>
              <a:t>MSN: </a:t>
            </a:r>
            <a:r>
              <a:rPr lang="en-US" dirty="0" smtClean="0">
                <a:hlinkClick r:id="rId2"/>
              </a:rPr>
              <a:t>simone_ch@hotmail.com</a:t>
            </a:r>
            <a:endParaRPr lang="en-US" dirty="0" smtClean="0"/>
          </a:p>
          <a:p>
            <a:r>
              <a:rPr lang="en-US" dirty="0" smtClean="0"/>
              <a:t>Blog:</a:t>
            </a:r>
          </a:p>
          <a:p>
            <a:pPr lvl="1"/>
            <a:r>
              <a:rPr lang="en-US" dirty="0" smtClean="0"/>
              <a:t>English: </a:t>
            </a:r>
            <a:r>
              <a:rPr lang="en-US" dirty="0" smtClean="0">
                <a:hlinkClick r:id="rId3"/>
              </a:rPr>
              <a:t>http://codeclimber.net.nz/</a:t>
            </a:r>
            <a:endParaRPr lang="en-US" dirty="0" smtClean="0"/>
          </a:p>
          <a:p>
            <a:pPr lvl="1"/>
            <a:r>
              <a:rPr lang="en-US" dirty="0" err="1" smtClean="0"/>
              <a:t>Italiano</a:t>
            </a:r>
            <a:r>
              <a:rPr lang="en-US" dirty="0" smtClean="0"/>
              <a:t>: </a:t>
            </a:r>
            <a:r>
              <a:rPr lang="en-US" dirty="0" smtClean="0">
                <a:hlinkClick r:id="rId4"/>
              </a:rPr>
              <a:t>http://blogs.ugidotnet.org/piyo/</a:t>
            </a:r>
            <a:endParaRPr lang="en-US" dirty="0" smtClean="0"/>
          </a:p>
          <a:p>
            <a:r>
              <a:rPr lang="en-US" dirty="0" smtClean="0"/>
              <a:t>Twitter: </a:t>
            </a:r>
            <a:r>
              <a:rPr lang="en-US" dirty="0" smtClean="0">
                <a:hlinkClick r:id="rId5"/>
              </a:rPr>
              <a:t>@simonech</a:t>
            </a:r>
            <a:r>
              <a:rPr lang="en-US" dirty="0" smtClean="0"/>
              <a:t> 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172200"/>
            <a:ext cx="2133600" cy="323850"/>
          </a:xfrm>
          <a:prstGeom prst="rect">
            <a:avLst/>
          </a:prstGeom>
        </p:spPr>
        <p:txBody>
          <a:bodyPr/>
          <a:lstStyle/>
          <a:p>
            <a:fld id="{B9EAB02C-EC2A-4E09-A324-1FFFBDB5DA2B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3500430" y="3143248"/>
            <a:ext cx="1785950" cy="25400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28596" y="5643578"/>
            <a:ext cx="2118619" cy="85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3" descr="C:\Users\Administrator\Downloads\aspinsider.gif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500826" y="5713501"/>
            <a:ext cx="1981198" cy="71589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172200"/>
            <a:ext cx="2133600" cy="323850"/>
          </a:xfrm>
          <a:prstGeom prst="rect">
            <a:avLst/>
          </a:prstGeom>
        </p:spPr>
        <p:txBody>
          <a:bodyPr/>
          <a:lstStyle/>
          <a:p>
            <a:fld id="{B9EAB02C-EC2A-4E09-A324-1FFFBDB5DA2B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7" name="Picture 2" descr="C:\projects\Boot camp\lolcats-funny-pictures-requests-in-triplica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0166" y="1000108"/>
            <a:ext cx="6525381" cy="514353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Un ringraziamento agli Sponsors</a:t>
            </a:r>
            <a:endParaRPr lang="it-IT" dirty="0"/>
          </a:p>
        </p:txBody>
      </p:sp>
      <p:pic>
        <p:nvPicPr>
          <p:cNvPr id="5" name="Immagine 5" descr="Sponsor_FAG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71604" y="4572008"/>
            <a:ext cx="952500" cy="1009650"/>
          </a:xfrm>
          <a:prstGeom prst="rect">
            <a:avLst/>
          </a:prstGeom>
        </p:spPr>
      </p:pic>
      <p:pic>
        <p:nvPicPr>
          <p:cNvPr id="6" name="Immagine 6" descr="wrox_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572264" y="4000504"/>
            <a:ext cx="1664258" cy="1664258"/>
          </a:xfrm>
          <a:prstGeom prst="rect">
            <a:avLst/>
          </a:prstGeom>
        </p:spPr>
      </p:pic>
      <p:pic>
        <p:nvPicPr>
          <p:cNvPr id="8" name="Immagine 8" descr="logo_ky.gi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786314" y="1928802"/>
            <a:ext cx="1096416" cy="1146253"/>
          </a:xfrm>
          <a:prstGeom prst="rect">
            <a:avLst/>
          </a:prstGeom>
        </p:spPr>
      </p:pic>
      <p:pic>
        <p:nvPicPr>
          <p:cNvPr id="9" name="Immagine 11" descr="sap_logo.gif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00034" y="1857364"/>
            <a:ext cx="3437023" cy="1785950"/>
          </a:xfrm>
          <a:prstGeom prst="rect">
            <a:avLst/>
          </a:prstGeom>
        </p:spPr>
      </p:pic>
      <p:pic>
        <p:nvPicPr>
          <p:cNvPr id="10" name="Immagine 7" descr="lodo_duke.gif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000892" y="2000240"/>
            <a:ext cx="1114425" cy="11144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Who the hell am I?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3564053"/>
          </a:xfrm>
        </p:spPr>
        <p:txBody>
          <a:bodyPr/>
          <a:lstStyle/>
          <a:p>
            <a:r>
              <a:rPr lang="it-IT" dirty="0" smtClean="0"/>
              <a:t>Simone Chiaretta</a:t>
            </a:r>
          </a:p>
          <a:p>
            <a:r>
              <a:rPr lang="it-IT" dirty="0" smtClean="0"/>
              <a:t>Lavoro per Avanade Italy</a:t>
            </a:r>
          </a:p>
          <a:p>
            <a:r>
              <a:rPr lang="it-IT" dirty="0" smtClean="0"/>
              <a:t>Microsoft MVP ASP.NET</a:t>
            </a:r>
          </a:p>
          <a:p>
            <a:r>
              <a:rPr lang="it-IT" dirty="0" smtClean="0"/>
              <a:t>Blogger – </a:t>
            </a:r>
            <a:r>
              <a:rPr lang="it-IT" dirty="0" smtClean="0">
                <a:hlinkClick r:id="rId2"/>
              </a:rPr>
              <a:t>http://codeclimber.net.nz</a:t>
            </a:r>
            <a:r>
              <a:rPr lang="it-IT" dirty="0" smtClean="0"/>
              <a:t> </a:t>
            </a:r>
          </a:p>
          <a:p>
            <a:r>
              <a:rPr lang="it-IT" dirty="0" smtClean="0"/>
              <a:t>Fondatore di UGIALT.NET</a:t>
            </a:r>
          </a:p>
          <a:p>
            <a:r>
              <a:rPr lang="it-IT" dirty="0" smtClean="0"/>
              <a:t>OpenSource developer</a:t>
            </a:r>
          </a:p>
          <a:p>
            <a:r>
              <a:rPr lang="it-IT" dirty="0" smtClean="0"/>
              <a:t>Climber</a:t>
            </a:r>
          </a:p>
          <a:p>
            <a:r>
              <a:rPr lang="it-IT" dirty="0" smtClean="0"/>
              <a:t>All Around Nice Guy</a:t>
            </a:r>
            <a:endParaRPr lang="it-IT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5786446" y="2571744"/>
            <a:ext cx="2799477" cy="39814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0034" y="5286388"/>
            <a:ext cx="2118619" cy="85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3" descr="C:\Users\Administrator\Downloads\aspinsider.gi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143240" y="5357826"/>
            <a:ext cx="1981198" cy="71589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Agenda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2677656"/>
          </a:xfrm>
        </p:spPr>
        <p:txBody>
          <a:bodyPr/>
          <a:lstStyle/>
          <a:p>
            <a:r>
              <a:rPr lang="it-IT" dirty="0" smtClean="0"/>
              <a:t>Intro</a:t>
            </a:r>
          </a:p>
          <a:p>
            <a:r>
              <a:rPr lang="it-IT" dirty="0" smtClean="0"/>
              <a:t>Area</a:t>
            </a:r>
          </a:p>
          <a:p>
            <a:r>
              <a:rPr lang="it-IT" dirty="0" smtClean="0"/>
              <a:t>Html Templated Helpers</a:t>
            </a:r>
          </a:p>
          <a:p>
            <a:r>
              <a:rPr lang="it-IT" dirty="0" smtClean="0"/>
              <a:t>Model Validation</a:t>
            </a:r>
          </a:p>
          <a:p>
            <a:r>
              <a:rPr lang="it-IT" dirty="0" smtClean="0"/>
              <a:t>Client Side Validation</a:t>
            </a:r>
          </a:p>
          <a:p>
            <a:r>
              <a:rPr lang="it-IT" dirty="0" smtClean="0"/>
              <a:t>Q&amp;A</a:t>
            </a:r>
            <a:endParaRPr lang="it-IT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Intro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1348061"/>
          </a:xfrm>
        </p:spPr>
        <p:txBody>
          <a:bodyPr/>
          <a:lstStyle/>
          <a:p>
            <a:r>
              <a:rPr lang="it-IT" dirty="0" smtClean="0"/>
              <a:t>Migliorare la produttività</a:t>
            </a:r>
          </a:p>
          <a:p>
            <a:r>
              <a:rPr lang="it-IT" dirty="0" smtClean="0"/>
              <a:t>Essere pronto per lo sviluppo Enterprise</a:t>
            </a:r>
          </a:p>
          <a:p>
            <a:endParaRPr lang="it-IT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Areas</a:t>
            </a:r>
            <a:endParaRPr lang="it-IT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Area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2012859"/>
          </a:xfrm>
        </p:spPr>
        <p:txBody>
          <a:bodyPr/>
          <a:lstStyle/>
          <a:p>
            <a:r>
              <a:rPr lang="it-IT" dirty="0" smtClean="0"/>
              <a:t>Permette di partizionare meglio un’applicazione</a:t>
            </a:r>
          </a:p>
          <a:p>
            <a:pPr lvl="1"/>
            <a:r>
              <a:rPr lang="it-IT" dirty="0" smtClean="0"/>
              <a:t>Più aree nello stesso progetto</a:t>
            </a:r>
          </a:p>
          <a:p>
            <a:pPr lvl="1"/>
            <a:r>
              <a:rPr lang="it-IT" dirty="0" smtClean="0"/>
              <a:t>Un’area per progetto</a:t>
            </a:r>
          </a:p>
          <a:p>
            <a:endParaRPr lang="it-IT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Area</a:t>
            </a:r>
            <a:endParaRPr lang="it-IT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000364" y="857232"/>
            <a:ext cx="5929354" cy="2143140"/>
          </a:xfrm>
        </p:spPr>
        <p:txBody>
          <a:bodyPr/>
          <a:lstStyle/>
          <a:p>
            <a:r>
              <a:rPr lang="it-IT" dirty="0" smtClean="0"/>
              <a:t>Folder Controllers/View per area</a:t>
            </a:r>
          </a:p>
          <a:p>
            <a:r>
              <a:rPr lang="it-IT" b="1" dirty="0" smtClean="0"/>
              <a:t>Routes.cs</a:t>
            </a:r>
            <a:r>
              <a:rPr lang="it-IT" dirty="0" smtClean="0"/>
              <a:t> con registrazione area</a:t>
            </a:r>
          </a:p>
          <a:p>
            <a:r>
              <a:rPr lang="it-IT" b="1" dirty="0" smtClean="0"/>
              <a:t>Global.asax</a:t>
            </a:r>
            <a:endParaRPr lang="it-IT" dirty="0" smtClean="0"/>
          </a:p>
          <a:p>
            <a:pPr lvl="1"/>
            <a:r>
              <a:rPr lang="it-IT" dirty="0" smtClean="0"/>
              <a:t>AreaRegistration.RegisterAllAreas()</a:t>
            </a:r>
            <a:endParaRPr lang="it-IT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2" y="928670"/>
            <a:ext cx="2771775" cy="3676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Templated Helpers</a:t>
            </a:r>
            <a:endParaRPr lang="it-IT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one Chiaretta">
  <a:themeElements>
    <a:clrScheme name="Custom 2">
      <a:dk1>
        <a:srgbClr val="000000"/>
      </a:dk1>
      <a:lt1>
        <a:srgbClr val="F8F8F8"/>
      </a:lt1>
      <a:dk2>
        <a:srgbClr val="5F5F5F"/>
      </a:dk2>
      <a:lt2>
        <a:srgbClr val="808080"/>
      </a:lt2>
      <a:accent1>
        <a:srgbClr val="00B050"/>
      </a:accent1>
      <a:accent2>
        <a:srgbClr val="FFCC00"/>
      </a:accent2>
      <a:accent3>
        <a:srgbClr val="FBFBFB"/>
      </a:accent3>
      <a:accent4>
        <a:srgbClr val="000000"/>
      </a:accent4>
      <a:accent5>
        <a:srgbClr val="FFB5AA"/>
      </a:accent5>
      <a:accent6>
        <a:srgbClr val="E7B900"/>
      </a:accent6>
      <a:hlink>
        <a:srgbClr val="00B050"/>
      </a:hlink>
      <a:folHlink>
        <a:srgbClr val="92D050"/>
      </a:folHlink>
    </a:clrScheme>
    <a:fontScheme name="Consolas">
      <a:majorFont>
        <a:latin typeface="Consolas"/>
        <a:ea typeface=""/>
        <a:cs typeface=""/>
      </a:majorFont>
      <a:minorFont>
        <a:latin typeface="Consola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AVA_PPTtemplate_GrayVersion_070820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VA_PPTtemplate_GrayVersion_070820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VA_PPTtemplate_GrayVersion_070820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VA_PPTtemplate_GrayVersion_070820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VA_PPTtemplate_GrayVersion_070820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VA_PPTtemplate_GrayVersion_070820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VA_PPTtemplate_GrayVersion_070820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VA_PPTtemplate_GrayVersion_070820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VA_PPTtemplate_GrayVersion_070820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VA_PPTtemplate_GrayVersion_070820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VA_PPTtemplate_GrayVersion_070820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VA_PPTtemplate_GrayVersion_070820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VA_PPTtemplate_GrayVersion_070820 13">
        <a:dk1>
          <a:srgbClr val="000000"/>
        </a:dk1>
        <a:lt1>
          <a:srgbClr val="F8F8F8"/>
        </a:lt1>
        <a:dk2>
          <a:srgbClr val="5F5F5F"/>
        </a:dk2>
        <a:lt2>
          <a:srgbClr val="808080"/>
        </a:lt2>
        <a:accent1>
          <a:srgbClr val="FF5C00"/>
        </a:accent1>
        <a:accent2>
          <a:srgbClr val="FFCC00"/>
        </a:accent2>
        <a:accent3>
          <a:srgbClr val="FBFBFB"/>
        </a:accent3>
        <a:accent4>
          <a:srgbClr val="000000"/>
        </a:accent4>
        <a:accent5>
          <a:srgbClr val="FFB5AA"/>
        </a:accent5>
        <a:accent6>
          <a:srgbClr val="E7B900"/>
        </a:accent6>
        <a:hlink>
          <a:srgbClr val="FF5C00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6058</TotalTime>
  <Words>243</Words>
  <Application>Microsoft Office PowerPoint</Application>
  <PresentationFormat>On-screen Show (4:3)</PresentationFormat>
  <Paragraphs>81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Simone Chiaretta</vt:lpstr>
      <vt:lpstr>ASP.NET MVC v2</vt:lpstr>
      <vt:lpstr>Un ringraziamento agli Sponsors</vt:lpstr>
      <vt:lpstr>Who the hell am I?</vt:lpstr>
      <vt:lpstr>Agenda</vt:lpstr>
      <vt:lpstr>Intro</vt:lpstr>
      <vt:lpstr>Areas</vt:lpstr>
      <vt:lpstr>Area</vt:lpstr>
      <vt:lpstr>Area</vt:lpstr>
      <vt:lpstr>Templated Helpers</vt:lpstr>
      <vt:lpstr>Templated Helpers</vt:lpstr>
      <vt:lpstr>Templated Helpers</vt:lpstr>
      <vt:lpstr>Templated Helpers</vt:lpstr>
      <vt:lpstr>Model Validation</vt:lpstr>
      <vt:lpstr>Model Validation</vt:lpstr>
      <vt:lpstr>Client Side Validation</vt:lpstr>
      <vt:lpstr>Client Side Validation</vt:lpstr>
      <vt:lpstr>Beginning ASP.NET MVC</vt:lpstr>
      <vt:lpstr>Contatti – Simone Chiaretta</vt:lpstr>
      <vt:lpstr>Q&amp;A</vt:lpstr>
    </vt:vector>
  </TitlesOfParts>
  <Company>Avanade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Introducing ASP.NET MVC Framework</dc:title>
  <dc:creator>Simone Chiaretta</dc:creator>
  <cp:lastModifiedBy>Simone Chiaretta</cp:lastModifiedBy>
  <cp:revision>366</cp:revision>
  <dcterms:created xsi:type="dcterms:W3CDTF">2009-10-17T18:30:21Z</dcterms:created>
  <dcterms:modified xsi:type="dcterms:W3CDTF">2009-10-22T07:21:58Z</dcterms:modified>
</cp:coreProperties>
</file>