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372" r:id="rId2"/>
    <p:sldId id="371" r:id="rId3"/>
    <p:sldId id="373" r:id="rId4"/>
    <p:sldId id="285" r:id="rId5"/>
    <p:sldId id="386" r:id="rId6"/>
    <p:sldId id="420" r:id="rId7"/>
    <p:sldId id="387" r:id="rId8"/>
    <p:sldId id="319" r:id="rId9"/>
    <p:sldId id="375" r:id="rId10"/>
    <p:sldId id="376" r:id="rId11"/>
    <p:sldId id="408" r:id="rId12"/>
    <p:sldId id="409" r:id="rId13"/>
    <p:sldId id="377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78" r:id="rId22"/>
    <p:sldId id="411" r:id="rId23"/>
    <p:sldId id="379" r:id="rId24"/>
    <p:sldId id="412" r:id="rId25"/>
    <p:sldId id="402" r:id="rId26"/>
    <p:sldId id="404" r:id="rId27"/>
    <p:sldId id="405" r:id="rId28"/>
    <p:sldId id="403" r:id="rId29"/>
    <p:sldId id="389" r:id="rId30"/>
    <p:sldId id="380" r:id="rId31"/>
    <p:sldId id="413" r:id="rId32"/>
    <p:sldId id="414" r:id="rId33"/>
    <p:sldId id="381" r:id="rId34"/>
    <p:sldId id="398" r:id="rId35"/>
    <p:sldId id="399" r:id="rId36"/>
    <p:sldId id="400" r:id="rId37"/>
    <p:sldId id="388" r:id="rId38"/>
    <p:sldId id="382" r:id="rId39"/>
    <p:sldId id="415" r:id="rId40"/>
    <p:sldId id="384" r:id="rId41"/>
    <p:sldId id="416" r:id="rId42"/>
    <p:sldId id="383" r:id="rId43"/>
    <p:sldId id="417" r:id="rId44"/>
    <p:sldId id="410" r:id="rId45"/>
    <p:sldId id="418" r:id="rId46"/>
    <p:sldId id="419" r:id="rId47"/>
    <p:sldId id="312" r:id="rId48"/>
    <p:sldId id="374" r:id="rId49"/>
    <p:sldId id="421" r:id="rId50"/>
    <p:sldId id="287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B5B"/>
    <a:srgbClr val="676666"/>
    <a:srgbClr val="909090"/>
    <a:srgbClr val="FF5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9" autoAdjust="0"/>
    <p:restoredTop sz="92226" autoAdjust="0"/>
  </p:normalViewPr>
  <p:slideViewPr>
    <p:cSldViewPr showGuides="1">
      <p:cViewPr>
        <p:scale>
          <a:sx n="80" d="100"/>
          <a:sy n="80" d="100"/>
        </p:scale>
        <p:origin x="-804" y="84"/>
      </p:cViewPr>
      <p:guideLst>
        <p:guide orient="horz" pos="2160"/>
        <p:guide pos="432"/>
      </p:guideLst>
    </p:cSldViewPr>
  </p:slideViewPr>
  <p:outlineViewPr>
    <p:cViewPr>
      <p:scale>
        <a:sx n="33" d="100"/>
        <a:sy n="33" d="100"/>
      </p:scale>
      <p:origin x="0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220" y="-90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D574-A14B-4F4E-902A-B8280CA594B9}" type="datetimeFigureOut">
              <a:rPr lang="en-US" smtClean="0"/>
              <a:pPr/>
              <a:t>10/30/2009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02A90-FACD-4535-9102-C9E9B940A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25C731-42E9-4FBD-9345-144BA542F9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846295"/>
            <a:ext cx="6019800" cy="954107"/>
          </a:xfrm>
        </p:spPr>
        <p:txBody>
          <a:bodyPr/>
          <a:lstStyle>
            <a:lvl1pPr>
              <a:defRPr sz="2800" baseline="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28860" y="3357562"/>
            <a:ext cx="60198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213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lte Only witho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46295"/>
            <a:ext cx="7772400" cy="461665"/>
          </a:xfrm>
        </p:spPr>
        <p:txBody>
          <a:bodyPr/>
          <a:lstStyle>
            <a:lvl1pPr>
              <a:defRPr sz="240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94530"/>
            <a:ext cx="7772400" cy="323165"/>
          </a:xfrm>
        </p:spPr>
        <p:txBody>
          <a:bodyPr/>
          <a:lstStyle>
            <a:lvl1pPr marL="0" indent="0">
              <a:buFont typeface="Arial" pitchFamily="34" charset="0"/>
              <a:buNone/>
              <a:defRPr sz="15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60" r:id="rId3"/>
    <p:sldLayoutId id="2147483654" r:id="rId4"/>
    <p:sldLayoutId id="2147483656" r:id="rId5"/>
    <p:sldLayoutId id="2147483661" r:id="rId6"/>
    <p:sldLayoutId id="2147483657" r:id="rId7"/>
    <p:sldLayoutId id="2147483662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5B5B5B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Arial" pitchFamily="34" charset="0"/>
        <a:buChar char="►"/>
        <a:defRPr sz="24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baseline="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5B5B5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limber.net.nz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odeclimber.net.nz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codeclimber.net.nz/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simone_ch@hot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twitter.com/simonech" TargetMode="External"/><Relationship Id="rId4" Type="http://schemas.openxmlformats.org/officeDocument/2006/relationships/hyperlink" Target="http://blogs.ugidotnet.org/piyo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erialseb.blogspot.com/" TargetMode="External"/><Relationship Id="rId2" Type="http://schemas.openxmlformats.org/officeDocument/2006/relationships/hyperlink" Target="http://serialseb.blogspot.com/2009/05/my-mvc-best-practices-tal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472" y="28572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846295"/>
            <a:ext cx="6019800" cy="52322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ASP.NET MVC Best Practices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0298" y="3500438"/>
            <a:ext cx="6019800" cy="3231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500694" y="4083056"/>
            <a:ext cx="29718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accent3"/>
                </a:solidFill>
                <a:latin typeface="+mn-lt"/>
              </a:rPr>
              <a:t>Simone Chiaretta</a:t>
            </a:r>
            <a:br>
              <a:rPr lang="en-US" sz="1500" dirty="0" smtClean="0">
                <a:solidFill>
                  <a:schemeClr val="accent3"/>
                </a:solidFill>
                <a:latin typeface="+mn-lt"/>
              </a:rPr>
            </a:b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Solution Developer, Avanade</a:t>
            </a: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  <a:hlinkClick r:id="rId3"/>
              </a:rPr>
              <a:t>http://codeclimber.net.nz</a:t>
            </a:r>
            <a:endParaRPr lang="en-US" sz="1200" dirty="0" smtClean="0">
              <a:solidFill>
                <a:schemeClr val="accent3"/>
              </a:solidFill>
              <a:latin typeface="+mn-lt"/>
            </a:endParaRPr>
          </a:p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Twitter: @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simonech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4929198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21 </a:t>
            </a:r>
            <a:r>
              <a:rPr lang="en-US" sz="1200" dirty="0" err="1" smtClean="0">
                <a:solidFill>
                  <a:schemeClr val="accent3"/>
                </a:solidFill>
                <a:latin typeface="+mn-lt"/>
              </a:rPr>
              <a:t>Ottobre</a:t>
            </a:r>
            <a:r>
              <a:rPr lang="en-US" sz="1200" dirty="0" smtClean="0">
                <a:solidFill>
                  <a:schemeClr val="accent3"/>
                </a:solidFill>
                <a:latin typeface="+mn-lt"/>
              </a:rPr>
              <a:t> 2009</a:t>
            </a:r>
            <a:endParaRPr lang="en-US" sz="12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5786454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4857760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Segnaposto contenuto 4" descr="logo_dotnetromaces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5931586"/>
            <a:ext cx="5072098" cy="640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Isolate controllers from the external World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smtClean="0"/>
              <a:t>2 - Isolate controllers from the outside World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677656"/>
          </a:xfrm>
        </p:spPr>
        <p:txBody>
          <a:bodyPr/>
          <a:lstStyle/>
          <a:p>
            <a:r>
              <a:rPr lang="it-IT" dirty="0" err="1" smtClean="0"/>
              <a:t>HttpContext</a:t>
            </a:r>
            <a:endParaRPr lang="it-IT" dirty="0" smtClean="0"/>
          </a:p>
          <a:p>
            <a:r>
              <a:rPr lang="it-IT" dirty="0" smtClean="0"/>
              <a:t>Data Access classes</a:t>
            </a:r>
          </a:p>
          <a:p>
            <a:r>
              <a:rPr lang="it-IT" dirty="0" smtClean="0"/>
              <a:t>Configuration management</a:t>
            </a:r>
          </a:p>
          <a:p>
            <a:r>
              <a:rPr lang="it-IT" dirty="0" err="1" smtClean="0"/>
              <a:t>Logging</a:t>
            </a:r>
            <a:endParaRPr lang="it-IT" dirty="0" smtClean="0"/>
          </a:p>
          <a:p>
            <a:r>
              <a:rPr lang="it-IT" dirty="0" smtClean="0"/>
              <a:t>Clock</a:t>
            </a:r>
          </a:p>
          <a:p>
            <a:r>
              <a:rPr lang="it-IT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03"/>
            <a:ext cx="8229600" cy="954107"/>
          </a:xfrm>
        </p:spPr>
        <p:txBody>
          <a:bodyPr/>
          <a:lstStyle/>
          <a:p>
            <a:r>
              <a:rPr lang="it-IT" dirty="0" smtClean="0"/>
              <a:t>2 - Isolate controllers from the outside World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Not testable application</a:t>
            </a:r>
          </a:p>
          <a:p>
            <a:r>
              <a:rPr lang="it-IT" dirty="0" smtClean="0"/>
              <a:t>Not flexible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Use a IoC Container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3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DependencyInversionPrinci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2" y="1071546"/>
            <a:ext cx="6786610" cy="54292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BAD</a:t>
            </a:r>
            <a:endParaRPr lang="it-IT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550" y="2214554"/>
            <a:ext cx="6862756" cy="22145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BETTER</a:t>
            </a:r>
            <a:endParaRPr lang="it-IT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143116"/>
            <a:ext cx="6763977" cy="19907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Dependency Injection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BUT</a:t>
            </a:r>
            <a:endParaRPr lang="it-IT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643446"/>
            <a:ext cx="7408385" cy="1000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857364"/>
            <a:ext cx="7429552" cy="642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Down Arrow 6"/>
          <p:cNvSpPr/>
          <p:nvPr/>
        </p:nvSpPr>
        <p:spPr>
          <a:xfrm>
            <a:off x="4214810" y="30220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69441"/>
          </a:xfrm>
        </p:spPr>
        <p:txBody>
          <a:bodyPr/>
          <a:lstStyle/>
          <a:p>
            <a:pPr>
              <a:buNone/>
            </a:pPr>
            <a:r>
              <a:rPr lang="it-IT" sz="4400" dirty="0" smtClean="0"/>
              <a:t>With IoC</a:t>
            </a:r>
            <a:endParaRPr lang="it-IT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285992"/>
            <a:ext cx="8348176" cy="9715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500034" y="2428868"/>
            <a:ext cx="8072494" cy="357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20854"/>
          </a:xfrm>
        </p:spPr>
        <p:txBody>
          <a:bodyPr/>
          <a:lstStyle/>
          <a:p>
            <a:r>
              <a:rPr lang="it-IT" dirty="0" smtClean="0"/>
              <a:t>Extend ControllerFactory</a:t>
            </a:r>
          </a:p>
          <a:p>
            <a:r>
              <a:rPr lang="it-IT" dirty="0" smtClean="0"/>
              <a:t>Many ControllerFactory ready available</a:t>
            </a:r>
          </a:p>
          <a:p>
            <a:pPr lvl="1"/>
            <a:r>
              <a:rPr lang="it-IT" dirty="0" smtClean="0"/>
              <a:t>StructureMap</a:t>
            </a:r>
          </a:p>
          <a:p>
            <a:pPr lvl="1"/>
            <a:r>
              <a:rPr lang="it-IT" dirty="0" smtClean="0"/>
              <a:t>Spring</a:t>
            </a:r>
          </a:p>
          <a:p>
            <a:pPr lvl="1"/>
            <a:r>
              <a:rPr lang="it-IT" dirty="0" smtClean="0"/>
              <a:t>Unity</a:t>
            </a:r>
          </a:p>
          <a:p>
            <a:pPr lvl="1"/>
            <a:r>
              <a:rPr lang="it-IT" dirty="0" smtClean="0"/>
              <a:t>Windsor</a:t>
            </a:r>
          </a:p>
          <a:p>
            <a:pPr lvl="1"/>
            <a:r>
              <a:rPr lang="it-IT" dirty="0" smtClean="0"/>
              <a:t>Ninject</a:t>
            </a:r>
          </a:p>
          <a:p>
            <a:pPr lvl="1"/>
            <a:r>
              <a:rPr lang="it-IT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Thanks to the Sponsors</a:t>
            </a:r>
            <a:endParaRPr lang="it-IT" dirty="0"/>
          </a:p>
        </p:txBody>
      </p:sp>
      <p:pic>
        <p:nvPicPr>
          <p:cNvPr id="5" name="Immagine 5" descr="Sponsor_FA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4572008"/>
            <a:ext cx="952500" cy="1009650"/>
          </a:xfrm>
          <a:prstGeom prst="rect">
            <a:avLst/>
          </a:prstGeom>
        </p:spPr>
      </p:pic>
      <p:pic>
        <p:nvPicPr>
          <p:cNvPr id="6" name="Immagine 6" descr="wrox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000504"/>
            <a:ext cx="1664258" cy="1664258"/>
          </a:xfrm>
          <a:prstGeom prst="rect">
            <a:avLst/>
          </a:prstGeom>
        </p:spPr>
      </p:pic>
      <p:pic>
        <p:nvPicPr>
          <p:cNvPr id="8" name="Immagine 8" descr="logo_k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4" y="1928802"/>
            <a:ext cx="1096416" cy="1146253"/>
          </a:xfrm>
          <a:prstGeom prst="rect">
            <a:avLst/>
          </a:prstGeom>
        </p:spPr>
      </p:pic>
      <p:pic>
        <p:nvPicPr>
          <p:cNvPr id="9" name="Immagine 11" descr="sap_logo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1857364"/>
            <a:ext cx="3437023" cy="1785950"/>
          </a:xfrm>
          <a:prstGeom prst="rect">
            <a:avLst/>
          </a:prstGeom>
        </p:spPr>
      </p:pic>
      <p:pic>
        <p:nvPicPr>
          <p:cNvPr id="10" name="Immagine 7" descr="lodo_duke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2000240"/>
            <a:ext cx="111442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inside ASP.NET MVC using </a:t>
            </a:r>
            <a:r>
              <a:rPr lang="en-US" dirty="0" err="1" smtClean="0"/>
              <a:t>Ninject</a:t>
            </a:r>
            <a:r>
              <a:rPr lang="en-US" dirty="0" smtClean="0"/>
              <a:t> v2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Global.asax inherits from NinjectHttpApplication</a:t>
            </a:r>
          </a:p>
          <a:p>
            <a:r>
              <a:rPr lang="it-IT" dirty="0" smtClean="0"/>
              <a:t>Helper to configure all controllers:</a:t>
            </a:r>
          </a:p>
          <a:p>
            <a:pPr lvl="1"/>
            <a:r>
              <a:rPr lang="it-IT" b="1" dirty="0" smtClean="0"/>
              <a:t>RegisterAllControllersIn(</a:t>
            </a:r>
            <a:r>
              <a:rPr lang="it-IT" b="1" i="1" dirty="0" smtClean="0"/>
              <a:t>“assemblyName”</a:t>
            </a:r>
            <a:r>
              <a:rPr lang="it-IT" b="1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Don’t use “Magic strings”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4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NO to Magic Strings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17393"/>
          </a:xfrm>
        </p:spPr>
        <p:txBody>
          <a:bodyPr/>
          <a:lstStyle/>
          <a:p>
            <a:r>
              <a:rPr lang="it-IT" dirty="0" smtClean="0"/>
              <a:t>Never use ViewData[“key”]</a:t>
            </a:r>
          </a:p>
          <a:p>
            <a:r>
              <a:rPr lang="it-IT" dirty="0" smtClean="0"/>
              <a:t>Always create a ViewModel for each View</a:t>
            </a:r>
          </a:p>
          <a:p>
            <a:r>
              <a:rPr lang="it-IT" dirty="0" smtClean="0"/>
              <a:t>View must inherit from</a:t>
            </a:r>
          </a:p>
          <a:p>
            <a:pPr lvl="1"/>
            <a:r>
              <a:rPr lang="it-IT" b="1" dirty="0" smtClean="0"/>
              <a:t>System.Web.Mvc.ViewPage&lt;ListViewModel&gt;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Build your own “personal” conventions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Build your own “personal” conventions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43527"/>
          </a:xfrm>
        </p:spPr>
        <p:txBody>
          <a:bodyPr/>
          <a:lstStyle/>
          <a:p>
            <a:r>
              <a:rPr lang="it-IT" dirty="0" smtClean="0"/>
              <a:t>ASP.NET MVC is the base on which to build your own reference architecture</a:t>
            </a:r>
          </a:p>
          <a:p>
            <a:r>
              <a:rPr lang="it-IT" dirty="0" smtClean="0"/>
              <a:t>Controllers (and views) inherint from your own base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6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7419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happens when you refresh (or go back) after you submit a form?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71744"/>
            <a:ext cx="7410067" cy="16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86725"/>
          </a:xfrm>
        </p:spPr>
        <p:txBody>
          <a:bodyPr/>
          <a:lstStyle/>
          <a:p>
            <a:r>
              <a:rPr lang="it-IT" dirty="0" smtClean="0"/>
              <a:t>View sends data in POST</a:t>
            </a:r>
          </a:p>
          <a:p>
            <a:r>
              <a:rPr lang="it-IT" dirty="0" smtClean="0"/>
              <a:t>Controller validates</a:t>
            </a:r>
          </a:p>
          <a:p>
            <a:pPr lvl="1"/>
            <a:r>
              <a:rPr lang="it-IT" dirty="0" smtClean="0"/>
              <a:t>Renders the View with errors (POST)</a:t>
            </a:r>
          </a:p>
          <a:p>
            <a:pPr lvl="1"/>
            <a:r>
              <a:rPr lang="it-IT" dirty="0" smtClean="0"/>
              <a:t>Redirect in GET</a:t>
            </a:r>
          </a:p>
          <a:p>
            <a:r>
              <a:rPr lang="it-IT" dirty="0" smtClean="0"/>
              <a:t>View renders the results in GET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Pay attention to Verbs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04863"/>
          </a:xfrm>
        </p:spPr>
        <p:txBody>
          <a:bodyPr/>
          <a:lstStyle/>
          <a:p>
            <a:r>
              <a:rPr lang="it-IT" dirty="0" smtClean="0"/>
              <a:t>Show data in GET</a:t>
            </a:r>
          </a:p>
          <a:p>
            <a:r>
              <a:rPr lang="it-IT" dirty="0" smtClean="0"/>
              <a:t>Modify data in POST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Who the hell am I?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64053"/>
          </a:xfrm>
        </p:spPr>
        <p:txBody>
          <a:bodyPr/>
          <a:lstStyle/>
          <a:p>
            <a:r>
              <a:rPr lang="it-IT" dirty="0" smtClean="0"/>
              <a:t>Simone Chiaretta</a:t>
            </a:r>
          </a:p>
          <a:p>
            <a:r>
              <a:rPr lang="it-IT" dirty="0" smtClean="0"/>
              <a:t>Work for Avanade Italy</a:t>
            </a:r>
          </a:p>
          <a:p>
            <a:r>
              <a:rPr lang="it-IT" dirty="0" smtClean="0"/>
              <a:t>Microsoft MVP ASP.NET</a:t>
            </a:r>
          </a:p>
          <a:p>
            <a:r>
              <a:rPr lang="it-IT" dirty="0" smtClean="0"/>
              <a:t>Blogger – </a:t>
            </a:r>
            <a:r>
              <a:rPr lang="it-IT" dirty="0" smtClean="0">
                <a:hlinkClick r:id="rId2"/>
              </a:rPr>
              <a:t>http://codeclimber.net.nz</a:t>
            </a:r>
            <a:r>
              <a:rPr lang="it-IT" dirty="0" smtClean="0"/>
              <a:t> </a:t>
            </a:r>
          </a:p>
          <a:p>
            <a:r>
              <a:rPr lang="it-IT" dirty="0" smtClean="0"/>
              <a:t>Founder of UGIALT.NET</a:t>
            </a:r>
          </a:p>
          <a:p>
            <a:r>
              <a:rPr lang="it-IT" dirty="0" smtClean="0"/>
              <a:t>OpenSource developer</a:t>
            </a:r>
          </a:p>
          <a:p>
            <a:r>
              <a:rPr lang="it-IT" dirty="0" smtClean="0"/>
              <a:t>Climber</a:t>
            </a:r>
          </a:p>
          <a:p>
            <a:r>
              <a:rPr lang="it-IT" dirty="0" smtClean="0"/>
              <a:t>All Around Nice Guy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6446" y="2571744"/>
            <a:ext cx="2799477" cy="398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528638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240" y="5357826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7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DomainModel</a:t>
            </a:r>
          </a:p>
          <a:p>
            <a:pPr lvl="1"/>
            <a:r>
              <a:rPr lang="it-IT" dirty="0" smtClean="0"/>
              <a:t>Data + Behaviours</a:t>
            </a:r>
          </a:p>
          <a:p>
            <a:pPr lvl="1"/>
            <a:r>
              <a:rPr lang="it-IT" dirty="0" smtClean="0"/>
              <a:t>hierarchical, complex types</a:t>
            </a:r>
          </a:p>
          <a:p>
            <a:r>
              <a:rPr lang="it-IT" dirty="0" smtClean="0"/>
              <a:t>ViewModel</a:t>
            </a:r>
          </a:p>
          <a:p>
            <a:pPr lvl="1"/>
            <a:r>
              <a:rPr lang="it-IT" dirty="0" smtClean="0"/>
              <a:t>Only Data</a:t>
            </a:r>
          </a:p>
          <a:p>
            <a:pPr lvl="1"/>
            <a:r>
              <a:rPr lang="it-IT" dirty="0" smtClean="0"/>
              <a:t>Flat, only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DomainModel != ViewModel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it-IT" dirty="0" smtClean="0"/>
              <a:t>How to avoid getting bored writing tedious mapping code?</a:t>
            </a:r>
          </a:p>
          <a:p>
            <a:endParaRPr lang="it-IT" dirty="0" smtClean="0"/>
          </a:p>
          <a:p>
            <a:pPr algn="ctr">
              <a:buNone/>
            </a:pPr>
            <a:endParaRPr lang="it-IT" sz="3600" b="1" dirty="0" smtClean="0"/>
          </a:p>
          <a:p>
            <a:pPr algn="ctr">
              <a:buNone/>
            </a:pPr>
            <a:r>
              <a:rPr lang="it-IT" sz="3600" b="1" dirty="0" smtClean="0"/>
              <a:t>AutoMapper</a:t>
            </a:r>
          </a:p>
          <a:p>
            <a:pPr algn="ctr">
              <a:buNone/>
            </a:pPr>
            <a:r>
              <a:rPr lang="it-IT" sz="2000" b="1" dirty="0" smtClean="0"/>
              <a:t>Mapper.Map&lt;Post, ShowPostModel&gt;(post)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Use ActionFilter for “shared” data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8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ASP.NET MVC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33165"/>
          </a:xfrm>
        </p:spPr>
        <p:txBody>
          <a:bodyPr/>
          <a:lstStyle/>
          <a:p>
            <a:r>
              <a:rPr lang="it-IT" dirty="0" smtClean="0"/>
              <a:t>RenderPartial</a:t>
            </a:r>
          </a:p>
          <a:p>
            <a:pPr lvl="1"/>
            <a:r>
              <a:rPr lang="it-IT" dirty="0" smtClean="0"/>
              <a:t>The Controller must “create” all data needed by all the partials</a:t>
            </a:r>
          </a:p>
          <a:p>
            <a:r>
              <a:rPr lang="it-IT" dirty="0" smtClean="0"/>
              <a:t>RenderAction (futures)</a:t>
            </a:r>
          </a:p>
          <a:p>
            <a:pPr lvl="1"/>
            <a:r>
              <a:rPr lang="it-IT" dirty="0" smtClean="0"/>
              <a:t>Smells (view calls a controller)</a:t>
            </a:r>
          </a:p>
          <a:p>
            <a:pPr lvl="1"/>
            <a:r>
              <a:rPr lang="it-IT" dirty="0" smtClean="0"/>
              <a:t>More difficult to test</a:t>
            </a:r>
          </a:p>
          <a:p>
            <a:r>
              <a:rPr lang="it-IT" dirty="0" smtClean="0"/>
              <a:t>Custom HtmlHelpers</a:t>
            </a:r>
          </a:p>
          <a:p>
            <a:pPr lvl="1"/>
            <a:r>
              <a:rPr lang="it-IT" dirty="0" smtClean="0"/>
              <a:t>Ok for some HTML, but must not have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02716"/>
          </a:xfrm>
        </p:spPr>
        <p:txBody>
          <a:bodyPr/>
          <a:lstStyle/>
          <a:p>
            <a:r>
              <a:rPr lang="it-IT" dirty="0" smtClean="0"/>
              <a:t>Defined as Attributi</a:t>
            </a:r>
          </a:p>
          <a:p>
            <a:r>
              <a:rPr lang="it-IT" dirty="0" smtClean="0"/>
              <a:t>Allow you to execute “code”</a:t>
            </a:r>
          </a:p>
          <a:p>
            <a:pPr lvl="1"/>
            <a:r>
              <a:rPr lang="it-IT" dirty="0" smtClean="0"/>
              <a:t>During the Autenthorization phase</a:t>
            </a:r>
          </a:p>
          <a:p>
            <a:pPr lvl="1"/>
            <a:r>
              <a:rPr lang="it-IT" dirty="0" smtClean="0"/>
              <a:t>If an exception occurs</a:t>
            </a:r>
          </a:p>
          <a:p>
            <a:pPr lvl="1"/>
            <a:r>
              <a:rPr lang="it-IT" dirty="0" smtClean="0"/>
              <a:t>Before an Action</a:t>
            </a:r>
          </a:p>
          <a:p>
            <a:pPr lvl="1"/>
            <a:r>
              <a:rPr lang="it-IT" dirty="0" smtClean="0"/>
              <a:t>After an Action</a:t>
            </a:r>
          </a:p>
          <a:p>
            <a:pPr lvl="1"/>
            <a:r>
              <a:rPr lang="it-IT" dirty="0" smtClean="0"/>
              <a:t>Before the rendering of a view</a:t>
            </a:r>
          </a:p>
          <a:p>
            <a:pPr lvl="1"/>
            <a:r>
              <a:rPr lang="it-IT" dirty="0" smtClean="0"/>
              <a:t>After the rendering of a view</a:t>
            </a:r>
          </a:p>
          <a:p>
            <a:r>
              <a:rPr lang="it-IT" dirty="0" smtClean="0"/>
              <a:t>“Core” filters</a:t>
            </a:r>
          </a:p>
          <a:p>
            <a:pPr lvl="1"/>
            <a:r>
              <a:rPr lang="it-IT" dirty="0" smtClean="0"/>
              <a:t>Authorize</a:t>
            </a:r>
          </a:p>
          <a:p>
            <a:pPr lvl="1"/>
            <a:r>
              <a:rPr lang="it-IT" dirty="0" smtClean="0"/>
              <a:t>OutputCache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Action Filter + Render Partial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945696"/>
          </a:xfrm>
        </p:spPr>
        <p:txBody>
          <a:bodyPr/>
          <a:lstStyle/>
          <a:p>
            <a:r>
              <a:rPr lang="it-IT" dirty="0" smtClean="0"/>
              <a:t>Controller:</a:t>
            </a:r>
          </a:p>
          <a:p>
            <a:pPr lvl="1"/>
            <a:r>
              <a:rPr lang="it-IT" dirty="0" smtClean="0"/>
              <a:t>Has code for his “main concern” and “create” the main data</a:t>
            </a:r>
          </a:p>
          <a:p>
            <a:r>
              <a:rPr lang="it-IT" dirty="0" smtClean="0"/>
              <a:t>View:</a:t>
            </a:r>
          </a:p>
          <a:p>
            <a:pPr lvl="1"/>
            <a:r>
              <a:rPr lang="it-IT" dirty="0" smtClean="0"/>
              <a:t>Renders the main output</a:t>
            </a:r>
          </a:p>
          <a:p>
            <a:pPr lvl="1"/>
            <a:r>
              <a:rPr lang="it-IT" dirty="0" smtClean="0"/>
              <a:t>Calls the various PartialViews</a:t>
            </a:r>
          </a:p>
          <a:p>
            <a:r>
              <a:rPr lang="it-IT" dirty="0" smtClean="0"/>
              <a:t>Action Filters:</a:t>
            </a:r>
          </a:p>
          <a:p>
            <a:pPr lvl="1"/>
            <a:r>
              <a:rPr lang="it-IT" dirty="0" smtClean="0"/>
              <a:t>Load data for the partial views</a:t>
            </a:r>
          </a:p>
          <a:p>
            <a:r>
              <a:rPr lang="it-IT" dirty="0" smtClean="0"/>
              <a:t>Partial views</a:t>
            </a:r>
          </a:p>
          <a:p>
            <a:pPr lvl="1"/>
            <a:r>
              <a:rPr lang="it-IT" dirty="0" smtClean="0"/>
              <a:t>Render data loaded via Action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err="1" smtClean="0"/>
              <a:t>View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Do NOT use code-behind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9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 NOT use code-behind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86058"/>
            <a:ext cx="8229600" cy="1107996"/>
          </a:xfrm>
        </p:spPr>
        <p:txBody>
          <a:bodyPr/>
          <a:lstStyle/>
          <a:p>
            <a:pPr algn="ctr">
              <a:buNone/>
            </a:pPr>
            <a:r>
              <a:rPr lang="it-IT" sz="6600" dirty="0" smtClean="0"/>
              <a:t>NEVER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8309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Would you like someone to tell you the final a movie before you watch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034" y="1000108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ASP.NET MVC Best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Practices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Write HTML when you can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10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Write HTML when you can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You MUST learn HTML</a:t>
            </a:r>
          </a:p>
          <a:p>
            <a:r>
              <a:rPr lang="it-IT" dirty="0" smtClean="0"/>
              <a:t>Do never use HtmlHelpers that ONLY abstract HTML awat</a:t>
            </a:r>
          </a:p>
          <a:p>
            <a:pPr lvl="1" algn="ctr">
              <a:buNone/>
            </a:pPr>
            <a:r>
              <a:rPr lang="it-IT" b="1" dirty="0" smtClean="0"/>
              <a:t>&lt;%= Html.Submit(“Salva”) %&gt;</a:t>
            </a:r>
          </a:p>
          <a:p>
            <a:pPr lvl="1" algn="ctr">
              <a:buNone/>
            </a:pPr>
            <a:r>
              <a:rPr lang="it-IT" b="1" dirty="0" smtClean="0"/>
              <a:t>vs</a:t>
            </a:r>
          </a:p>
          <a:p>
            <a:pPr lvl="1" algn="ctr">
              <a:buNone/>
            </a:pPr>
            <a:r>
              <a:rPr lang="it-IT" b="1" dirty="0" smtClean="0"/>
              <a:t>&lt;input type=“submit” value=“Salva”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If there is an </a:t>
            </a:r>
            <a:r>
              <a:rPr lang="it-IT" b="1" dirty="0" smtClean="0"/>
              <a:t>if</a:t>
            </a:r>
            <a:r>
              <a:rPr lang="it-IT" dirty="0" smtClean="0"/>
              <a:t>, write an HtmlHelper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View must not have logic</a:t>
            </a:r>
          </a:p>
          <a:p>
            <a:r>
              <a:rPr lang="it-IT" dirty="0" smtClean="0"/>
              <a:t>Allowed: if - foreach</a:t>
            </a:r>
          </a:p>
          <a:p>
            <a:r>
              <a:rPr lang="it-IT" dirty="0" smtClean="0"/>
              <a:t>When possible, “hides” them in HtmlHelpers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12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48061"/>
          </a:xfrm>
        </p:spPr>
        <p:txBody>
          <a:bodyPr/>
          <a:lstStyle/>
          <a:p>
            <a:r>
              <a:rPr lang="it-IT" dirty="0" smtClean="0"/>
              <a:t>The default is WebFormViewEngine</a:t>
            </a:r>
          </a:p>
          <a:p>
            <a:r>
              <a:rPr lang="it-IT" dirty="0" smtClean="0"/>
              <a:t>Not the best available</a:t>
            </a:r>
          </a:p>
          <a:p>
            <a:r>
              <a:rPr lang="it-IT" dirty="0" smtClean="0"/>
              <a:t>Choose the one that most suits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Choose your View Engine carefully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82191"/>
          </a:xfrm>
        </p:spPr>
        <p:txBody>
          <a:bodyPr/>
          <a:lstStyle/>
          <a:p>
            <a:r>
              <a:rPr lang="it-IT" dirty="0" smtClean="0"/>
              <a:t>Spark View Engine</a:t>
            </a:r>
          </a:p>
          <a:p>
            <a:pPr lvl="1"/>
            <a:r>
              <a:rPr lang="it-IT" dirty="0" smtClean="0"/>
              <a:t>The flow is managed by HTML</a:t>
            </a:r>
          </a:p>
          <a:p>
            <a:pPr lvl="1"/>
            <a:r>
              <a:rPr lang="it-IT" dirty="0" smtClean="0"/>
              <a:t>It’s a templating engine</a:t>
            </a:r>
          </a:p>
          <a:p>
            <a:r>
              <a:rPr lang="it-IT" dirty="0" smtClean="0"/>
              <a:t>Other Features</a:t>
            </a:r>
          </a:p>
          <a:p>
            <a:pPr lvl="1"/>
            <a:r>
              <a:rPr lang="it-IT" dirty="0" smtClean="0"/>
              <a:t>Renders PDF</a:t>
            </a:r>
          </a:p>
          <a:p>
            <a:pPr lvl="1"/>
            <a:r>
              <a:rPr lang="it-IT" dirty="0" smtClean="0"/>
              <a:t>Evaluates templates also with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23220"/>
          </a:xfrm>
        </p:spPr>
        <p:txBody>
          <a:bodyPr/>
          <a:lstStyle/>
          <a:p>
            <a:r>
              <a:rPr lang="it-IT" dirty="0" smtClean="0"/>
              <a:t>Beginning ASP.NET MVC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44" y="990600"/>
            <a:ext cx="4972056" cy="2382191"/>
          </a:xfrm>
        </p:spPr>
        <p:txBody>
          <a:bodyPr/>
          <a:lstStyle/>
          <a:p>
            <a:r>
              <a:rPr lang="it-IT" dirty="0" smtClean="0"/>
              <a:t>Simone Chiaretta &amp; Keyvan Nayyeri</a:t>
            </a:r>
          </a:p>
          <a:p>
            <a:r>
              <a:rPr lang="it-IT" b="1" dirty="0" smtClean="0"/>
              <a:t>TOC:</a:t>
            </a:r>
          </a:p>
          <a:p>
            <a:pPr lvl="1"/>
            <a:r>
              <a:rPr lang="it-IT" b="1" dirty="0" smtClean="0"/>
              <a:t>MVC</a:t>
            </a:r>
          </a:p>
          <a:p>
            <a:pPr lvl="1"/>
            <a:r>
              <a:rPr lang="it-IT" b="1" dirty="0" smtClean="0"/>
              <a:t>Testing</a:t>
            </a:r>
          </a:p>
          <a:p>
            <a:pPr lvl="1"/>
            <a:r>
              <a:rPr lang="it-IT" b="1" dirty="0" smtClean="0"/>
              <a:t>And more...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5720" y="5715016"/>
            <a:ext cx="885828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ctr">
              <a:spcBef>
                <a:spcPct val="20000"/>
              </a:spcBef>
              <a:buSzPct val="65000"/>
            </a:pPr>
            <a:r>
              <a:rPr lang="it-IT" sz="3200" b="1" kern="0" dirty="0" smtClean="0">
                <a:solidFill>
                  <a:schemeClr val="bg1"/>
                </a:solidFill>
                <a:latin typeface="+mn-lt"/>
              </a:rPr>
              <a:t>http://bit.ly/BeginningASPNETMVC</a:t>
            </a:r>
            <a:endParaRPr kumimoji="0" lang="it-IT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14422"/>
            <a:ext cx="3143272" cy="39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– Simone Chiaretta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3122"/>
          </a:xfrm>
        </p:spPr>
        <p:txBody>
          <a:bodyPr/>
          <a:lstStyle/>
          <a:p>
            <a:r>
              <a:rPr lang="en-US" dirty="0" smtClean="0"/>
              <a:t>MSN: </a:t>
            </a:r>
            <a:r>
              <a:rPr lang="en-US" dirty="0" smtClean="0">
                <a:hlinkClick r:id="rId2"/>
              </a:rPr>
              <a:t>simone_ch@hotmail.com</a:t>
            </a:r>
            <a:endParaRPr lang="en-US" dirty="0" smtClean="0"/>
          </a:p>
          <a:p>
            <a:r>
              <a:rPr lang="en-US" dirty="0" smtClean="0"/>
              <a:t>Blog:</a:t>
            </a:r>
          </a:p>
          <a:p>
            <a:pPr lvl="1"/>
            <a:r>
              <a:rPr lang="en-US" dirty="0" smtClean="0"/>
              <a:t>English: </a:t>
            </a:r>
            <a:r>
              <a:rPr lang="en-US" dirty="0" smtClean="0">
                <a:hlinkClick r:id="rId3"/>
              </a:rPr>
              <a:t>http://codeclimber.net.nz/</a:t>
            </a:r>
            <a:endParaRPr lang="en-US" dirty="0" smtClean="0"/>
          </a:p>
          <a:p>
            <a:pPr lvl="1"/>
            <a:r>
              <a:rPr lang="en-US" dirty="0" smtClean="0"/>
              <a:t>Italian: </a:t>
            </a:r>
            <a:r>
              <a:rPr lang="en-US" dirty="0" smtClean="0">
                <a:hlinkClick r:id="rId4"/>
              </a:rPr>
              <a:t>http://blogs.ugidotnet.org/piyo/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</a:t>
            </a:r>
            <a:r>
              <a:rPr lang="en-US" dirty="0" err="1" smtClean="0">
                <a:hlinkClick r:id="rId5"/>
              </a:rPr>
              <a:t>simonech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500430" y="3143248"/>
            <a:ext cx="1785950" cy="254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596" y="5643578"/>
            <a:ext cx="211861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Administrator\Downloads\aspinsider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0826" y="5713501"/>
            <a:ext cx="1981198" cy="71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81117"/>
          </a:xfrm>
        </p:spPr>
        <p:txBody>
          <a:bodyPr/>
          <a:lstStyle/>
          <a:p>
            <a:r>
              <a:rPr lang="en-US" dirty="0" smtClean="0"/>
              <a:t>These talk has been inspired by </a:t>
            </a:r>
            <a:r>
              <a:rPr lang="it-IT" smtClean="0"/>
              <a:t>Sebastien </a:t>
            </a:r>
            <a:r>
              <a:rPr lang="it-IT" smtClean="0"/>
              <a:t>Lambla (founder of </a:t>
            </a:r>
            <a:r>
              <a:rPr lang="it-IT" smtClean="0"/>
              <a:t>Caffeine </a:t>
            </a:r>
            <a:r>
              <a:rPr lang="it-IT" smtClean="0"/>
              <a:t>IT) </a:t>
            </a:r>
            <a:r>
              <a:rPr lang="it-IT" dirty="0" smtClean="0"/>
              <a:t>and his ASP.NET MVC Best Practices</a:t>
            </a:r>
          </a:p>
          <a:p>
            <a:r>
              <a:rPr lang="it-IT" dirty="0" smtClean="0"/>
              <a:t>Watch his talk (which is way better than mine): </a:t>
            </a:r>
            <a:r>
              <a:rPr lang="it-IT" dirty="0" smtClean="0">
                <a:hlinkClick r:id="rId2"/>
              </a:rPr>
              <a:t>http://</a:t>
            </a:r>
            <a:r>
              <a:rPr lang="it-IT" dirty="0" smtClean="0">
                <a:hlinkClick r:id="rId2"/>
              </a:rPr>
              <a:t>serialseb.blogspot.com/2009/05/my-mvc-best-practices-talk.html</a:t>
            </a:r>
            <a:endParaRPr lang="en-US" dirty="0" smtClean="0"/>
          </a:p>
          <a:p>
            <a:r>
              <a:rPr lang="en-US" dirty="0" smtClean="0"/>
              <a:t>Read his blog: </a:t>
            </a:r>
            <a:r>
              <a:rPr lang="it-IT" dirty="0" smtClean="0">
                <a:hlinkClick r:id="rId3"/>
              </a:rPr>
              <a:t>http://serialseb.blogspot.com/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What ASP.NET MVC is?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0997"/>
          </a:xfrm>
        </p:spPr>
        <p:txBody>
          <a:bodyPr/>
          <a:lstStyle/>
          <a:p>
            <a:r>
              <a:rPr lang="it-IT" dirty="0" smtClean="0"/>
              <a:t>It’s an advanced session... You should already know </a:t>
            </a:r>
            <a:r>
              <a:rPr lang="en-US" dirty="0" err="1" smtClean="0">
                <a:sym typeface="Wingdings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2" descr="C:\projects\Boot camp\lolcats-funny-pictures-requests-in-tripli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00108"/>
            <a:ext cx="6525381" cy="5143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2133600" cy="323850"/>
          </a:xfrm>
          <a:prstGeom prst="rect">
            <a:avLst/>
          </a:prstGeom>
        </p:spPr>
        <p:txBody>
          <a:bodyPr/>
          <a:lstStyle/>
          <a:p>
            <a:fld id="{B9EAB02C-EC2A-4E09-A324-1FFFBDB5DA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86512" y="1643050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Model</a:t>
            </a:r>
            <a:endParaRPr lang="it-IT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86512" y="3857628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View</a:t>
            </a:r>
            <a:endParaRPr lang="it-IT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428992" y="2643182"/>
            <a:ext cx="1571636" cy="9144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Controller</a:t>
            </a:r>
            <a:endParaRPr lang="it-IT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28728" y="3071810"/>
            <a:ext cx="1857388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14942" y="2071678"/>
            <a:ext cx="714380" cy="571504"/>
          </a:xfrm>
          <a:prstGeom prst="straightConnector1">
            <a:avLst/>
          </a:prstGeom>
          <a:ln w="25400" cmpd="sng">
            <a:headEnd type="triangle"/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72066" y="3571876"/>
            <a:ext cx="1071570" cy="71596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500166" y="4500570"/>
            <a:ext cx="4643470" cy="1588"/>
          </a:xfrm>
          <a:prstGeom prst="straightConnector1">
            <a:avLst/>
          </a:prstGeom>
          <a:ln w="25400" cmpd="sng">
            <a:tailEnd type="triangle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1670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6050" y="457200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4" name="TextBox 13"/>
          <p:cNvSpPr txBox="1"/>
          <p:nvPr/>
        </p:nvSpPr>
        <p:spPr>
          <a:xfrm>
            <a:off x="5143504" y="1928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5072066" y="385762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16" name="TextBox 15"/>
          <p:cNvSpPr txBox="1"/>
          <p:nvPr/>
        </p:nvSpPr>
        <p:spPr>
          <a:xfrm>
            <a:off x="5500694" y="257174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1" name="Rounded Rectangle 30"/>
          <p:cNvSpPr/>
          <p:nvPr/>
        </p:nvSpPr>
        <p:spPr>
          <a:xfrm>
            <a:off x="428596" y="2643182"/>
            <a:ext cx="785818" cy="25003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it-IT" b="1" dirty="0" smtClean="0"/>
              <a:t>Browser</a:t>
            </a:r>
            <a:endParaRPr lang="it-IT" b="1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1428728" y="1571612"/>
            <a:ext cx="1857388" cy="612648"/>
          </a:xfrm>
          <a:prstGeom prst="wedgeRoundRectCallout">
            <a:avLst>
              <a:gd name="adj1" fmla="val -8760"/>
              <a:gd name="adj2" fmla="val 111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request hits the controller</a:t>
            </a:r>
            <a:endParaRPr lang="en-US" sz="1400" dirty="0"/>
          </a:p>
        </p:txBody>
      </p:sp>
      <p:sp>
        <p:nvSpPr>
          <p:cNvPr id="33" name="Rounded Rectangular Callout 32"/>
          <p:cNvSpPr/>
          <p:nvPr/>
        </p:nvSpPr>
        <p:spPr>
          <a:xfrm>
            <a:off x="3929058" y="1142984"/>
            <a:ext cx="1714512" cy="612648"/>
          </a:xfrm>
          <a:prstGeom prst="wedgeRoundRectCallout">
            <a:avLst>
              <a:gd name="adj1" fmla="val 30005"/>
              <a:gd name="adj2" fmla="val 880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Controller asks the Model for data</a:t>
            </a:r>
            <a:endParaRPr lang="en-US" sz="1400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6500826" y="2857496"/>
            <a:ext cx="2143140" cy="785818"/>
          </a:xfrm>
          <a:prstGeom prst="wedgeRoundRectCallout">
            <a:avLst>
              <a:gd name="adj1" fmla="val -8769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Model gives the data back to the Controller</a:t>
            </a:r>
            <a:endParaRPr lang="en-US" sz="1400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1857356" y="3714752"/>
            <a:ext cx="2414598" cy="642942"/>
          </a:xfrm>
          <a:prstGeom prst="wedgeRoundRectCallout">
            <a:avLst>
              <a:gd name="adj1" fmla="val 91055"/>
              <a:gd name="adj2" fmla="val 44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The controller formats the data and passes them to the View</a:t>
            </a:r>
            <a:endParaRPr lang="en-US" sz="1400" dirty="0"/>
          </a:p>
        </p:txBody>
      </p:sp>
      <p:sp>
        <p:nvSpPr>
          <p:cNvPr id="37" name="Rounded Rectangular Callout 36"/>
          <p:cNvSpPr/>
          <p:nvPr/>
        </p:nvSpPr>
        <p:spPr>
          <a:xfrm>
            <a:off x="3071802" y="5214950"/>
            <a:ext cx="2357454" cy="785818"/>
          </a:xfrm>
          <a:prstGeom prst="wedgeRoundRectCallout">
            <a:avLst>
              <a:gd name="adj1" fmla="val -64141"/>
              <a:gd name="adj2" fmla="val -10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The view renders the HTML that needs to be sent to the client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16" grpId="0"/>
      <p:bldP spid="32" grpId="0" animBg="1"/>
      <p:bldP spid="33" grpId="0" animBg="1"/>
      <p:bldP spid="34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it-IT" dirty="0" smtClean="0"/>
              <a:t>Controller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Delete “AccountController”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Best Practice n° 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1 – Delete “AccountController”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60591"/>
          </a:xfrm>
        </p:spPr>
        <p:txBody>
          <a:bodyPr/>
          <a:lstStyle/>
          <a:p>
            <a:r>
              <a:rPr lang="it-IT" dirty="0" smtClean="0"/>
              <a:t>You will probably never use these account management pages</a:t>
            </a:r>
          </a:p>
          <a:p>
            <a:r>
              <a:rPr lang="it-IT" dirty="0" smtClean="0"/>
              <a:t>Keeping demo code in a production application is EVIL</a:t>
            </a:r>
          </a:p>
          <a:p>
            <a:r>
              <a:rPr lang="it-IT" dirty="0" smtClean="0"/>
              <a:t>Delete it </a:t>
            </a:r>
            <a:r>
              <a:rPr lang="it-IT" dirty="0" smtClean="0">
                <a:sym typeface="Wingdings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 Chiaretta">
  <a:themeElements>
    <a:clrScheme name="Custom 2">
      <a:dk1>
        <a:srgbClr val="000000"/>
      </a:dk1>
      <a:lt1>
        <a:srgbClr val="F8F8F8"/>
      </a:lt1>
      <a:dk2>
        <a:srgbClr val="5F5F5F"/>
      </a:dk2>
      <a:lt2>
        <a:srgbClr val="808080"/>
      </a:lt2>
      <a:accent1>
        <a:srgbClr val="00B050"/>
      </a:accent1>
      <a:accent2>
        <a:srgbClr val="FFCC00"/>
      </a:accent2>
      <a:accent3>
        <a:srgbClr val="FBFBFB"/>
      </a:accent3>
      <a:accent4>
        <a:srgbClr val="000000"/>
      </a:accent4>
      <a:accent5>
        <a:srgbClr val="FFB5AA"/>
      </a:accent5>
      <a:accent6>
        <a:srgbClr val="E7B900"/>
      </a:accent6>
      <a:hlink>
        <a:srgbClr val="00B050"/>
      </a:hlink>
      <a:folHlink>
        <a:srgbClr val="92D050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AVA_PPTtemplate_GrayVersion_07082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VA_PPTtemplate_GrayVersion_07082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VA_PPTtemplate_GrayVersion_070820 13">
        <a:dk1>
          <a:srgbClr val="000000"/>
        </a:dk1>
        <a:lt1>
          <a:srgbClr val="F8F8F8"/>
        </a:lt1>
        <a:dk2>
          <a:srgbClr val="5F5F5F"/>
        </a:dk2>
        <a:lt2>
          <a:srgbClr val="808080"/>
        </a:lt2>
        <a:accent1>
          <a:srgbClr val="FF5C00"/>
        </a:accent1>
        <a:accent2>
          <a:srgbClr val="FFCC00"/>
        </a:accent2>
        <a:accent3>
          <a:srgbClr val="FBFBFB"/>
        </a:accent3>
        <a:accent4>
          <a:srgbClr val="000000"/>
        </a:accent4>
        <a:accent5>
          <a:srgbClr val="FFB5AA"/>
        </a:accent5>
        <a:accent6>
          <a:srgbClr val="E7B900"/>
        </a:accent6>
        <a:hlink>
          <a:srgbClr val="FF5C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6683</TotalTime>
  <Words>878</Words>
  <Application>Microsoft Office PowerPoint</Application>
  <PresentationFormat>On-screen Show (4:3)</PresentationFormat>
  <Paragraphs>208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Simone Chiaretta</vt:lpstr>
      <vt:lpstr>ASP.NET MVC Best Practices</vt:lpstr>
      <vt:lpstr>Thanks to the Sponsors</vt:lpstr>
      <vt:lpstr>Who the hell am I?</vt:lpstr>
      <vt:lpstr>Agenda</vt:lpstr>
      <vt:lpstr>What ASP.NET MVC is?</vt:lpstr>
      <vt:lpstr>Just in case</vt:lpstr>
      <vt:lpstr>Controller</vt:lpstr>
      <vt:lpstr>Delete “AccountController”</vt:lpstr>
      <vt:lpstr>1 – Delete “AccountController”</vt:lpstr>
      <vt:lpstr>Isolate controllers from the external World</vt:lpstr>
      <vt:lpstr>2 - Isolate controllers from the outside World</vt:lpstr>
      <vt:lpstr>2 - Isolate controllers from the outside World</vt:lpstr>
      <vt:lpstr>Use a IoC Container</vt:lpstr>
      <vt:lpstr>What’s Dependency Injection</vt:lpstr>
      <vt:lpstr>What’s Dependency Injection</vt:lpstr>
      <vt:lpstr>What’s Dependency Injection</vt:lpstr>
      <vt:lpstr>What’s Dependency Injection</vt:lpstr>
      <vt:lpstr>Inversion of Control</vt:lpstr>
      <vt:lpstr>IoC inside ASP.NET MVC</vt:lpstr>
      <vt:lpstr>IoC inside ASP.NET MVC using Ninject v2</vt:lpstr>
      <vt:lpstr>Don’t use “Magic strings”</vt:lpstr>
      <vt:lpstr>Say NO to Magic Strings</vt:lpstr>
      <vt:lpstr>Build your own “personal” conventions</vt:lpstr>
      <vt:lpstr>Build your own “personal” conventions</vt:lpstr>
      <vt:lpstr>Pay attention to Verbs</vt:lpstr>
      <vt:lpstr>Pay attention to Verbs</vt:lpstr>
      <vt:lpstr>PRG Pattern</vt:lpstr>
      <vt:lpstr>Pay attention to Verbs</vt:lpstr>
      <vt:lpstr>Model</vt:lpstr>
      <vt:lpstr>DomainModel != ViewModel</vt:lpstr>
      <vt:lpstr>DomainModel != ViewModel</vt:lpstr>
      <vt:lpstr>DomainModel != ViewModel</vt:lpstr>
      <vt:lpstr>Use ActionFilter for “shared” data</vt:lpstr>
      <vt:lpstr>Components in ASP.NET MVC</vt:lpstr>
      <vt:lpstr>Action Filtes</vt:lpstr>
      <vt:lpstr>Action Filter + Render Partial</vt:lpstr>
      <vt:lpstr>View</vt:lpstr>
      <vt:lpstr>Do NOT use code-behind</vt:lpstr>
      <vt:lpstr>Do NOT use code-behind</vt:lpstr>
      <vt:lpstr>Write HTML when you can</vt:lpstr>
      <vt:lpstr>Write HTML when you can</vt:lpstr>
      <vt:lpstr>If there is an if, write an HtmlHelper</vt:lpstr>
      <vt:lpstr>If there is an if, write an HtmlHelper</vt:lpstr>
      <vt:lpstr>Choose your View Engine carefully</vt:lpstr>
      <vt:lpstr>Choose your View Engine carefully</vt:lpstr>
      <vt:lpstr>Choose your View Engine carefully</vt:lpstr>
      <vt:lpstr>Beginning ASP.NET MVC</vt:lpstr>
      <vt:lpstr>Contacts – Simone Chiaretta</vt:lpstr>
      <vt:lpstr>Credits</vt:lpstr>
      <vt:lpstr>Q&amp;A</vt:lpstr>
    </vt:vector>
  </TitlesOfParts>
  <Company>Avanade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ASP.NET MVC Framework</dc:title>
  <dc:creator>Simone Chiaretta</dc:creator>
  <cp:lastModifiedBy>Simone Chiaretta</cp:lastModifiedBy>
  <cp:revision>394</cp:revision>
  <dcterms:created xsi:type="dcterms:W3CDTF">2009-10-17T18:30:21Z</dcterms:created>
  <dcterms:modified xsi:type="dcterms:W3CDTF">2009-10-30T14:11:16Z</dcterms:modified>
</cp:coreProperties>
</file>