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58" r:id="rId4"/>
    <p:sldId id="259" r:id="rId5"/>
    <p:sldId id="261" r:id="rId6"/>
    <p:sldId id="262" r:id="rId7"/>
    <p:sldId id="263" r:id="rId8"/>
    <p:sldId id="276" r:id="rId9"/>
    <p:sldId id="278" r:id="rId10"/>
    <p:sldId id="277" r:id="rId11"/>
    <p:sldId id="264" r:id="rId12"/>
    <p:sldId id="265" r:id="rId13"/>
    <p:sldId id="260" r:id="rId14"/>
    <p:sldId id="268" r:id="rId15"/>
    <p:sldId id="267" r:id="rId16"/>
    <p:sldId id="266" r:id="rId17"/>
    <p:sldId id="270" r:id="rId18"/>
    <p:sldId id="272" r:id="rId19"/>
    <p:sldId id="271" r:id="rId20"/>
    <p:sldId id="279" r:id="rId21"/>
    <p:sldId id="273" r:id="rId22"/>
    <p:sldId id="280" r:id="rId23"/>
    <p:sldId id="274" r:id="rId24"/>
    <p:sldId id="275"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93F1A-5760-42AF-A6F4-FC6D251D7C5F}" type="datetimeFigureOut">
              <a:rPr lang="fr-FR" smtClean="0"/>
              <a:pPr/>
              <a:t>05/01/2011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0F53F-1889-489B-A9CF-071ED18D964E}" type="slidenum">
              <a:rPr lang="fr-FR" smtClean="0"/>
              <a:pPr/>
              <a:t>‹N°›</a:t>
            </a:fld>
            <a:endParaRPr lang="fr-FR"/>
          </a:p>
        </p:txBody>
      </p:sp>
    </p:spTree>
    <p:extLst>
      <p:ext uri="{BB962C8B-B14F-4D97-AF65-F5344CB8AC3E}">
        <p14:creationId xmlns:p14="http://schemas.microsoft.com/office/powerpoint/2010/main" val="390482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--&gt;</a:t>
            </a:r>
            <a:endParaRPr lang="fr-FR" dirty="0"/>
          </a:p>
        </p:txBody>
      </p:sp>
      <p:sp>
        <p:nvSpPr>
          <p:cNvPr id="4" name="Espace réservé du numéro de diapositive 3"/>
          <p:cNvSpPr>
            <a:spLocks noGrp="1"/>
          </p:cNvSpPr>
          <p:nvPr>
            <p:ph type="sldNum" sz="quarter" idx="10"/>
          </p:nvPr>
        </p:nvSpPr>
        <p:spPr/>
        <p:txBody>
          <a:bodyPr/>
          <a:lstStyle/>
          <a:p>
            <a:fld id="{F8F0F53F-1889-489B-A9CF-071ED18D964E}" type="slidenum">
              <a:rPr lang="fr-FR" smtClean="0"/>
              <a:pPr/>
              <a:t>8</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--&gt;</a:t>
            </a:r>
            <a:endParaRPr lang="fr-FR" dirty="0"/>
          </a:p>
        </p:txBody>
      </p:sp>
      <p:sp>
        <p:nvSpPr>
          <p:cNvPr id="4" name="Espace réservé du numéro de diapositive 3"/>
          <p:cNvSpPr>
            <a:spLocks noGrp="1"/>
          </p:cNvSpPr>
          <p:nvPr>
            <p:ph type="sldNum" sz="quarter" idx="10"/>
          </p:nvPr>
        </p:nvSpPr>
        <p:spPr/>
        <p:txBody>
          <a:bodyPr/>
          <a:lstStyle/>
          <a:p>
            <a:fld id="{F8F0F53F-1889-489B-A9CF-071ED18D964E}" type="slidenum">
              <a:rPr lang="fr-FR" smtClean="0"/>
              <a:pPr/>
              <a:t>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8F0F53F-1889-489B-A9CF-071ED18D964E}" type="slidenum">
              <a:rPr lang="fr-FR" smtClean="0"/>
              <a:pPr/>
              <a:t>20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8554DDC6-0D54-47FA-AB3F-6A4EE668DB7E}" type="slidenum">
              <a:rPr lang="fr-FR" smtClean="0"/>
              <a:pPr/>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54DDC6-0D54-47FA-AB3F-6A4EE668DB7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54DDC6-0D54-47FA-AB3F-6A4EE668DB7E}"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554DDC6-0D54-47FA-AB3F-6A4EE668DB7E}" type="slidenum">
              <a:rPr lang="fr-FR" smtClean="0"/>
              <a:pPr/>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8554DDC6-0D54-47FA-AB3F-6A4EE668DB7E}"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554DDC6-0D54-47FA-AB3F-6A4EE668DB7E}" type="slidenum">
              <a:rPr lang="fr-FR" smtClean="0"/>
              <a:pPr/>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554DDC6-0D54-47FA-AB3F-6A4EE668DB7E}" type="slidenum">
              <a:rPr lang="fr-FR" smtClean="0"/>
              <a:pPr/>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554DDC6-0D54-47FA-AB3F-6A4EE668DB7E}"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554DDC6-0D54-47FA-AB3F-6A4EE668DB7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554DDC6-0D54-47FA-AB3F-6A4EE668DB7E}" type="slidenum">
              <a:rPr lang="fr-FR" smtClean="0"/>
              <a:pPr/>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8CC8837-9B94-4AE9-858F-814C2DEF67D4}" type="datetimeFigureOut">
              <a:rPr lang="fr-FR" smtClean="0"/>
              <a:pPr/>
              <a:t>05/01/2011</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fld id="{8554DDC6-0D54-47FA-AB3F-6A4EE668DB7E}" type="slidenum">
              <a:rPr lang="fr-FR" smtClean="0"/>
              <a:pPr/>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8CC8837-9B94-4AE9-858F-814C2DEF67D4}" type="datetimeFigureOut">
              <a:rPr lang="fr-FR" smtClean="0"/>
              <a:pPr/>
              <a:t>05/01/2011</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554DDC6-0D54-47FA-AB3F-6A4EE668DB7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11560" y="3284984"/>
            <a:ext cx="4618856" cy="2448272"/>
          </a:xfrm>
        </p:spPr>
        <p:txBody>
          <a:bodyPr>
            <a:normAutofit fontScale="70000" lnSpcReduction="20000"/>
          </a:bodyPr>
          <a:lstStyle/>
          <a:p>
            <a:pPr algn="l"/>
            <a:r>
              <a:rPr lang="fr-FR" b="0" cap="none" dirty="0" smtClean="0">
                <a:latin typeface="Arial" pitchFamily="34" charset="0"/>
                <a:cs typeface="Arial" pitchFamily="34" charset="0"/>
              </a:rPr>
              <a:t>CHENEVOTOT Olivier</a:t>
            </a:r>
          </a:p>
          <a:p>
            <a:pPr algn="l"/>
            <a:r>
              <a:rPr lang="fr-FR" b="0" cap="none" dirty="0" smtClean="0">
                <a:latin typeface="Arial" pitchFamily="34" charset="0"/>
                <a:cs typeface="Arial" pitchFamily="34" charset="0"/>
              </a:rPr>
              <a:t>DORVEAUX Quentin</a:t>
            </a:r>
          </a:p>
          <a:p>
            <a:pPr algn="l"/>
            <a:r>
              <a:rPr lang="fr-FR" b="0" cap="none" dirty="0" smtClean="0">
                <a:latin typeface="Arial" pitchFamily="34" charset="0"/>
                <a:cs typeface="Arial" pitchFamily="34" charset="0"/>
              </a:rPr>
              <a:t>GALVANE Quentin</a:t>
            </a:r>
          </a:p>
          <a:p>
            <a:pPr algn="l"/>
            <a:r>
              <a:rPr lang="fr-FR" b="0" cap="none" dirty="0" smtClean="0">
                <a:latin typeface="Arial" pitchFamily="34" charset="0"/>
                <a:cs typeface="Arial" pitchFamily="34" charset="0"/>
              </a:rPr>
              <a:t>GUILPAIN Thibaud</a:t>
            </a:r>
          </a:p>
          <a:p>
            <a:pPr algn="l"/>
            <a:r>
              <a:rPr lang="fr-FR" b="0" cap="none" dirty="0" smtClean="0">
                <a:latin typeface="Arial" pitchFamily="34" charset="0"/>
                <a:cs typeface="Arial" pitchFamily="34" charset="0"/>
              </a:rPr>
              <a:t>POTET Germain</a:t>
            </a:r>
          </a:p>
          <a:p>
            <a:pPr algn="l"/>
            <a:r>
              <a:rPr lang="fr-FR" b="0" cap="none" dirty="0" smtClean="0">
                <a:latin typeface="Arial" pitchFamily="34" charset="0"/>
                <a:cs typeface="Arial" pitchFamily="34" charset="0"/>
              </a:rPr>
              <a:t>UZEL Baptiste</a:t>
            </a:r>
          </a:p>
          <a:p>
            <a:pPr algn="l"/>
            <a:endParaRPr lang="fr-FR" b="0" cap="none" dirty="0" smtClean="0">
              <a:latin typeface="Arial" pitchFamily="34" charset="0"/>
              <a:cs typeface="Arial" pitchFamily="34" charset="0"/>
            </a:endParaRPr>
          </a:p>
          <a:p>
            <a:pPr algn="l"/>
            <a:r>
              <a:rPr lang="fr-FR" b="0" cap="none" dirty="0" smtClean="0">
                <a:latin typeface="Arial" pitchFamily="34" charset="0"/>
                <a:cs typeface="Arial" pitchFamily="34" charset="0"/>
              </a:rPr>
              <a:t>4INFO</a:t>
            </a:r>
            <a:endParaRPr lang="fr-FR" b="0" cap="none" dirty="0">
              <a:latin typeface="Arial" pitchFamily="34" charset="0"/>
              <a:cs typeface="Arial" pitchFamily="34" charset="0"/>
            </a:endParaRPr>
          </a:p>
        </p:txBody>
      </p:sp>
      <p:sp>
        <p:nvSpPr>
          <p:cNvPr id="2" name="Titre 1"/>
          <p:cNvSpPr>
            <a:spLocks noGrp="1"/>
          </p:cNvSpPr>
          <p:nvPr>
            <p:ph type="ctrTitle"/>
          </p:nvPr>
        </p:nvSpPr>
        <p:spPr>
          <a:xfrm>
            <a:off x="395536" y="1412776"/>
            <a:ext cx="8458200" cy="1470025"/>
          </a:xfrm>
        </p:spPr>
        <p:txBody>
          <a:bodyPr/>
          <a:lstStyle/>
          <a:p>
            <a:pPr algn="ctr"/>
            <a:r>
              <a:rPr lang="fr-FR" dirty="0" smtClean="0"/>
              <a:t>Examen de compilation</a:t>
            </a:r>
            <a:br>
              <a:rPr lang="fr-FR" dirty="0" smtClean="0"/>
            </a:br>
            <a:r>
              <a:rPr lang="fr-FR" dirty="0" smtClean="0"/>
              <a:t>4</a:t>
            </a:r>
            <a:r>
              <a:rPr lang="fr-FR" baseline="30000" dirty="0" smtClean="0"/>
              <a:t>ème</a:t>
            </a:r>
            <a:r>
              <a:rPr lang="fr-FR" dirty="0" smtClean="0"/>
              <a:t> année - 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a:bodyPr>
          <a:lstStyle/>
          <a:p>
            <a:r>
              <a:rPr lang="fr-FR" sz="2400" dirty="0" smtClean="0"/>
              <a:t>Question 2.7 : </a:t>
            </a:r>
            <a:r>
              <a:rPr lang="fr-FR" sz="2400" i="1" dirty="0" smtClean="0"/>
              <a:t>Donner les ensembles "suivant"  pour les non-terminaux de la grammaire. On ne demande pas de faire un calcul formel.</a:t>
            </a:r>
          </a:p>
          <a:p>
            <a:pPr lvl="2"/>
            <a:r>
              <a:rPr lang="fr-FR" sz="1800" dirty="0" smtClean="0"/>
              <a:t>Suivant(</a:t>
            </a:r>
            <a:r>
              <a:rPr lang="fr-FR" sz="1800" dirty="0" err="1" smtClean="0"/>
              <a:t>prog</a:t>
            </a:r>
            <a:r>
              <a:rPr lang="fr-FR" sz="1800" dirty="0" smtClean="0"/>
              <a:t>) = Ø</a:t>
            </a:r>
          </a:p>
          <a:p>
            <a:pPr lvl="2"/>
            <a:r>
              <a:rPr lang="fr-FR" sz="1800" dirty="0" smtClean="0"/>
              <a:t>Suivant(bloc) = {"fin", ";"}</a:t>
            </a:r>
          </a:p>
          <a:p>
            <a:pPr lvl="2"/>
            <a:r>
              <a:rPr lang="fr-FR" sz="1800" dirty="0" smtClean="0"/>
              <a:t>Suivant(</a:t>
            </a:r>
            <a:r>
              <a:rPr lang="fr-FR" sz="1800" dirty="0" err="1" smtClean="0"/>
              <a:t>sdec</a:t>
            </a:r>
            <a:r>
              <a:rPr lang="fr-FR" sz="1800" dirty="0" smtClean="0"/>
              <a:t>) = {"</a:t>
            </a:r>
            <a:r>
              <a:rPr lang="fr-FR" sz="1800" dirty="0" err="1" smtClean="0"/>
              <a:t>debut</a:t>
            </a:r>
            <a:r>
              <a:rPr lang="fr-FR" sz="1800" dirty="0" smtClean="0"/>
              <a:t>"}</a:t>
            </a:r>
          </a:p>
          <a:p>
            <a:pPr lvl="2"/>
            <a:r>
              <a:rPr lang="fr-FR" sz="1800" dirty="0" smtClean="0"/>
              <a:t>Suivant(</a:t>
            </a:r>
            <a:r>
              <a:rPr lang="fr-FR" sz="1800" dirty="0" err="1" smtClean="0"/>
              <a:t>dec</a:t>
            </a:r>
            <a:r>
              <a:rPr lang="fr-FR" sz="1800" dirty="0" smtClean="0"/>
              <a:t>) = {",", "</a:t>
            </a:r>
            <a:r>
              <a:rPr lang="fr-FR" sz="1800" dirty="0" err="1" smtClean="0"/>
              <a:t>debut</a:t>
            </a:r>
            <a:r>
              <a:rPr lang="fr-FR" sz="1800" dirty="0" smtClean="0"/>
              <a:t>"}</a:t>
            </a:r>
          </a:p>
          <a:p>
            <a:pPr lvl="2"/>
            <a:r>
              <a:rPr lang="fr-FR" sz="1800" dirty="0" smtClean="0"/>
              <a:t>Suivant(corps) = {"fin", ";"}</a:t>
            </a:r>
          </a:p>
          <a:p>
            <a:pPr lvl="2"/>
            <a:r>
              <a:rPr lang="fr-FR" sz="1800" dirty="0" smtClean="0"/>
              <a:t>Suivant(</a:t>
            </a:r>
            <a:r>
              <a:rPr lang="fr-FR" sz="1800" dirty="0" err="1" smtClean="0"/>
              <a:t>sinst</a:t>
            </a:r>
            <a:r>
              <a:rPr lang="fr-FR" sz="1800" dirty="0" smtClean="0"/>
              <a:t>) = {"fin"}</a:t>
            </a:r>
          </a:p>
          <a:p>
            <a:pPr lvl="2"/>
            <a:r>
              <a:rPr lang="fr-FR" sz="1800" dirty="0" smtClean="0"/>
              <a:t>Suivant(</a:t>
            </a:r>
            <a:r>
              <a:rPr lang="fr-FR" sz="1800" dirty="0" err="1" smtClean="0"/>
              <a:t>inst</a:t>
            </a:r>
            <a:r>
              <a:rPr lang="fr-FR" sz="1800" dirty="0" smtClean="0"/>
              <a:t>) = {";", "fin"}</a:t>
            </a:r>
          </a:p>
          <a:p>
            <a:pPr lvl="2"/>
            <a:r>
              <a:rPr lang="fr-FR" sz="1800" dirty="0" smtClean="0"/>
              <a:t>Suivant(</a:t>
            </a:r>
            <a:r>
              <a:rPr lang="fr-FR" sz="1800" dirty="0" err="1" smtClean="0"/>
              <a:t>expr</a:t>
            </a:r>
            <a:r>
              <a:rPr lang="fr-FR" sz="1800" dirty="0" smtClean="0"/>
              <a:t>) = {";", "fin","@"}</a:t>
            </a:r>
          </a:p>
          <a:p>
            <a:pPr lvl="2"/>
            <a:r>
              <a:rPr lang="fr-FR" sz="1800" dirty="0" smtClean="0"/>
              <a:t>Suivant(</a:t>
            </a:r>
            <a:r>
              <a:rPr lang="fr-FR" sz="1800" dirty="0" err="1" smtClean="0"/>
              <a:t>ident</a:t>
            </a:r>
            <a:r>
              <a:rPr lang="fr-FR" sz="1800" dirty="0" smtClean="0"/>
              <a:t>) = {";", "fin","@", "←"}</a:t>
            </a:r>
          </a:p>
          <a:p>
            <a:endParaRPr lang="fr-FR"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a:bodyPr>
          <a:lstStyle/>
          <a:p>
            <a:r>
              <a:rPr lang="fr-FR" sz="2400" dirty="0" smtClean="0"/>
              <a:t>Question 2.8 : </a:t>
            </a:r>
            <a:r>
              <a:rPr lang="fr-FR" sz="2400" i="1" dirty="0" smtClean="0"/>
              <a:t>Construire la table SLR à l’aide des ensembles précédemment  calculés. On indiquera toutes les possibilités données par le calcul d’items dans les cases correspondantes.</a:t>
            </a:r>
          </a:p>
        </p:txBody>
      </p:sp>
      <p:graphicFrame>
        <p:nvGraphicFramePr>
          <p:cNvPr id="4" name="Tableau 3"/>
          <p:cNvGraphicFramePr>
            <a:graphicFrameLocks noGrp="1"/>
          </p:cNvGraphicFramePr>
          <p:nvPr/>
        </p:nvGraphicFramePr>
        <p:xfrm>
          <a:off x="1043609" y="3212976"/>
          <a:ext cx="7416820" cy="2808314"/>
        </p:xfrm>
        <a:graphic>
          <a:graphicData uri="http://schemas.openxmlformats.org/drawingml/2006/table">
            <a:tbl>
              <a:tblPr/>
              <a:tblGrid>
                <a:gridCol w="202314"/>
                <a:gridCol w="832710"/>
                <a:gridCol w="703698"/>
                <a:gridCol w="703698"/>
                <a:gridCol w="703698"/>
                <a:gridCol w="703698"/>
                <a:gridCol w="703698"/>
                <a:gridCol w="703698"/>
                <a:gridCol w="703698"/>
                <a:gridCol w="48514"/>
                <a:gridCol w="703698"/>
                <a:gridCol w="703698"/>
              </a:tblGrid>
              <a:tr h="265162">
                <a:tc>
                  <a:txBody>
                    <a:bodyPr/>
                    <a:lstStyle/>
                    <a:p>
                      <a:pPr algn="ctr" fontAlgn="b"/>
                      <a:r>
                        <a:rPr lang="fr-FR" sz="900" b="1" i="0" u="none" strike="noStrike" dirty="0">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programme</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var</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err="1">
                          <a:solidFill>
                            <a:srgbClr val="000000"/>
                          </a:solidFill>
                          <a:latin typeface="Calibri"/>
                        </a:rPr>
                        <a:t>debut</a:t>
                      </a:r>
                      <a:endParaRPr lang="fr-FR" sz="1100" b="1"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&lt;-</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err="1">
                          <a:solidFill>
                            <a:srgbClr val="000000"/>
                          </a:solidFill>
                          <a:latin typeface="Calibri"/>
                        </a:rPr>
                        <a:t>ident</a:t>
                      </a:r>
                      <a:endParaRPr lang="fr-FR" sz="1100" b="1"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fin</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latin typeface="Calibri"/>
                        </a:rPr>
                        <a:t>sdec</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err="1">
                          <a:solidFill>
                            <a:srgbClr val="000000"/>
                          </a:solidFill>
                          <a:latin typeface="Calibri"/>
                        </a:rPr>
                        <a:t>expr</a:t>
                      </a:r>
                      <a:endParaRPr lang="fr-FR" sz="1100" b="1"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0</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d2</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2</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d4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4</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6</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6</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d10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10</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d14</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14</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d18</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18</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20</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20</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d22</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r10</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r10</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10">
                <a:tc>
                  <a:txBody>
                    <a:bodyPr/>
                    <a:lstStyle/>
                    <a:p>
                      <a:pPr algn="ctr" fontAlgn="b"/>
                      <a:r>
                        <a:rPr lang="fr-FR" sz="1100" b="1" i="0" u="none" strike="noStrike" dirty="0">
                          <a:solidFill>
                            <a:srgbClr val="000000"/>
                          </a:solidFill>
                          <a:latin typeface="Calibri"/>
                        </a:rPr>
                        <a:t>22</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23</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162">
                <a:tc>
                  <a:txBody>
                    <a:bodyPr/>
                    <a:lstStyle/>
                    <a:p>
                      <a:pPr algn="ctr" fontAlgn="b"/>
                      <a:r>
                        <a:rPr lang="fr-FR" sz="1100" b="1" i="0" u="none" strike="noStrike" dirty="0">
                          <a:solidFill>
                            <a:srgbClr val="000000"/>
                          </a:solidFill>
                          <a:latin typeface="Calibri"/>
                        </a:rPr>
                        <a:t>23</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d22,r11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r11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r11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r11</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200" b="1" i="0" u="none" strike="noStrike" dirty="0">
                          <a:solidFill>
                            <a:srgbClr val="000000"/>
                          </a:solidFill>
                          <a:latin typeface="Calibri"/>
                        </a:rPr>
                        <a:t> </a:t>
                      </a:r>
                    </a:p>
                  </a:txBody>
                  <a:tcPr marL="7257" marR="7257" marT="725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a:bodyPr>
          <a:lstStyle/>
          <a:p>
            <a:r>
              <a:rPr lang="fr-FR" sz="2400" dirty="0" smtClean="0"/>
              <a:t>Question 2.9 : </a:t>
            </a:r>
            <a:r>
              <a:rPr lang="fr-FR" sz="2400" i="1" dirty="0" smtClean="0"/>
              <a:t>Essayer de résoudre les conflits détectés. Il est interdit de changer la grammaire. On peut toutefois s’appuyer sur des propriétés bien connues, ou sur des propriétés sans conséquences pour le programmeur. Dans ce cas, il faudra bien expliciter ces propriétés. Pour chacun des conflits, bien dire si on peut ou non le résoudre et si oui comment. Justifiez vos réponses.</a:t>
            </a:r>
          </a:p>
          <a:p>
            <a:pPr lvl="2"/>
            <a:r>
              <a:rPr lang="fr-FR" sz="1800" dirty="0" smtClean="0"/>
              <a:t>Pour le @, il y a associativité à droite ; on favorise donc le décalage sur la réduction. On décale d’abord au maximum, puis on réduit, on obtient ainsi une associativité à droite.</a:t>
            </a:r>
          </a:p>
          <a:p>
            <a:pPr>
              <a:buNone/>
            </a:pPr>
            <a:endParaRPr lang="fr-FR"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772400" cy="4717504"/>
          </a:xfrm>
        </p:spPr>
        <p:txBody>
          <a:bodyPr>
            <a:normAutofit/>
          </a:bodyPr>
          <a:lstStyle/>
          <a:p>
            <a:r>
              <a:rPr lang="fr-FR" sz="2400" dirty="0" smtClean="0"/>
              <a:t>On se propose, maintenant, d’écrire une grammaire attribuée qui prend en entrée un programme correct et rend un programme transformé qui est le programme initial dans lequel les variables sont remplacées par un triplet (identificateur, numéro du bloc de déclaration, rang dans ce bloc). La portée des variables est celle utilisée habituellement, une variable est visible dans tout un bloc sauf si une variable de même nom a été déclarée dans un des sous-blocs.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3369568" cy="4717504"/>
          </a:xfrm>
        </p:spPr>
        <p:txBody>
          <a:bodyPr>
            <a:normAutofit fontScale="47500" lnSpcReduction="20000"/>
          </a:bodyPr>
          <a:lstStyle/>
          <a:p>
            <a:r>
              <a:rPr lang="fr-FR" sz="4400" dirty="0" smtClean="0"/>
              <a:t>Par exemple, le programme P ci-dessous …</a:t>
            </a:r>
          </a:p>
          <a:p>
            <a:endParaRPr lang="fr-FR" sz="2400" dirty="0" smtClean="0"/>
          </a:p>
          <a:p>
            <a:pPr>
              <a:buNone/>
            </a:pPr>
            <a:r>
              <a:rPr lang="fr-FR" sz="2900" dirty="0" smtClean="0">
                <a:latin typeface="Calibri" pitchFamily="34" charset="0"/>
              </a:rPr>
              <a:t>Programme</a:t>
            </a:r>
            <a:br>
              <a:rPr lang="fr-FR" sz="2900" dirty="0" smtClean="0">
                <a:latin typeface="Calibri" pitchFamily="34" charset="0"/>
              </a:rPr>
            </a:br>
            <a:r>
              <a:rPr lang="fr-FR" sz="2900" dirty="0" smtClean="0">
                <a:latin typeface="Calibri" pitchFamily="34" charset="0"/>
              </a:rPr>
              <a:t>var a, b</a:t>
            </a:r>
            <a:br>
              <a:rPr lang="fr-FR" sz="2900" dirty="0" smtClean="0">
                <a:latin typeface="Calibri" pitchFamily="34" charset="0"/>
              </a:rPr>
            </a:br>
            <a:r>
              <a:rPr lang="fr-FR" sz="2900" dirty="0" err="1" smtClean="0">
                <a:latin typeface="Calibri" pitchFamily="34" charset="0"/>
              </a:rPr>
              <a:t>debut</a:t>
            </a:r>
            <a:endParaRPr lang="fr-FR" sz="2900" dirty="0" smtClean="0">
              <a:latin typeface="Calibri" pitchFamily="34" charset="0"/>
            </a:endParaRPr>
          </a:p>
          <a:p>
            <a:pPr lvl="1">
              <a:buNone/>
            </a:pPr>
            <a:r>
              <a:rPr lang="fr-FR" sz="2900" dirty="0" smtClean="0">
                <a:latin typeface="Calibri" pitchFamily="34" charset="0"/>
              </a:rPr>
              <a:t>	var b, c</a:t>
            </a:r>
          </a:p>
          <a:p>
            <a:pPr lvl="1">
              <a:buNone/>
            </a:pPr>
            <a:r>
              <a:rPr lang="fr-FR" sz="2900" dirty="0" smtClean="0">
                <a:latin typeface="Calibri" pitchFamily="34" charset="0"/>
              </a:rPr>
              <a:t>	</a:t>
            </a:r>
            <a:r>
              <a:rPr lang="fr-FR" sz="2900" dirty="0" err="1" smtClean="0">
                <a:latin typeface="Calibri" pitchFamily="34" charset="0"/>
              </a:rPr>
              <a:t>debut</a:t>
            </a:r>
            <a:r>
              <a:rPr lang="fr-FR" sz="2900" dirty="0" smtClean="0">
                <a:latin typeface="Calibri" pitchFamily="34" charset="0"/>
              </a:rPr>
              <a:t/>
            </a:r>
            <a:br>
              <a:rPr lang="fr-FR" sz="2900" dirty="0" smtClean="0">
                <a:latin typeface="Calibri" pitchFamily="34" charset="0"/>
              </a:rPr>
            </a:br>
            <a:r>
              <a:rPr lang="fr-FR" sz="2900" dirty="0" smtClean="0">
                <a:latin typeface="Calibri" pitchFamily="34" charset="0"/>
              </a:rPr>
              <a:t>	c &lt;- a @ b ;</a:t>
            </a:r>
            <a:br>
              <a:rPr lang="fr-FR" sz="2900" dirty="0" smtClean="0">
                <a:latin typeface="Calibri" pitchFamily="34" charset="0"/>
              </a:rPr>
            </a:br>
            <a:r>
              <a:rPr lang="fr-FR" sz="2900" dirty="0" smtClean="0">
                <a:latin typeface="Calibri" pitchFamily="34" charset="0"/>
              </a:rPr>
              <a:t>	var c, d</a:t>
            </a:r>
            <a:br>
              <a:rPr lang="fr-FR" sz="2900" dirty="0" smtClean="0">
                <a:latin typeface="Calibri" pitchFamily="34" charset="0"/>
              </a:rPr>
            </a:br>
            <a:r>
              <a:rPr lang="fr-FR" sz="2900" dirty="0" smtClean="0">
                <a:latin typeface="Calibri" pitchFamily="34" charset="0"/>
              </a:rPr>
              <a:t>	</a:t>
            </a:r>
            <a:r>
              <a:rPr lang="fr-FR" sz="2900" dirty="0" err="1" smtClean="0">
                <a:latin typeface="Calibri" pitchFamily="34" charset="0"/>
              </a:rPr>
              <a:t>debut</a:t>
            </a:r>
            <a:r>
              <a:rPr lang="fr-FR" sz="2900" dirty="0" smtClean="0">
                <a:latin typeface="Calibri" pitchFamily="34" charset="0"/>
              </a:rPr>
              <a:t/>
            </a:r>
            <a:br>
              <a:rPr lang="fr-FR" sz="2900" dirty="0" smtClean="0">
                <a:latin typeface="Calibri" pitchFamily="34" charset="0"/>
              </a:rPr>
            </a:br>
            <a:r>
              <a:rPr lang="fr-FR" sz="2900" dirty="0" smtClean="0">
                <a:latin typeface="Calibri" pitchFamily="34" charset="0"/>
              </a:rPr>
              <a:t>	          c &lt;- c @ b</a:t>
            </a:r>
            <a:br>
              <a:rPr lang="fr-FR" sz="2900" dirty="0" smtClean="0">
                <a:latin typeface="Calibri" pitchFamily="34" charset="0"/>
              </a:rPr>
            </a:br>
            <a:r>
              <a:rPr lang="fr-FR" sz="2900" dirty="0" smtClean="0">
                <a:latin typeface="Calibri" pitchFamily="34" charset="0"/>
              </a:rPr>
              <a:t>	fin</a:t>
            </a:r>
            <a:br>
              <a:rPr lang="fr-FR" sz="2900" dirty="0" smtClean="0">
                <a:latin typeface="Calibri" pitchFamily="34" charset="0"/>
              </a:rPr>
            </a:br>
            <a:r>
              <a:rPr lang="fr-FR" sz="2900" dirty="0" err="1" smtClean="0">
                <a:latin typeface="Calibri" pitchFamily="34" charset="0"/>
              </a:rPr>
              <a:t>fin</a:t>
            </a:r>
            <a:r>
              <a:rPr lang="fr-FR" sz="2900" dirty="0" smtClean="0">
                <a:latin typeface="Calibri" pitchFamily="34" charset="0"/>
              </a:rPr>
              <a:t> ;</a:t>
            </a:r>
            <a:br>
              <a:rPr lang="fr-FR" sz="2900" dirty="0" smtClean="0">
                <a:latin typeface="Calibri" pitchFamily="34" charset="0"/>
              </a:rPr>
            </a:br>
            <a:r>
              <a:rPr lang="fr-FR" sz="2900" dirty="0" smtClean="0">
                <a:latin typeface="Calibri" pitchFamily="34" charset="0"/>
              </a:rPr>
              <a:t>b &lt;- a @ b</a:t>
            </a:r>
            <a:br>
              <a:rPr lang="fr-FR" sz="2900" dirty="0" smtClean="0">
                <a:latin typeface="Calibri" pitchFamily="34" charset="0"/>
              </a:rPr>
            </a:br>
            <a:r>
              <a:rPr lang="fr-FR" sz="2900" dirty="0" smtClean="0">
                <a:latin typeface="Calibri" pitchFamily="34" charset="0"/>
              </a:rPr>
              <a:t>var d</a:t>
            </a:r>
            <a:br>
              <a:rPr lang="fr-FR" sz="2900" dirty="0" smtClean="0">
                <a:latin typeface="Calibri" pitchFamily="34" charset="0"/>
              </a:rPr>
            </a:br>
            <a:r>
              <a:rPr lang="fr-FR" sz="2900" dirty="0" err="1" smtClean="0">
                <a:latin typeface="Calibri" pitchFamily="34" charset="0"/>
              </a:rPr>
              <a:t>debut</a:t>
            </a:r>
            <a:r>
              <a:rPr lang="fr-FR" sz="2900" dirty="0" smtClean="0">
                <a:latin typeface="Calibri" pitchFamily="34" charset="0"/>
              </a:rPr>
              <a:t/>
            </a:r>
            <a:br>
              <a:rPr lang="fr-FR" sz="2900" dirty="0" smtClean="0">
                <a:latin typeface="Calibri" pitchFamily="34" charset="0"/>
              </a:rPr>
            </a:br>
            <a:r>
              <a:rPr lang="fr-FR" sz="2900" dirty="0" smtClean="0">
                <a:latin typeface="Calibri" pitchFamily="34" charset="0"/>
              </a:rPr>
              <a:t>	d &lt;- b @ a</a:t>
            </a:r>
            <a:br>
              <a:rPr lang="fr-FR" sz="2900" dirty="0" smtClean="0">
                <a:latin typeface="Calibri" pitchFamily="34" charset="0"/>
              </a:rPr>
            </a:br>
            <a:r>
              <a:rPr lang="fr-FR" sz="2900" dirty="0" smtClean="0">
                <a:latin typeface="Calibri" pitchFamily="34" charset="0"/>
              </a:rPr>
              <a:t>fin</a:t>
            </a:r>
          </a:p>
          <a:p>
            <a:pPr lvl="1">
              <a:buNone/>
            </a:pPr>
            <a:r>
              <a:rPr lang="fr-FR" sz="2900" dirty="0" smtClean="0">
                <a:latin typeface="Calibri" pitchFamily="34" charset="0"/>
              </a:rPr>
              <a:t>fin</a:t>
            </a:r>
          </a:p>
          <a:p>
            <a:pPr>
              <a:buNone/>
            </a:pPr>
            <a:r>
              <a:rPr lang="fr-FR" sz="2900" dirty="0" smtClean="0">
                <a:latin typeface="Calibri" pitchFamily="34" charset="0"/>
              </a:rPr>
              <a:t>fin</a:t>
            </a:r>
          </a:p>
          <a:p>
            <a:pPr>
              <a:buNone/>
            </a:pPr>
            <a:endParaRPr lang="fr-FR" sz="2400" dirty="0" smtClean="0"/>
          </a:p>
        </p:txBody>
      </p:sp>
      <p:sp>
        <p:nvSpPr>
          <p:cNvPr id="4" name="Espace réservé du contenu 2"/>
          <p:cNvSpPr txBox="1">
            <a:spLocks/>
          </p:cNvSpPr>
          <p:nvPr/>
        </p:nvSpPr>
        <p:spPr>
          <a:xfrm>
            <a:off x="4788024" y="1484784"/>
            <a:ext cx="3744416" cy="4717504"/>
          </a:xfrm>
          <a:prstGeom prst="rect">
            <a:avLst/>
          </a:prstGeom>
        </p:spPr>
        <p:txBody>
          <a:bodyPr vert="horz">
            <a:normAutofit fontScale="47500" lnSpcReduction="20000"/>
          </a:bodyPr>
          <a:lstStyle/>
          <a:p>
            <a:r>
              <a:rPr lang="fr-FR" sz="4400" dirty="0" smtClean="0"/>
              <a:t>devient le programme P’ ci-dessous.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Programme</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var (a,1,1), (b,1,2)</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err="1" smtClean="0">
                <a:ln>
                  <a:noFill/>
                </a:ln>
                <a:solidFill>
                  <a:schemeClr val="tx1"/>
                </a:solidFill>
                <a:effectLst/>
                <a:uLnTx/>
                <a:uFillTx/>
                <a:latin typeface="Calibri" pitchFamily="34" charset="0"/>
                <a:ea typeface="+mn-ea"/>
                <a:cs typeface="+mn-cs"/>
              </a:rPr>
              <a:t>debut</a:t>
            </a:r>
            <a:endPar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var (b,2,1), (c,2,2)</a:t>
            </a:r>
          </a:p>
          <a:p>
            <a:pPr marL="548640" lvl="1" indent="-228600">
              <a:spcBef>
                <a:spcPts val="370"/>
              </a:spcBef>
              <a:buClr>
                <a:schemeClr val="accent2"/>
              </a:buClr>
              <a:buSzPct val="85000"/>
            </a:pP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2900" b="0" i="0" u="none" strike="noStrike" kern="1200" cap="none" spc="0" normalizeH="0" baseline="0" noProof="0" dirty="0" err="1" smtClean="0">
                <a:ln>
                  <a:noFill/>
                </a:ln>
                <a:solidFill>
                  <a:schemeClr val="tx1"/>
                </a:solidFill>
                <a:effectLst/>
                <a:uLnTx/>
                <a:uFillTx/>
                <a:latin typeface="Calibri" pitchFamily="34" charset="0"/>
                <a:ea typeface="+mn-ea"/>
                <a:cs typeface="+mn-cs"/>
              </a:rPr>
              <a:t>debut</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lang="fr-FR" sz="2900" dirty="0">
                <a:latin typeface="Calibri" pitchFamily="34" charset="0"/>
              </a:rPr>
              <a:t>	 (c,2,2) &lt;- (a,1,1) @ (b,2,1) </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var (c,3,1), (d,3,2)</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2900" b="0" i="0" u="none" strike="noStrike" kern="1200" cap="none" spc="0" normalizeH="0" baseline="0" noProof="0" dirty="0" err="1" smtClean="0">
                <a:ln>
                  <a:noFill/>
                </a:ln>
                <a:solidFill>
                  <a:schemeClr val="tx1"/>
                </a:solidFill>
                <a:effectLst/>
                <a:uLnTx/>
                <a:uFillTx/>
                <a:latin typeface="Calibri" pitchFamily="34" charset="0"/>
                <a:ea typeface="+mn-ea"/>
                <a:cs typeface="+mn-cs"/>
              </a:rPr>
              <a:t>debut</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2900" b="0" i="0" u="none" strike="noStrike" kern="1200" cap="none" spc="0" normalizeH="0" noProof="0" dirty="0" smtClean="0">
                <a:ln>
                  <a:noFill/>
                </a:ln>
                <a:solidFill>
                  <a:schemeClr val="tx1"/>
                </a:solidFill>
                <a:effectLst/>
                <a:uLnTx/>
                <a:uFillTx/>
                <a:latin typeface="Calibri" pitchFamily="34" charset="0"/>
                <a:ea typeface="+mn-ea"/>
                <a:cs typeface="+mn-cs"/>
              </a:rPr>
              <a:t>          </a:t>
            </a:r>
            <a:r>
              <a:rPr lang="fr-FR" sz="2900" dirty="0">
                <a:latin typeface="Calibri" pitchFamily="34" charset="0"/>
              </a:rPr>
              <a:t>(c,3,1) &lt;- (c,3,1) </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lang="fr-FR" sz="2900" dirty="0" smtClean="0">
                <a:latin typeface="Calibri" pitchFamily="34" charset="0"/>
              </a:rPr>
              <a:t>(b,2,1) </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fin</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fin ;</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lang="fr-FR" sz="2900" dirty="0" smtClean="0">
                <a:latin typeface="Calibri" pitchFamily="34" charset="0"/>
              </a:rPr>
              <a:t>(b,1,2)</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&lt;- (a,1,1) @ (b,1,2)</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var (d,4,1)</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err="1" smtClean="0">
                <a:ln>
                  <a:noFill/>
                </a:ln>
                <a:solidFill>
                  <a:schemeClr val="tx1"/>
                </a:solidFill>
                <a:effectLst/>
                <a:uLnTx/>
                <a:uFillTx/>
                <a:latin typeface="Calibri" pitchFamily="34" charset="0"/>
                <a:ea typeface="+mn-ea"/>
                <a:cs typeface="+mn-cs"/>
              </a:rPr>
              <a:t>debut</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(d,4,1) &lt;- </a:t>
            </a:r>
            <a:r>
              <a:rPr lang="fr-FR" sz="2900" dirty="0" smtClean="0">
                <a:latin typeface="Calibri" pitchFamily="34" charset="0"/>
              </a:rPr>
              <a:t>(b,1,2)</a:t>
            </a: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 @ (a,1,1)</a:t>
            </a:r>
            <a:b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b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fin</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fin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fr-FR" sz="2900" b="0" i="0" u="none" strike="noStrike" kern="1200" cap="none" spc="0" normalizeH="0" baseline="0" noProof="0" dirty="0" smtClean="0">
                <a:ln>
                  <a:noFill/>
                </a:ln>
                <a:solidFill>
                  <a:schemeClr val="tx1"/>
                </a:solidFill>
                <a:effectLst/>
                <a:uLnTx/>
                <a:uFillTx/>
                <a:latin typeface="Calibri" pitchFamily="34" charset="0"/>
                <a:ea typeface="+mn-ea"/>
                <a:cs typeface="+mn-cs"/>
              </a:rPr>
              <a:t>fin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772400" cy="4717504"/>
          </a:xfrm>
        </p:spPr>
        <p:txBody>
          <a:bodyPr>
            <a:normAutofit fontScale="77500" lnSpcReduction="20000"/>
          </a:bodyPr>
          <a:lstStyle/>
          <a:p>
            <a:r>
              <a:rPr lang="fr-FR" sz="3100" b="1" dirty="0" smtClean="0"/>
              <a:t>G : Grammaire d’un langage impératif simplifié</a:t>
            </a:r>
          </a:p>
          <a:p>
            <a:pPr>
              <a:buNone/>
            </a:pPr>
            <a:endParaRPr lang="fr-FR" sz="2400" dirty="0" smtClean="0"/>
          </a:p>
          <a:p>
            <a:pPr>
              <a:buNone/>
            </a:pPr>
            <a:r>
              <a:rPr lang="fr-FR" sz="2400" dirty="0" smtClean="0"/>
              <a:t>	</a:t>
            </a:r>
            <a:r>
              <a:rPr lang="fr-FR" sz="2400" dirty="0" err="1" smtClean="0"/>
              <a:t>prog</a:t>
            </a:r>
            <a:r>
              <a:rPr lang="fr-FR" sz="2400" dirty="0" smtClean="0"/>
              <a:t>	</a:t>
            </a:r>
            <a:r>
              <a:rPr lang="fr-FR" dirty="0" smtClean="0"/>
              <a:t>→ "programme" bloc "fin"</a:t>
            </a:r>
            <a:br>
              <a:rPr lang="fr-FR" dirty="0" smtClean="0"/>
            </a:br>
            <a:r>
              <a:rPr lang="fr-FR" dirty="0" smtClean="0"/>
              <a:t>bloc	→ "var" sdec corps</a:t>
            </a:r>
            <a:br>
              <a:rPr lang="fr-FR" dirty="0" smtClean="0"/>
            </a:br>
            <a:r>
              <a:rPr lang="fr-FR" dirty="0" smtClean="0"/>
              <a:t>sdec	→ </a:t>
            </a:r>
            <a:r>
              <a:rPr lang="fr-FR" dirty="0" err="1" smtClean="0"/>
              <a:t>dec</a:t>
            </a:r>
            <a:r>
              <a:rPr lang="fr-FR" dirty="0" smtClean="0"/>
              <a:t> "," sdec</a:t>
            </a:r>
            <a:br>
              <a:rPr lang="fr-FR" dirty="0" smtClean="0"/>
            </a:br>
            <a:r>
              <a:rPr lang="fr-FR" dirty="0" err="1" smtClean="0"/>
              <a:t>sdec</a:t>
            </a:r>
            <a:r>
              <a:rPr lang="fr-FR" dirty="0" smtClean="0"/>
              <a:t>	→ </a:t>
            </a:r>
            <a:r>
              <a:rPr lang="fr-FR" dirty="0" err="1" smtClean="0"/>
              <a:t>dec</a:t>
            </a:r>
            <a:r>
              <a:rPr lang="fr-FR" dirty="0" smtClean="0"/>
              <a:t/>
            </a:r>
            <a:br>
              <a:rPr lang="fr-FR" dirty="0" smtClean="0"/>
            </a:br>
            <a:r>
              <a:rPr lang="fr-FR" dirty="0" err="1" smtClean="0"/>
              <a:t>dec</a:t>
            </a:r>
            <a:r>
              <a:rPr lang="fr-FR" dirty="0" smtClean="0"/>
              <a:t>	→ </a:t>
            </a:r>
            <a:r>
              <a:rPr lang="fr-FR" dirty="0" err="1" smtClean="0"/>
              <a:t>ident</a:t>
            </a:r>
            <a:r>
              <a:rPr lang="fr-FR" dirty="0" smtClean="0"/>
              <a:t/>
            </a:r>
            <a:br>
              <a:rPr lang="fr-FR" dirty="0" smtClean="0"/>
            </a:br>
            <a:r>
              <a:rPr lang="fr-FR" dirty="0" smtClean="0"/>
              <a:t>corps	→ "</a:t>
            </a:r>
            <a:r>
              <a:rPr lang="fr-FR" dirty="0" err="1" smtClean="0"/>
              <a:t>debut</a:t>
            </a:r>
            <a:r>
              <a:rPr lang="fr-FR" dirty="0" smtClean="0"/>
              <a:t>" </a:t>
            </a:r>
            <a:r>
              <a:rPr lang="fr-FR" dirty="0" err="1" smtClean="0"/>
              <a:t>sinst</a:t>
            </a:r>
            <a:r>
              <a:rPr lang="fr-FR" dirty="0" smtClean="0"/>
              <a:t> "fin" </a:t>
            </a:r>
            <a:br>
              <a:rPr lang="fr-FR" dirty="0" smtClean="0"/>
            </a:br>
            <a:r>
              <a:rPr lang="fr-FR" dirty="0" err="1" smtClean="0"/>
              <a:t>sinst</a:t>
            </a:r>
            <a:r>
              <a:rPr lang="fr-FR" dirty="0" smtClean="0"/>
              <a:t>	→ </a:t>
            </a:r>
            <a:r>
              <a:rPr lang="fr-FR" dirty="0" err="1" smtClean="0"/>
              <a:t>inst</a:t>
            </a:r>
            <a:r>
              <a:rPr lang="fr-FR" dirty="0" smtClean="0"/>
              <a:t> ";" </a:t>
            </a:r>
            <a:r>
              <a:rPr lang="fr-FR" dirty="0" err="1" smtClean="0"/>
              <a:t>sinst</a:t>
            </a:r>
            <a:r>
              <a:rPr lang="fr-FR" dirty="0" smtClean="0"/>
              <a:t/>
            </a:r>
            <a:br>
              <a:rPr lang="fr-FR" dirty="0" smtClean="0"/>
            </a:br>
            <a:r>
              <a:rPr lang="fr-FR" dirty="0" err="1" smtClean="0"/>
              <a:t>sinst</a:t>
            </a:r>
            <a:r>
              <a:rPr lang="fr-FR" dirty="0" smtClean="0"/>
              <a:t>	→ </a:t>
            </a:r>
            <a:r>
              <a:rPr lang="fr-FR" dirty="0" err="1" smtClean="0"/>
              <a:t>inst</a:t>
            </a:r>
            <a:r>
              <a:rPr lang="fr-FR" dirty="0" smtClean="0"/>
              <a:t/>
            </a:r>
            <a:br>
              <a:rPr lang="fr-FR" dirty="0" smtClean="0"/>
            </a:br>
            <a:r>
              <a:rPr lang="fr-FR" dirty="0" err="1" smtClean="0"/>
              <a:t>inst</a:t>
            </a:r>
            <a:r>
              <a:rPr lang="fr-FR" dirty="0" smtClean="0"/>
              <a:t>	→ bloc</a:t>
            </a:r>
            <a:br>
              <a:rPr lang="fr-FR" dirty="0" smtClean="0"/>
            </a:br>
            <a:r>
              <a:rPr lang="fr-FR" dirty="0" err="1" smtClean="0"/>
              <a:t>inst</a:t>
            </a:r>
            <a:r>
              <a:rPr lang="fr-FR" dirty="0" smtClean="0"/>
              <a:t>	→ </a:t>
            </a:r>
            <a:r>
              <a:rPr lang="fr-FR" dirty="0" err="1" smtClean="0"/>
              <a:t>ident</a:t>
            </a:r>
            <a:r>
              <a:rPr lang="fr-FR" dirty="0" smtClean="0"/>
              <a:t> "←" </a:t>
            </a:r>
            <a:r>
              <a:rPr lang="fr-FR" dirty="0" err="1" smtClean="0"/>
              <a:t>expr</a:t>
            </a:r>
            <a:r>
              <a:rPr lang="fr-FR" dirty="0" smtClean="0"/>
              <a:t> </a:t>
            </a:r>
            <a:br>
              <a:rPr lang="fr-FR" dirty="0" smtClean="0"/>
            </a:br>
            <a:r>
              <a:rPr lang="fr-FR" dirty="0" err="1" smtClean="0"/>
              <a:t>expr</a:t>
            </a:r>
            <a:r>
              <a:rPr lang="fr-FR" dirty="0" smtClean="0"/>
              <a:t>	→ </a:t>
            </a:r>
            <a:r>
              <a:rPr lang="fr-FR" dirty="0" err="1" smtClean="0"/>
              <a:t>expr</a:t>
            </a:r>
            <a:r>
              <a:rPr lang="fr-FR" dirty="0" smtClean="0"/>
              <a:t> "@" </a:t>
            </a:r>
            <a:r>
              <a:rPr lang="fr-FR" dirty="0" err="1" smtClean="0"/>
              <a:t>expr</a:t>
            </a:r>
            <a:r>
              <a:rPr lang="fr-FR" dirty="0" smtClean="0"/>
              <a:t/>
            </a:r>
            <a:br>
              <a:rPr lang="fr-FR" dirty="0" smtClean="0"/>
            </a:br>
            <a:r>
              <a:rPr lang="fr-FR" dirty="0" err="1" smtClean="0"/>
              <a:t>expr</a:t>
            </a:r>
            <a:r>
              <a:rPr lang="fr-FR" dirty="0" smtClean="0"/>
              <a:t>	→ </a:t>
            </a:r>
            <a:r>
              <a:rPr lang="fr-FR" dirty="0" err="1" smtClean="0"/>
              <a:t>ident</a:t>
            </a:r>
            <a:r>
              <a:rPr lang="fr-FR" dirty="0" smtClean="0"/>
              <a:t> </a:t>
            </a:r>
            <a:br>
              <a:rPr lang="fr-FR" dirty="0" smtClean="0"/>
            </a:br>
            <a:r>
              <a:rPr lang="fr-FR" dirty="0" err="1" smtClean="0"/>
              <a:t>ident</a:t>
            </a:r>
            <a:r>
              <a:rPr lang="fr-FR" dirty="0" smtClean="0"/>
              <a:t>	→ &lt;lettre&gt; </a:t>
            </a:r>
            <a:r>
              <a:rPr lang="fr-FR" dirty="0" err="1" smtClean="0"/>
              <a:t>sident</a:t>
            </a:r>
            <a:r>
              <a:rPr lang="fr-FR" dirty="0" smtClean="0"/>
              <a:t> </a:t>
            </a:r>
            <a:br>
              <a:rPr lang="fr-FR" dirty="0" smtClean="0"/>
            </a:br>
            <a:r>
              <a:rPr lang="fr-FR" dirty="0" err="1" smtClean="0"/>
              <a:t>sident</a:t>
            </a:r>
            <a:r>
              <a:rPr lang="fr-FR" dirty="0" smtClean="0"/>
              <a:t>	→ &lt;lettre&gt; </a:t>
            </a:r>
            <a:r>
              <a:rPr lang="fr-FR" dirty="0" err="1" smtClean="0"/>
              <a:t>sident</a:t>
            </a:r>
            <a:r>
              <a:rPr lang="fr-FR" dirty="0" smtClean="0"/>
              <a:t> </a:t>
            </a:r>
            <a:br>
              <a:rPr lang="fr-FR" dirty="0" smtClean="0"/>
            </a:br>
            <a:r>
              <a:rPr lang="fr-FR" dirty="0" err="1" smtClean="0"/>
              <a:t>sident</a:t>
            </a:r>
            <a:r>
              <a:rPr lang="fr-FR" dirty="0" smtClean="0"/>
              <a:t>	→ &lt;chiffre&gt; </a:t>
            </a:r>
            <a:r>
              <a:rPr lang="fr-FR" dirty="0" err="1" smtClean="0"/>
              <a:t>sident</a:t>
            </a:r>
            <a:r>
              <a:rPr lang="fr-FR" dirty="0" smtClean="0"/>
              <a:t> </a:t>
            </a:r>
            <a:br>
              <a:rPr lang="fr-FR" dirty="0" smtClean="0"/>
            </a:br>
            <a:r>
              <a:rPr lang="fr-FR" dirty="0" err="1" smtClean="0"/>
              <a:t>sident</a:t>
            </a:r>
            <a:r>
              <a:rPr lang="fr-FR" dirty="0" smtClean="0"/>
              <a:t>	→ ε</a:t>
            </a:r>
          </a:p>
          <a:p>
            <a:pPr>
              <a:buNone/>
            </a:pPr>
            <a:endParaRPr lang="fr-FR"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fontScale="92500" lnSpcReduction="10000"/>
          </a:bodyPr>
          <a:lstStyle/>
          <a:p>
            <a:r>
              <a:rPr lang="fr-FR" sz="2400" dirty="0" smtClean="0"/>
              <a:t>Question 2.10 : </a:t>
            </a:r>
            <a:r>
              <a:rPr lang="fr-FR" sz="2400" i="1" dirty="0" smtClean="0"/>
              <a:t>Sur une feuille dédiée, donner l’arbre syntaxique correspondant au programme P. Cet arbre utilisera la grammaire G, en omettant les terminaux. Par exemple, la règle</a:t>
            </a:r>
          </a:p>
          <a:p>
            <a:pPr>
              <a:buNone/>
            </a:pPr>
            <a:r>
              <a:rPr lang="fr-FR" sz="2000" i="1" dirty="0" smtClean="0"/>
              <a:t>		</a:t>
            </a:r>
            <a:r>
              <a:rPr lang="fr-FR" sz="2000" i="1" dirty="0" err="1" smtClean="0"/>
              <a:t>Prog</a:t>
            </a:r>
            <a:r>
              <a:rPr lang="fr-FR" sz="2000" i="1" dirty="0" smtClean="0"/>
              <a:t> </a:t>
            </a:r>
            <a:r>
              <a:rPr lang="fr-FR" sz="2400" i="1" dirty="0" smtClean="0"/>
              <a:t>→ "programme" bloc "fin"</a:t>
            </a:r>
          </a:p>
          <a:p>
            <a:pPr>
              <a:buNone/>
            </a:pPr>
            <a:r>
              <a:rPr lang="fr-FR" sz="2400" i="1" dirty="0" smtClean="0"/>
              <a:t>	ne donnera qu’une seule branche partant de </a:t>
            </a:r>
            <a:r>
              <a:rPr lang="fr-FR" sz="2400" i="1" dirty="0" err="1" smtClean="0"/>
              <a:t>prog</a:t>
            </a:r>
            <a:r>
              <a:rPr lang="fr-FR" sz="2400" i="1" dirty="0" smtClean="0"/>
              <a:t> et arrivant sur bloc, et la règle</a:t>
            </a:r>
          </a:p>
          <a:p>
            <a:pPr>
              <a:buNone/>
            </a:pPr>
            <a:r>
              <a:rPr lang="fr-FR" sz="2400" i="1" dirty="0" smtClean="0"/>
              <a:t>		 </a:t>
            </a:r>
            <a:r>
              <a:rPr lang="fr-FR" sz="2400" i="1" dirty="0" err="1" smtClean="0"/>
              <a:t>inst</a:t>
            </a:r>
            <a:r>
              <a:rPr lang="fr-FR" sz="2400" i="1" dirty="0" smtClean="0"/>
              <a:t> → </a:t>
            </a:r>
            <a:r>
              <a:rPr lang="fr-FR" sz="2400" i="1" dirty="0" err="1" smtClean="0"/>
              <a:t>ident</a:t>
            </a:r>
            <a:r>
              <a:rPr lang="fr-FR" sz="2400" i="1" dirty="0" smtClean="0"/>
              <a:t> "←" </a:t>
            </a:r>
            <a:r>
              <a:rPr lang="fr-FR" sz="2400" i="1" dirty="0" err="1" smtClean="0"/>
              <a:t>expr</a:t>
            </a:r>
            <a:r>
              <a:rPr lang="fr-FR" sz="2400" i="1" dirty="0" smtClean="0"/>
              <a:t> </a:t>
            </a:r>
          </a:p>
          <a:p>
            <a:pPr>
              <a:buNone/>
            </a:pPr>
            <a:r>
              <a:rPr lang="fr-FR" i="1" dirty="0" smtClean="0"/>
              <a:t>	ne donnera qu’une branche partant de </a:t>
            </a:r>
            <a:r>
              <a:rPr lang="fr-FR" i="1" dirty="0" err="1" smtClean="0"/>
              <a:t>inst</a:t>
            </a:r>
            <a:r>
              <a:rPr lang="fr-FR" i="1" dirty="0" smtClean="0"/>
              <a:t> et arrivant sur </a:t>
            </a:r>
            <a:r>
              <a:rPr lang="fr-FR" i="1" dirty="0" err="1" smtClean="0"/>
              <a:t>expr</a:t>
            </a:r>
            <a:r>
              <a:rPr lang="fr-FR" i="1" dirty="0" smtClean="0"/>
              <a:t>. Dans ce dernier cas, on mettra toute l’instruction sous </a:t>
            </a:r>
            <a:r>
              <a:rPr lang="fr-FR" i="1" dirty="0" err="1" smtClean="0"/>
              <a:t>expr</a:t>
            </a:r>
            <a:r>
              <a:rPr lang="fr-FR" i="1" dirty="0" smtClean="0"/>
              <a:t> (par exemple 	</a:t>
            </a:r>
          </a:p>
          <a:p>
            <a:pPr>
              <a:buNone/>
            </a:pPr>
            <a:r>
              <a:rPr lang="fr-FR" sz="2400" i="1" dirty="0" smtClean="0">
                <a:latin typeface="Calibri" pitchFamily="34" charset="0"/>
              </a:rPr>
              <a:t>	</a:t>
            </a:r>
            <a:r>
              <a:rPr lang="fr-FR" sz="2400" dirty="0" smtClean="0">
                <a:latin typeface="Calibri" pitchFamily="34" charset="0"/>
              </a:rPr>
              <a:t>b &lt;- a @ b</a:t>
            </a:r>
            <a:r>
              <a:rPr lang="fr-FR" sz="2400" i="1" dirty="0" smtClean="0"/>
              <a:t>). On mettra également les identificateurs sous </a:t>
            </a:r>
            <a:r>
              <a:rPr lang="fr-FR" sz="2400" i="1" dirty="0" err="1" smtClean="0"/>
              <a:t>dec</a:t>
            </a:r>
            <a:r>
              <a:rPr lang="fr-FR" sz="2400" i="1"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a:bodyPr>
          <a:lstStyle/>
          <a:p>
            <a:r>
              <a:rPr lang="fr-FR" sz="2400" dirty="0" smtClean="0"/>
              <a:t>Question 2.11 : </a:t>
            </a:r>
            <a:r>
              <a:rPr lang="fr-FR" sz="2400" i="1" dirty="0" smtClean="0"/>
              <a:t>Dans un premier temps, on veut simplement fabriquer une table des symboles qui rassemble tous les triplets possibles. De manière </a:t>
            </a:r>
            <a:r>
              <a:rPr lang="fr-FR" sz="2400" b="1" i="1" dirty="0" smtClean="0"/>
              <a:t>exceptionnelle</a:t>
            </a:r>
            <a:r>
              <a:rPr lang="fr-FR" sz="2400" i="1" dirty="0" smtClean="0"/>
              <a:t> il est demandé que les compteurs de blocs et de rangs dans les blocs soient gérés par des variables </a:t>
            </a:r>
            <a:r>
              <a:rPr lang="fr-FR" sz="2400" b="1" i="1" dirty="0" smtClean="0"/>
              <a:t>globales</a:t>
            </a:r>
            <a:r>
              <a:rPr lang="fr-FR" sz="2400" i="1" dirty="0" smtClean="0"/>
              <a:t>. Quelle est la conséquence sur la stratégie de parcours de l’arbre.</a:t>
            </a:r>
            <a:endParaRPr lang="fr-FR" sz="2400" dirty="0" smtClean="0"/>
          </a:p>
          <a:p>
            <a:pPr marL="548640" lvl="3" indent="0" hangingPunct="0">
              <a:spcBef>
                <a:spcPts val="0"/>
              </a:spcBef>
              <a:buSzPct val="45000"/>
              <a:defRPr sz="1800"/>
            </a:pPr>
            <a:r>
              <a:rPr lang="fr-FR" i="1" dirty="0" smtClean="0">
                <a:solidFill>
                  <a:srgbClr val="000000"/>
                </a:solidFill>
                <a:latin typeface="Perpetua" pitchFamily="18"/>
                <a:ea typeface="DejaVu Sans" pitchFamily="2"/>
                <a:cs typeface="Lohit Hindi" pitchFamily="2"/>
              </a:rPr>
              <a:t>Les attributs seraient plus difficiles à gérer car il faudrait un attribut synthétisé et un attribut hérité. La gestion des numéros de blocs deviendrait plus compliquée</a:t>
            </a:r>
            <a:r>
              <a:rPr lang="fr-FR" i="1" dirty="0" smtClean="0">
                <a:solidFill>
                  <a:srgbClr val="000000"/>
                </a:solidFill>
                <a:latin typeface="Perpetua" pitchFamily="18"/>
                <a:ea typeface="DejaVu Sans" pitchFamily="2"/>
                <a:cs typeface="Lohit Hindi" pitchFamily="2"/>
              </a:rPr>
              <a:t>. La stratégie est de la gauche vers la droite et en profondeur d’abord.</a:t>
            </a:r>
            <a:endParaRPr lang="fr-FR" i="1" dirty="0">
              <a:solidFill>
                <a:srgbClr val="000000"/>
              </a:solidFill>
              <a:latin typeface="Perpetua" pitchFamily="18"/>
              <a:ea typeface="DejaVu Sans" pitchFamily="2"/>
              <a:cs typeface="Lohit Hindi" pitchFamily="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fontScale="92500"/>
          </a:bodyPr>
          <a:lstStyle/>
          <a:p>
            <a:r>
              <a:rPr lang="fr-FR" sz="2400" dirty="0" smtClean="0"/>
              <a:t>Les deux compteurs mentionnés ci-dessus sont les seules variables globales autorisées.</a:t>
            </a:r>
          </a:p>
          <a:p>
            <a:r>
              <a:rPr lang="fr-FR" sz="2400" dirty="0" smtClean="0"/>
              <a:t>La mise à jour des variables globales sera faite à l’aide d’instructions impératives, mises entre accolades. On considèrera que cette mise à jour se fait </a:t>
            </a:r>
            <a:r>
              <a:rPr lang="fr-FR" sz="2400" b="1" dirty="0" smtClean="0"/>
              <a:t>avant</a:t>
            </a:r>
            <a:r>
              <a:rPr lang="fr-FR" sz="2400" dirty="0" smtClean="0"/>
              <a:t> tout calcul d’attributs. Par exemple dans les calculs suivants, </a:t>
            </a:r>
            <a:r>
              <a:rPr lang="fr-FR" sz="2400" dirty="0" err="1" smtClean="0"/>
              <a:t>X.a</a:t>
            </a:r>
            <a:r>
              <a:rPr lang="fr-FR" sz="2400" dirty="0" smtClean="0"/>
              <a:t> prend la valeur de </a:t>
            </a:r>
            <a:r>
              <a:rPr lang="fr-FR" sz="2400" dirty="0" err="1" smtClean="0"/>
              <a:t>ma_var</a:t>
            </a:r>
            <a:r>
              <a:rPr lang="fr-FR" sz="2400" dirty="0" smtClean="0"/>
              <a:t> </a:t>
            </a:r>
            <a:r>
              <a:rPr lang="fr-FR" sz="2400" b="1" dirty="0" smtClean="0"/>
              <a:t>après</a:t>
            </a:r>
            <a:r>
              <a:rPr lang="fr-FR" sz="2400" dirty="0" smtClean="0"/>
              <a:t> son incrémentation :</a:t>
            </a:r>
            <a:endParaRPr lang="fr-FR" sz="1200" dirty="0" smtClean="0"/>
          </a:p>
          <a:p>
            <a:pPr>
              <a:buNone/>
            </a:pPr>
            <a:r>
              <a:rPr lang="fr-FR" sz="2000" dirty="0" smtClean="0"/>
              <a:t>		{</a:t>
            </a:r>
            <a:r>
              <a:rPr lang="fr-FR" sz="2000" dirty="0" err="1" smtClean="0"/>
              <a:t>ma_var</a:t>
            </a:r>
            <a:r>
              <a:rPr lang="fr-FR" sz="2000" dirty="0" smtClean="0"/>
              <a:t> := </a:t>
            </a:r>
            <a:r>
              <a:rPr lang="fr-FR" sz="2000" dirty="0" err="1" smtClean="0"/>
              <a:t>ma_var</a:t>
            </a:r>
            <a:r>
              <a:rPr lang="fr-FR" sz="2000" dirty="0" smtClean="0"/>
              <a:t> + 1}</a:t>
            </a:r>
            <a:br>
              <a:rPr lang="fr-FR" sz="2000" dirty="0" smtClean="0"/>
            </a:br>
            <a:r>
              <a:rPr lang="fr-FR" sz="2000" dirty="0" smtClean="0"/>
              <a:t>	</a:t>
            </a:r>
            <a:r>
              <a:rPr lang="fr-FR" sz="2000" dirty="0" err="1" smtClean="0"/>
              <a:t>X.a</a:t>
            </a:r>
            <a:r>
              <a:rPr lang="fr-FR" sz="2000" dirty="0" smtClean="0"/>
              <a:t> = </a:t>
            </a:r>
            <a:r>
              <a:rPr lang="fr-FR" sz="2000" dirty="0" err="1" smtClean="0"/>
              <a:t>ma_var</a:t>
            </a:r>
            <a:endParaRPr lang="fr-FR" sz="2000" dirty="0" smtClean="0"/>
          </a:p>
          <a:p>
            <a:r>
              <a:rPr lang="fr-FR" sz="2400" dirty="0" smtClean="0"/>
              <a:t>On introduira les attributs explicitement, en indiquant leur objet, leur type et s’ils sont synthétisés ou hérités. On définira avec soin les structures de données utilisées. Il n’est absolument pas de code </a:t>
            </a:r>
            <a:r>
              <a:rPr lang="fr-FR" sz="2400" dirty="0" err="1" smtClean="0"/>
              <a:t>Yacc</a:t>
            </a:r>
            <a:r>
              <a:rPr lang="fr-FR" sz="24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a:bodyPr>
          <a:lstStyle/>
          <a:p>
            <a:r>
              <a:rPr lang="fr-FR" sz="2400" dirty="0" smtClean="0"/>
              <a:t>Question 2.12 : </a:t>
            </a:r>
            <a:r>
              <a:rPr lang="fr-FR" sz="2400" i="1" dirty="0" smtClean="0"/>
              <a:t>Construire une grammaire attribuée GA1 attachée à la grammaire non contextuelle G qui permet de construire cette table des symboles.</a:t>
            </a:r>
            <a:endParaRPr lang="fr-FR" sz="2400" dirty="0" smtClean="0"/>
          </a:p>
          <a:p>
            <a:pPr marL="548640" lvl="3" indent="0" hangingPunct="0">
              <a:spcBef>
                <a:spcPts val="0"/>
              </a:spcBef>
              <a:buSzPct val="45000"/>
              <a:defRPr sz="1800"/>
            </a:pPr>
            <a:r>
              <a:rPr lang="fr-FR" sz="1800" dirty="0" smtClean="0">
                <a:solidFill>
                  <a:srgbClr val="000000"/>
                </a:solidFill>
                <a:latin typeface="Perpetua" pitchFamily="18"/>
                <a:ea typeface="DejaVu Sans" pitchFamily="2"/>
                <a:cs typeface="Lohit Hindi" pitchFamily="2"/>
              </a:rPr>
              <a:t>Nous utilisons ici deux attributs : </a:t>
            </a:r>
            <a:r>
              <a:rPr lang="fr-FR" sz="1800" dirty="0" err="1" smtClean="0">
                <a:solidFill>
                  <a:srgbClr val="000000"/>
                </a:solidFill>
                <a:latin typeface="Perpetua" pitchFamily="18"/>
                <a:ea typeface="DejaVu Sans" pitchFamily="2"/>
                <a:cs typeface="Lohit Hindi" pitchFamily="2"/>
              </a:rPr>
              <a:t>tableH</a:t>
            </a:r>
            <a:r>
              <a:rPr lang="fr-FR" sz="1800" dirty="0" smtClean="0">
                <a:solidFill>
                  <a:srgbClr val="000000"/>
                </a:solidFill>
                <a:latin typeface="Perpetua" pitchFamily="18"/>
                <a:ea typeface="DejaVu Sans" pitchFamily="2"/>
                <a:cs typeface="Lohit Hindi" pitchFamily="2"/>
              </a:rPr>
              <a:t> et </a:t>
            </a:r>
            <a:r>
              <a:rPr lang="fr-FR" sz="1800" dirty="0" err="1" smtClean="0">
                <a:solidFill>
                  <a:srgbClr val="000000"/>
                </a:solidFill>
                <a:latin typeface="Perpetua" pitchFamily="18"/>
                <a:ea typeface="DejaVu Sans" pitchFamily="2"/>
                <a:cs typeface="Lohit Hindi" pitchFamily="2"/>
              </a:rPr>
              <a:t>tableS</a:t>
            </a:r>
            <a:r>
              <a:rPr lang="fr-FR" sz="1800" dirty="0" smtClean="0">
                <a:solidFill>
                  <a:srgbClr val="000000"/>
                </a:solidFill>
                <a:latin typeface="Perpetua" pitchFamily="18"/>
                <a:ea typeface="DejaVu Sans" pitchFamily="2"/>
                <a:cs typeface="Lohit Hindi" pitchFamily="2"/>
              </a:rPr>
              <a:t>. Le premier attribut est la table synthétisée à partir des déclarations pour un bloc donné, et l'autre table est la table héritée qui permettra de vérifier qu'un </a:t>
            </a:r>
            <a:r>
              <a:rPr lang="fr-FR" sz="1800" dirty="0" err="1" smtClean="0">
                <a:solidFill>
                  <a:srgbClr val="000000"/>
                </a:solidFill>
                <a:latin typeface="Perpetua" pitchFamily="18"/>
                <a:ea typeface="DejaVu Sans" pitchFamily="2"/>
                <a:cs typeface="Lohit Hindi" pitchFamily="2"/>
              </a:rPr>
              <a:t>ident</a:t>
            </a:r>
            <a:r>
              <a:rPr lang="fr-FR" sz="1800" dirty="0" smtClean="0">
                <a:solidFill>
                  <a:srgbClr val="000000"/>
                </a:solidFill>
                <a:latin typeface="Perpetua" pitchFamily="18"/>
                <a:ea typeface="DejaVu Sans" pitchFamily="2"/>
                <a:cs typeface="Lohit Hindi" pitchFamily="2"/>
              </a:rPr>
              <a:t> utilisé dans une expression est bien dans la table des symboles.</a:t>
            </a:r>
          </a:p>
          <a:p>
            <a:pPr marL="548640" lvl="3" indent="0" hangingPunct="0">
              <a:spcBef>
                <a:spcPts val="0"/>
              </a:spcBef>
              <a:buSzPct val="45000"/>
              <a:defRPr sz="1800"/>
            </a:pPr>
            <a:r>
              <a:rPr lang="fr-FR" sz="1800" dirty="0" smtClean="0">
                <a:solidFill>
                  <a:srgbClr val="000000"/>
                </a:solidFill>
                <a:latin typeface="Perpetua" pitchFamily="18"/>
                <a:ea typeface="DejaVu Sans" pitchFamily="2"/>
                <a:cs typeface="Lohit Hindi" pitchFamily="2"/>
              </a:rPr>
              <a:t>Les deux attributs "table" sont des tableaux de triplets, et les triplets sont simplement des triplets d'éléments avec le nom de l'</a:t>
            </a:r>
            <a:r>
              <a:rPr lang="fr-FR" sz="1800" dirty="0" err="1" smtClean="0">
                <a:solidFill>
                  <a:srgbClr val="000000"/>
                </a:solidFill>
                <a:latin typeface="Perpetua" pitchFamily="18"/>
                <a:ea typeface="DejaVu Sans" pitchFamily="2"/>
                <a:cs typeface="Lohit Hindi" pitchFamily="2"/>
              </a:rPr>
              <a:t>ident</a:t>
            </a:r>
            <a:r>
              <a:rPr lang="fr-FR" sz="1800" dirty="0" smtClean="0">
                <a:solidFill>
                  <a:srgbClr val="000000"/>
                </a:solidFill>
                <a:latin typeface="Perpetua" pitchFamily="18"/>
                <a:ea typeface="DejaVu Sans" pitchFamily="2"/>
                <a:cs typeface="Lohit Hindi" pitchFamily="2"/>
              </a:rPr>
              <a:t> en premier élément, le bloc de l'</a:t>
            </a:r>
            <a:r>
              <a:rPr lang="fr-FR" sz="1800" dirty="0" err="1" smtClean="0">
                <a:solidFill>
                  <a:srgbClr val="000000"/>
                </a:solidFill>
                <a:latin typeface="Perpetua" pitchFamily="18"/>
                <a:ea typeface="DejaVu Sans" pitchFamily="2"/>
                <a:cs typeface="Lohit Hindi" pitchFamily="2"/>
              </a:rPr>
              <a:t>ident</a:t>
            </a:r>
            <a:r>
              <a:rPr lang="fr-FR" sz="1800" dirty="0" smtClean="0">
                <a:solidFill>
                  <a:srgbClr val="000000"/>
                </a:solidFill>
                <a:latin typeface="Perpetua" pitchFamily="18"/>
                <a:ea typeface="DejaVu Sans" pitchFamily="2"/>
                <a:cs typeface="Lohit Hindi" pitchFamily="2"/>
              </a:rPr>
              <a:t> en second et le rang en troisième élément ; c'est donc un triplet de type (</a:t>
            </a:r>
            <a:r>
              <a:rPr lang="fr-FR" sz="1800" dirty="0" err="1" smtClean="0">
                <a:solidFill>
                  <a:srgbClr val="000000"/>
                </a:solidFill>
                <a:latin typeface="Perpetua" pitchFamily="18"/>
                <a:ea typeface="DejaVu Sans" pitchFamily="2"/>
                <a:cs typeface="Lohit Hindi" pitchFamily="2"/>
              </a:rPr>
              <a:t>string,int,int</a:t>
            </a:r>
            <a:r>
              <a:rPr lang="fr-FR" sz="1800" dirty="0" smtClean="0">
                <a:solidFill>
                  <a:srgbClr val="000000"/>
                </a:solidFill>
                <a:latin typeface="Perpetua" pitchFamily="18"/>
                <a:ea typeface="DejaVu Sans" pitchFamily="2"/>
                <a:cs typeface="Lohit Hindi" pitchFamily="2"/>
              </a:rPr>
              <a:t>).</a:t>
            </a:r>
          </a:p>
          <a:p>
            <a:pPr marL="548640" lvl="3" indent="0" hangingPunct="0">
              <a:spcBef>
                <a:spcPts val="0"/>
              </a:spcBef>
              <a:buSzPct val="45000"/>
              <a:defRPr sz="1800"/>
            </a:pPr>
            <a:r>
              <a:rPr lang="fr-FR" sz="1800" dirty="0" smtClean="0">
                <a:solidFill>
                  <a:srgbClr val="000000"/>
                </a:solidFill>
                <a:latin typeface="Perpetua" pitchFamily="18"/>
                <a:ea typeface="DejaVu Sans" pitchFamily="2"/>
                <a:cs typeface="Lohit Hindi" pitchFamily="2"/>
              </a:rPr>
              <a:t>Pour simplifier les expressions suivantes, on considère ici que la fonction </a:t>
            </a:r>
            <a:r>
              <a:rPr lang="fr-FR" sz="1800" dirty="0" err="1" smtClean="0">
                <a:solidFill>
                  <a:srgbClr val="000000"/>
                </a:solidFill>
                <a:latin typeface="Perpetua" pitchFamily="18"/>
                <a:ea typeface="DejaVu Sans" pitchFamily="2"/>
                <a:cs typeface="Lohit Hindi" pitchFamily="2"/>
              </a:rPr>
              <a:t>conc</a:t>
            </a:r>
            <a:r>
              <a:rPr lang="fr-FR" sz="1800" dirty="0" smtClean="0">
                <a:solidFill>
                  <a:srgbClr val="000000"/>
                </a:solidFill>
                <a:latin typeface="Perpetua" pitchFamily="18"/>
                <a:ea typeface="DejaVu Sans" pitchFamily="2"/>
                <a:cs typeface="Lohit Hindi" pitchFamily="2"/>
              </a:rPr>
              <a:t> permet de faire la concaténation de tableaux.</a:t>
            </a:r>
            <a:endParaRPr lang="fr-FR" sz="1400" i="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de cours</a:t>
            </a:r>
            <a:endParaRPr lang="fr-FR" dirty="0"/>
          </a:p>
        </p:txBody>
      </p:sp>
      <p:sp>
        <p:nvSpPr>
          <p:cNvPr id="3" name="Espace réservé du contenu 2"/>
          <p:cNvSpPr>
            <a:spLocks noGrp="1"/>
          </p:cNvSpPr>
          <p:nvPr>
            <p:ph sz="quarter" idx="1"/>
          </p:nvPr>
        </p:nvSpPr>
        <p:spPr/>
        <p:txBody>
          <a:bodyPr>
            <a:normAutofit fontScale="92500"/>
          </a:bodyPr>
          <a:lstStyle/>
          <a:p>
            <a:r>
              <a:rPr lang="fr-FR" sz="2400" dirty="0" smtClean="0"/>
              <a:t>Question 1.1 : </a:t>
            </a:r>
            <a:r>
              <a:rPr lang="fr-FR" sz="2400" i="1" dirty="0" smtClean="0"/>
              <a:t>Que signifie le "1" dans "grammaire LL(1)" ?</a:t>
            </a:r>
          </a:p>
          <a:p>
            <a:pPr lvl="2"/>
            <a:r>
              <a:rPr lang="fr-FR" dirty="0" smtClean="0"/>
              <a:t>Il suffit de "prélire" une seule unité lexicale pour assurer l’unicité de la règle de dérivation à utiliser.</a:t>
            </a:r>
          </a:p>
          <a:p>
            <a:endParaRPr lang="fr-FR" dirty="0" smtClean="0"/>
          </a:p>
          <a:p>
            <a:r>
              <a:rPr lang="fr-FR" sz="2400" dirty="0" smtClean="0"/>
              <a:t>Question 1.2 : </a:t>
            </a:r>
            <a:r>
              <a:rPr lang="fr-FR" sz="2400" i="1" dirty="0" smtClean="0"/>
              <a:t>Supposons qu’un langage de programmation autorise les commentaires imbriqués, comme par exemple </a:t>
            </a:r>
            <a:r>
              <a:rPr lang="fr-FR" sz="2400" b="1" dirty="0" smtClean="0"/>
              <a:t>/*Ceci est /*un commentaire*/ imbriqué*/</a:t>
            </a:r>
            <a:r>
              <a:rPr lang="fr-FR" sz="2400" dirty="0" smtClean="0"/>
              <a:t>.</a:t>
            </a:r>
            <a:br>
              <a:rPr lang="fr-FR" sz="2400" dirty="0" smtClean="0"/>
            </a:br>
            <a:r>
              <a:rPr lang="fr-FR" sz="2400" i="1" dirty="0" smtClean="0"/>
              <a:t>A quelle(s) étape(s) de compilation seront-ils traités ? On justifiera en quelques phrases.</a:t>
            </a:r>
          </a:p>
          <a:p>
            <a:pPr lvl="2"/>
            <a:r>
              <a:rPr lang="fr-FR" sz="1800" i="1" dirty="0" smtClean="0"/>
              <a:t>Tout comme les parenthèses, on traitera ces commentaires lors de l’analyse syntaxique, en effet on ne peut pas traiter ici les commentaires lors de l’analyse lexicale.</a:t>
            </a:r>
            <a:endParaRPr lang="fr-FR" sz="18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3" name="Espace réservé du contenu 2"/>
          <p:cNvSpPr>
            <a:spLocks noGrp="1"/>
          </p:cNvSpPr>
          <p:nvPr>
            <p:ph sz="quarter" idx="1"/>
          </p:nvPr>
        </p:nvSpPr>
        <p:spPr/>
        <p:txBody>
          <a:bodyPr/>
          <a:lstStyle/>
          <a:p>
            <a:pPr lvl="1">
              <a:buNone/>
            </a:pPr>
            <a:r>
              <a:rPr lang="fr-FR" sz="2200" dirty="0" smtClean="0"/>
              <a:t>GA1 :</a:t>
            </a:r>
          </a:p>
        </p:txBody>
      </p:sp>
      <p:graphicFrame>
        <p:nvGraphicFramePr>
          <p:cNvPr id="4" name="Tableau 3"/>
          <p:cNvGraphicFramePr>
            <a:graphicFrameLocks noGrp="1"/>
          </p:cNvGraphicFramePr>
          <p:nvPr>
            <p:extLst>
              <p:ext uri="{D42A27DB-BD31-4B8C-83A1-F6EECF244321}">
                <p14:modId xmlns:p14="http://schemas.microsoft.com/office/powerpoint/2010/main" val="2397424504"/>
              </p:ext>
            </p:extLst>
          </p:nvPr>
        </p:nvGraphicFramePr>
        <p:xfrm>
          <a:off x="755576" y="1916832"/>
          <a:ext cx="7704856" cy="4478509"/>
        </p:xfrm>
        <a:graphic>
          <a:graphicData uri="http://schemas.openxmlformats.org/drawingml/2006/table">
            <a:tbl>
              <a:tblPr/>
              <a:tblGrid>
                <a:gridCol w="3852428"/>
                <a:gridCol w="3852428"/>
              </a:tblGrid>
              <a:tr h="499146">
                <a:tc>
                  <a:txBody>
                    <a:bodyPr/>
                    <a:lstStyle/>
                    <a:p>
                      <a:pPr>
                        <a:spcAft>
                          <a:spcPts val="0"/>
                        </a:spcAft>
                      </a:pPr>
                      <a:r>
                        <a:rPr lang="fr-FR" sz="1100" kern="150" dirty="0" err="1">
                          <a:solidFill>
                            <a:srgbClr val="000000"/>
                          </a:solidFill>
                          <a:latin typeface="Liberation Serif"/>
                          <a:ea typeface="Perpetua"/>
                          <a:cs typeface="Perpetua"/>
                        </a:rPr>
                        <a:t>prog</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"programme" bloc "fin"</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a:latin typeface="Liberation Serif"/>
                          <a:ea typeface="DejaVu Sans"/>
                          <a:cs typeface="Lohit Hindi"/>
                        </a:rPr>
                        <a:t>{</a:t>
                      </a:r>
                      <a:r>
                        <a:rPr lang="fr-FR" sz="1100" kern="150" dirty="0" smtClean="0">
                          <a:latin typeface="Liberation Serif"/>
                          <a:ea typeface="DejaVu Sans"/>
                          <a:cs typeface="Lohit Hindi"/>
                        </a:rPr>
                        <a:t>bloc</a:t>
                      </a:r>
                      <a:r>
                        <a:rPr lang="fr-FR" sz="1100" kern="150" dirty="0">
                          <a:latin typeface="Liberation Serif"/>
                          <a:ea typeface="DejaVu Sans"/>
                          <a:cs typeface="Lohit Hindi"/>
                        </a:rPr>
                        <a:t> := 0 ; rang := 0 </a:t>
                      </a:r>
                      <a:r>
                        <a:rPr lang="fr-FR" sz="1100" kern="150" dirty="0" smtClean="0">
                          <a:latin typeface="Liberation Serif"/>
                          <a:ea typeface="DejaVu Sans"/>
                          <a:cs typeface="Lohit Hindi"/>
                        </a:rPr>
                        <a:t>;}</a:t>
                      </a:r>
                    </a:p>
                    <a:p>
                      <a:pPr>
                        <a:spcAft>
                          <a:spcPts val="0"/>
                        </a:spcAft>
                      </a:pPr>
                      <a:r>
                        <a:rPr lang="fr-FR" sz="1100" kern="150" dirty="0" err="1" smtClean="0">
                          <a:latin typeface="Liberation Serif"/>
                          <a:ea typeface="DejaVu Sans"/>
                          <a:cs typeface="Lohit Hindi"/>
                        </a:rPr>
                        <a:t>bloc.tableH</a:t>
                      </a:r>
                      <a:r>
                        <a:rPr lang="fr-FR" sz="1100" kern="150" dirty="0" smtClean="0">
                          <a:latin typeface="Liberation Serif"/>
                          <a:ea typeface="DejaVu Sans"/>
                          <a:cs typeface="Lohit Hindi"/>
                        </a:rPr>
                        <a:t> = []</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146">
                <a:tc>
                  <a:txBody>
                    <a:bodyPr/>
                    <a:lstStyle/>
                    <a:p>
                      <a:pPr>
                        <a:spcAft>
                          <a:spcPts val="0"/>
                        </a:spcAft>
                      </a:pPr>
                      <a:r>
                        <a:rPr lang="fr-FR" sz="1100" kern="150" dirty="0">
                          <a:solidFill>
                            <a:srgbClr val="000000"/>
                          </a:solidFill>
                          <a:latin typeface="Liberation Serif"/>
                          <a:ea typeface="Perpetua"/>
                          <a:cs typeface="Perpetua"/>
                        </a:rPr>
                        <a:t>bloc	→ "var" sdec corps</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a:latin typeface="Liberation Serif"/>
                          <a:ea typeface="DejaVu Sans"/>
                          <a:cs typeface="Lohit Hindi"/>
                        </a:rPr>
                        <a:t>{bloc := bloc + 1 ; rang := 0 ;}</a:t>
                      </a:r>
                    </a:p>
                    <a:p>
                      <a:pPr>
                        <a:spcAft>
                          <a:spcPts val="0"/>
                        </a:spcAft>
                      </a:pPr>
                      <a:r>
                        <a:rPr lang="fr-FR" sz="1100" kern="150" dirty="0" err="1" smtClean="0">
                          <a:latin typeface="Liberation Serif"/>
                          <a:ea typeface="DejaVu Sans"/>
                          <a:cs typeface="Lohit Hindi"/>
                        </a:rPr>
                        <a:t>corps.tableH</a:t>
                      </a:r>
                      <a:r>
                        <a:rPr lang="fr-FR" sz="1100" kern="150" dirty="0" smtClean="0">
                          <a:latin typeface="Liberation Serif"/>
                          <a:ea typeface="DejaVu Sans"/>
                          <a:cs typeface="Lohit Hindi"/>
                        </a:rPr>
                        <a:t> = </a:t>
                      </a:r>
                      <a:r>
                        <a:rPr lang="fr-FR" sz="1100" kern="150" dirty="0" err="1" smtClean="0">
                          <a:latin typeface="Liberation Serif"/>
                          <a:ea typeface="DejaVu Sans"/>
                          <a:cs typeface="Lohit Hindi"/>
                        </a:rPr>
                        <a:t>conc</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bloc.tableH,sdec.tableS</a:t>
                      </a:r>
                      <a:r>
                        <a:rPr lang="fr-FR" sz="1100" kern="150" dirty="0" smtClean="0">
                          <a:latin typeface="Liberation Serif"/>
                          <a:ea typeface="DejaVu Sans"/>
                          <a:cs typeface="Lohit Hindi"/>
                        </a:rPr>
                        <a:t>)</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5">
                <a:tc>
                  <a:txBody>
                    <a:bodyPr/>
                    <a:lstStyle/>
                    <a:p>
                      <a:pPr>
                        <a:spcAft>
                          <a:spcPts val="0"/>
                        </a:spcAft>
                      </a:pPr>
                      <a:r>
                        <a:rPr lang="fr-FR" sz="1100" kern="150" dirty="0">
                          <a:solidFill>
                            <a:srgbClr val="000000"/>
                          </a:solidFill>
                          <a:latin typeface="Liberation Serif"/>
                          <a:ea typeface="Perpetua"/>
                          <a:cs typeface="Perpetua"/>
                        </a:rPr>
                        <a:t>sdec</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dec</a:t>
                      </a:r>
                      <a:r>
                        <a:rPr lang="fr-FR" sz="1100" kern="150" dirty="0">
                          <a:solidFill>
                            <a:srgbClr val="000000"/>
                          </a:solidFill>
                          <a:latin typeface="Liberation Serif"/>
                          <a:ea typeface="Perpetua"/>
                          <a:cs typeface="Perpetua"/>
                        </a:rPr>
                        <a:t> "," sdec</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smtClean="0">
                          <a:latin typeface="Liberation Serif"/>
                          <a:ea typeface="DejaVu Sans"/>
                          <a:cs typeface="Lohit Hindi"/>
                        </a:rPr>
                        <a:t>sdec</a:t>
                      </a:r>
                      <a:r>
                        <a:rPr lang="fr-FR" sz="1100" kern="150" baseline="-25000" dirty="0" smtClean="0">
                          <a:latin typeface="Liberation Serif"/>
                          <a:ea typeface="DejaVu Sans"/>
                          <a:cs typeface="Lohit Hindi"/>
                        </a:rPr>
                        <a:t>0</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tableS</a:t>
                      </a:r>
                      <a:r>
                        <a:rPr lang="fr-FR" sz="1100" kern="150" dirty="0" smtClean="0">
                          <a:latin typeface="Liberation Serif"/>
                          <a:ea typeface="DejaVu Sans"/>
                          <a:cs typeface="Lohit Hindi"/>
                        </a:rPr>
                        <a:t> </a:t>
                      </a:r>
                      <a:r>
                        <a:rPr lang="fr-FR" sz="1100" kern="150" dirty="0">
                          <a:latin typeface="Liberation Serif"/>
                          <a:ea typeface="DejaVu Sans"/>
                          <a:cs typeface="Lohit Hindi"/>
                        </a:rPr>
                        <a:t>= </a:t>
                      </a:r>
                      <a:r>
                        <a:rPr lang="fr-FR" sz="1100" kern="150" dirty="0" err="1" smtClean="0">
                          <a:latin typeface="Liberation Serif"/>
                          <a:ea typeface="DejaVu Sans"/>
                          <a:cs typeface="Lohit Hindi"/>
                        </a:rPr>
                        <a:t>conc</a:t>
                      </a:r>
                      <a:r>
                        <a:rPr lang="fr-FR" sz="1100" kern="150" dirty="0" smtClean="0">
                          <a:latin typeface="Liberation Serif"/>
                          <a:ea typeface="DejaVu Sans"/>
                          <a:cs typeface="Lohit Hindi"/>
                        </a:rPr>
                        <a:t>(dec.tableS,sdec</a:t>
                      </a:r>
                      <a:r>
                        <a:rPr lang="fr-FR" sz="1100" kern="150" baseline="-25000" dirty="0" smtClean="0">
                          <a:latin typeface="Liberation Serif"/>
                          <a:ea typeface="DejaVu Sans"/>
                          <a:cs typeface="Lohit Hindi"/>
                        </a:rPr>
                        <a:t>1</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tableS</a:t>
                      </a:r>
                      <a:r>
                        <a:rPr lang="fr-FR" sz="1100" kern="150" dirty="0" smtClean="0">
                          <a:latin typeface="Liberation Serif"/>
                          <a:ea typeface="DejaVu Sans"/>
                          <a:cs typeface="Lohit Hindi"/>
                        </a:rPr>
                        <a:t>)</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146">
                <a:tc>
                  <a:txBody>
                    <a:bodyPr/>
                    <a:lstStyle/>
                    <a:p>
                      <a:pPr>
                        <a:spcAft>
                          <a:spcPts val="0"/>
                        </a:spcAft>
                      </a:pPr>
                      <a:r>
                        <a:rPr lang="fr-FR" sz="1100" kern="150" dirty="0">
                          <a:solidFill>
                            <a:srgbClr val="000000"/>
                          </a:solidFill>
                          <a:latin typeface="Liberation Serif"/>
                          <a:ea typeface="Perpetua"/>
                          <a:cs typeface="Perpetua"/>
                        </a:rPr>
                        <a:t>sdec</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dec</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err="1" smtClean="0">
                          <a:latin typeface="Liberation Serif"/>
                          <a:ea typeface="DejaVu Sans"/>
                          <a:cs typeface="Lohit Hindi"/>
                        </a:rPr>
                        <a:t>sdec.tableS</a:t>
                      </a:r>
                      <a:r>
                        <a:rPr lang="fr-FR" sz="1100" kern="150" dirty="0" smtClean="0">
                          <a:latin typeface="Liberation Serif"/>
                          <a:ea typeface="DejaVu Sans"/>
                          <a:cs typeface="Lohit Hindi"/>
                        </a:rPr>
                        <a:t> </a:t>
                      </a:r>
                      <a:r>
                        <a:rPr lang="fr-FR" sz="1100" kern="150" dirty="0">
                          <a:latin typeface="Liberation Serif"/>
                          <a:ea typeface="DejaVu Sans"/>
                          <a:cs typeface="Lohit Hindi"/>
                        </a:rPr>
                        <a:t>= </a:t>
                      </a:r>
                      <a:r>
                        <a:rPr lang="fr-FR" sz="1100" kern="150" dirty="0" err="1" smtClean="0">
                          <a:latin typeface="Liberation Serif"/>
                          <a:ea typeface="DejaVu Sans"/>
                          <a:cs typeface="Lohit Hindi"/>
                        </a:rPr>
                        <a:t>dec.tableS</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5">
                <a:tc>
                  <a:txBody>
                    <a:bodyPr/>
                    <a:lstStyle/>
                    <a:p>
                      <a:pPr>
                        <a:spcAft>
                          <a:spcPts val="0"/>
                        </a:spcAft>
                      </a:pPr>
                      <a:r>
                        <a:rPr lang="fr-FR" sz="1100" kern="150" dirty="0" err="1">
                          <a:solidFill>
                            <a:srgbClr val="000000"/>
                          </a:solidFill>
                          <a:latin typeface="Liberation Serif"/>
                          <a:ea typeface="Perpetua"/>
                          <a:cs typeface="Perpetua"/>
                        </a:rPr>
                        <a:t>dec</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ident</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50" dirty="0" smtClean="0">
                          <a:latin typeface="Liberation Serif"/>
                          <a:ea typeface="DejaVu Sans"/>
                          <a:cs typeface="Lohit Hindi"/>
                        </a:rPr>
                        <a:t>{rang:= rang +1 ;}</a:t>
                      </a:r>
                    </a:p>
                    <a:p>
                      <a:pPr>
                        <a:spcAft>
                          <a:spcPts val="0"/>
                        </a:spcAft>
                      </a:pPr>
                      <a:r>
                        <a:rPr lang="fr-FR" sz="1100" kern="150" dirty="0" err="1" smtClean="0">
                          <a:latin typeface="Liberation Serif"/>
                          <a:ea typeface="DejaVu Sans"/>
                          <a:cs typeface="Lohit Hindi"/>
                        </a:rPr>
                        <a:t>dec.tableS</a:t>
                      </a:r>
                      <a:r>
                        <a:rPr lang="fr-FR" sz="1100" kern="150" dirty="0" smtClean="0">
                          <a:latin typeface="Liberation Serif"/>
                          <a:ea typeface="DejaVu Sans"/>
                          <a:cs typeface="Lohit Hindi"/>
                        </a:rPr>
                        <a:t> </a:t>
                      </a:r>
                      <a:r>
                        <a:rPr lang="fr-FR" sz="1100" kern="150" dirty="0">
                          <a:latin typeface="Liberation Serif"/>
                          <a:ea typeface="DejaVu Sans"/>
                          <a:cs typeface="Lohit Hindi"/>
                        </a:rPr>
                        <a:t>= </a:t>
                      </a:r>
                      <a:r>
                        <a:rPr lang="fr-FR" sz="1100" kern="150" dirty="0" smtClean="0">
                          <a:latin typeface="Liberation Serif"/>
                          <a:ea typeface="DejaVu Sans"/>
                          <a:cs typeface="Lohit Hindi"/>
                        </a:rPr>
                        <a:t>[(</a:t>
                      </a:r>
                      <a:r>
                        <a:rPr lang="fr-FR" sz="1100" kern="150" dirty="0" err="1">
                          <a:latin typeface="Liberation Serif"/>
                          <a:ea typeface="DejaVu Sans"/>
                          <a:cs typeface="Lohit Hindi"/>
                        </a:rPr>
                        <a:t>ident,bloc,rang</a:t>
                      </a:r>
                      <a:r>
                        <a:rPr lang="fr-FR" sz="1100" kern="150" dirty="0" smtClean="0">
                          <a:latin typeface="Liberation Serif"/>
                          <a:ea typeface="DejaVu Sans"/>
                          <a:cs typeface="Lohit Hindi"/>
                        </a:rPr>
                        <a:t>)]</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144">
                <a:tc>
                  <a:txBody>
                    <a:bodyPr/>
                    <a:lstStyle/>
                    <a:p>
                      <a:pPr>
                        <a:spcAft>
                          <a:spcPts val="0"/>
                        </a:spcAft>
                      </a:pPr>
                      <a:r>
                        <a:rPr lang="fr-FR" sz="1100" kern="150" dirty="0">
                          <a:solidFill>
                            <a:srgbClr val="000000"/>
                          </a:solidFill>
                          <a:latin typeface="Liberation Serif"/>
                          <a:ea typeface="Perpetua"/>
                          <a:cs typeface="Perpetua"/>
                        </a:rPr>
                        <a:t>corps</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debut</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sinst</a:t>
                      </a:r>
                      <a:r>
                        <a:rPr lang="fr-FR" sz="1100" kern="150" dirty="0">
                          <a:solidFill>
                            <a:srgbClr val="000000"/>
                          </a:solidFill>
                          <a:latin typeface="Liberation Serif"/>
                          <a:ea typeface="Perpetua"/>
                          <a:cs typeface="Perpetua"/>
                        </a:rPr>
                        <a:t> "fin"</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50" dirty="0" err="1" smtClean="0">
                          <a:latin typeface="Liberation Serif"/>
                          <a:ea typeface="DejaVu Sans"/>
                          <a:cs typeface="Lohit Hindi"/>
                        </a:rPr>
                        <a:t>sins.tableH</a:t>
                      </a:r>
                      <a:r>
                        <a:rPr lang="fr-FR" sz="1100" kern="150" dirty="0" smtClean="0">
                          <a:latin typeface="Liberation Serif"/>
                          <a:ea typeface="DejaVu Sans"/>
                          <a:cs typeface="Lohit Hindi"/>
                        </a:rPr>
                        <a:t> = </a:t>
                      </a:r>
                      <a:r>
                        <a:rPr lang="fr-FR" sz="1100" kern="150" dirty="0" err="1" smtClean="0">
                          <a:latin typeface="Liberation Serif"/>
                          <a:ea typeface="DejaVu Sans"/>
                          <a:cs typeface="Lohit Hindi"/>
                        </a:rPr>
                        <a:t>corps.tableH</a:t>
                      </a:r>
                      <a:endParaRPr lang="fr-FR" sz="1100" kern="150" dirty="0" smtClean="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5">
                <a:tc>
                  <a:txBody>
                    <a:bodyPr/>
                    <a:lstStyle/>
                    <a:p>
                      <a:pPr>
                        <a:spcAft>
                          <a:spcPts val="0"/>
                        </a:spcAft>
                      </a:pPr>
                      <a:r>
                        <a:rPr lang="fr-FR" sz="1100" kern="150" dirty="0" err="1">
                          <a:solidFill>
                            <a:srgbClr val="000000"/>
                          </a:solidFill>
                          <a:latin typeface="Liberation Serif"/>
                          <a:ea typeface="Perpetua"/>
                          <a:cs typeface="Perpetua"/>
                        </a:rPr>
                        <a:t>sinst</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inst</a:t>
                      </a:r>
                      <a:r>
                        <a:rPr lang="fr-FR" sz="1100" kern="150" dirty="0">
                          <a:solidFill>
                            <a:srgbClr val="000000"/>
                          </a:solidFill>
                          <a:latin typeface="Liberation Serif"/>
                          <a:ea typeface="Perpetua"/>
                          <a:cs typeface="Perpetua"/>
                        </a:rPr>
                        <a:t> ";" </a:t>
                      </a:r>
                      <a:r>
                        <a:rPr lang="fr-FR" sz="1100" kern="150" dirty="0" err="1">
                          <a:solidFill>
                            <a:srgbClr val="000000"/>
                          </a:solidFill>
                          <a:latin typeface="Liberation Serif"/>
                          <a:ea typeface="Perpetua"/>
                          <a:cs typeface="Perpetua"/>
                        </a:rPr>
                        <a:t>sinst</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smtClean="0">
                          <a:latin typeface="Liberation Serif"/>
                          <a:ea typeface="DejaVu Sans"/>
                          <a:cs typeface="Lohit Hindi"/>
                        </a:rPr>
                        <a:t>sinst</a:t>
                      </a:r>
                      <a:r>
                        <a:rPr lang="fr-FR" sz="1100" kern="150" baseline="-25000" dirty="0" smtClean="0">
                          <a:latin typeface="Liberation Serif"/>
                          <a:ea typeface="DejaVu Sans"/>
                          <a:cs typeface="Lohit Hindi"/>
                        </a:rPr>
                        <a:t>1</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tableH</a:t>
                      </a:r>
                      <a:r>
                        <a:rPr lang="fr-FR" sz="1100" kern="150" dirty="0" smtClean="0">
                          <a:latin typeface="Liberation Serif"/>
                          <a:ea typeface="DejaVu Sans"/>
                          <a:cs typeface="Lohit Hindi"/>
                        </a:rPr>
                        <a:t> </a:t>
                      </a:r>
                      <a:r>
                        <a:rPr lang="fr-FR" sz="1100" kern="150" dirty="0">
                          <a:latin typeface="Liberation Serif"/>
                          <a:ea typeface="DejaVu Sans"/>
                          <a:cs typeface="Lohit Hindi"/>
                        </a:rPr>
                        <a:t>= </a:t>
                      </a:r>
                      <a:r>
                        <a:rPr lang="fr-FR" sz="1100" kern="150" dirty="0" smtClean="0">
                          <a:latin typeface="Liberation Serif"/>
                          <a:ea typeface="DejaVu Sans"/>
                          <a:cs typeface="Lohit Hindi"/>
                        </a:rPr>
                        <a:t>sinst</a:t>
                      </a:r>
                      <a:r>
                        <a:rPr lang="fr-FR" sz="1100" kern="150" baseline="-25000" dirty="0" smtClean="0">
                          <a:latin typeface="Liberation Serif"/>
                          <a:ea typeface="DejaVu Sans"/>
                          <a:cs typeface="Lohit Hindi"/>
                        </a:rPr>
                        <a:t>0</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a:t>
                      </a:r>
                      <a:r>
                        <a:rPr lang="fr-FR" sz="1100" kern="150" dirty="0" err="1">
                          <a:latin typeface="Liberation Serif"/>
                          <a:ea typeface="DejaVu Sans"/>
                          <a:cs typeface="Lohit Hindi"/>
                        </a:rPr>
                        <a:t>H</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5">
                <a:tc>
                  <a:txBody>
                    <a:bodyPr/>
                    <a:lstStyle/>
                    <a:p>
                      <a:pPr>
                        <a:spcAft>
                          <a:spcPts val="0"/>
                        </a:spcAft>
                      </a:pPr>
                      <a:r>
                        <a:rPr lang="fr-FR" sz="1100" kern="150">
                          <a:solidFill>
                            <a:srgbClr val="000000"/>
                          </a:solidFill>
                          <a:latin typeface="Liberation Serif"/>
                          <a:ea typeface="Perpetua"/>
                          <a:cs typeface="Perpetua"/>
                        </a:rPr>
                        <a:t>sinst</a:t>
                      </a:r>
                      <a:r>
                        <a:rPr lang="fr-FR" sz="1100" kern="150">
                          <a:solidFill>
                            <a:srgbClr val="000000"/>
                          </a:solidFill>
                          <a:latin typeface="Liberation Serif"/>
                          <a:ea typeface="Lohit Hindi"/>
                          <a:cs typeface="Lohit Hindi"/>
                        </a:rPr>
                        <a:t>	</a:t>
                      </a:r>
                      <a:r>
                        <a:rPr lang="fr-FR" sz="1100" kern="150">
                          <a:solidFill>
                            <a:srgbClr val="000000"/>
                          </a:solidFill>
                          <a:latin typeface="Liberation Serif"/>
                          <a:ea typeface="Perpetua"/>
                          <a:cs typeface="Perpetua"/>
                        </a:rPr>
                        <a:t>→ inst</a:t>
                      </a:r>
                      <a:endParaRPr lang="fr-FR" sz="1100" kern="15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err="1" smtClean="0">
                          <a:latin typeface="Liberation Serif"/>
                          <a:ea typeface="DejaVu Sans"/>
                          <a:cs typeface="Lohit Hindi"/>
                        </a:rPr>
                        <a:t>sinst.tableH</a:t>
                      </a:r>
                      <a:r>
                        <a:rPr lang="fr-FR" sz="1100" kern="150" dirty="0" smtClean="0">
                          <a:latin typeface="Liberation Serif"/>
                          <a:ea typeface="DejaVu Sans"/>
                          <a:cs typeface="Lohit Hindi"/>
                        </a:rPr>
                        <a:t> </a:t>
                      </a:r>
                      <a:r>
                        <a:rPr lang="fr-FR" sz="1100" kern="150" dirty="0">
                          <a:latin typeface="Liberation Serif"/>
                          <a:ea typeface="DejaVu Sans"/>
                          <a:cs typeface="Lohit Hindi"/>
                        </a:rPr>
                        <a:t>= </a:t>
                      </a:r>
                      <a:r>
                        <a:rPr lang="fr-FR" sz="1100" kern="150" dirty="0" err="1" smtClean="0">
                          <a:latin typeface="Liberation Serif"/>
                          <a:ea typeface="DejaVu Sans"/>
                          <a:cs typeface="Lohit Hindi"/>
                        </a:rPr>
                        <a:t>inst.tableH</a:t>
                      </a:r>
                      <a:endParaRPr lang="fr-FR" sz="1100" kern="150" dirty="0" smtClean="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5">
                <a:tc>
                  <a:txBody>
                    <a:bodyPr/>
                    <a:lstStyle/>
                    <a:p>
                      <a:pPr>
                        <a:spcAft>
                          <a:spcPts val="0"/>
                        </a:spcAft>
                      </a:pPr>
                      <a:r>
                        <a:rPr lang="fr-FR" sz="1100" kern="150" dirty="0" err="1">
                          <a:solidFill>
                            <a:srgbClr val="000000"/>
                          </a:solidFill>
                          <a:latin typeface="Liberation Serif"/>
                          <a:ea typeface="Perpetua"/>
                          <a:cs typeface="Perpetua"/>
                        </a:rPr>
                        <a:t>inst</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bloc</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err="1" smtClean="0">
                          <a:latin typeface="Liberation Serif"/>
                          <a:ea typeface="DejaVu Sans"/>
                          <a:cs typeface="Lohit Hindi"/>
                        </a:rPr>
                        <a:t>bloc.tableH</a:t>
                      </a:r>
                      <a:r>
                        <a:rPr lang="fr-FR" sz="1100" kern="150" dirty="0" smtClean="0">
                          <a:latin typeface="Liberation Serif"/>
                          <a:ea typeface="DejaVu Sans"/>
                          <a:cs typeface="Lohit Hindi"/>
                        </a:rPr>
                        <a:t> = </a:t>
                      </a:r>
                      <a:r>
                        <a:rPr lang="fr-FR" sz="1100" kern="150" dirty="0" err="1" smtClean="0">
                          <a:latin typeface="Liberation Serif"/>
                          <a:ea typeface="DejaVu Sans"/>
                          <a:cs typeface="Lohit Hindi"/>
                        </a:rPr>
                        <a:t>inst.tableH</a:t>
                      </a:r>
                      <a:endParaRPr lang="fr-FR" sz="1100" kern="150" dirty="0" smtClean="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144">
                <a:tc>
                  <a:txBody>
                    <a:bodyPr/>
                    <a:lstStyle/>
                    <a:p>
                      <a:pPr>
                        <a:spcAft>
                          <a:spcPts val="0"/>
                        </a:spcAft>
                      </a:pPr>
                      <a:r>
                        <a:rPr lang="fr-FR" sz="1100" kern="150" dirty="0" err="1">
                          <a:solidFill>
                            <a:srgbClr val="000000"/>
                          </a:solidFill>
                          <a:latin typeface="Liberation Serif"/>
                          <a:ea typeface="Perpetua"/>
                          <a:cs typeface="Perpetua"/>
                        </a:rPr>
                        <a:t>inst</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ident</a:t>
                      </a:r>
                      <a:r>
                        <a:rPr lang="fr-FR" sz="1100" kern="150" dirty="0">
                          <a:solidFill>
                            <a:srgbClr val="000000"/>
                          </a:solidFill>
                          <a:latin typeface="Liberation Serif"/>
                          <a:ea typeface="Perpetua"/>
                          <a:cs typeface="Perpetua"/>
                        </a:rPr>
                        <a:t> "←" </a:t>
                      </a:r>
                      <a:r>
                        <a:rPr lang="fr-FR" sz="1100" kern="150" dirty="0" err="1">
                          <a:solidFill>
                            <a:srgbClr val="000000"/>
                          </a:solidFill>
                          <a:latin typeface="Liberation Serif"/>
                          <a:ea typeface="Perpetua"/>
                          <a:cs typeface="Perpetua"/>
                        </a:rPr>
                        <a:t>expr</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100" kern="150" dirty="0" err="1" smtClean="0">
                          <a:latin typeface="Liberation Serif"/>
                          <a:ea typeface="DejaVu Sans"/>
                          <a:cs typeface="Lohit Hindi"/>
                        </a:rPr>
                        <a:t>expr.tableH</a:t>
                      </a:r>
                      <a:r>
                        <a:rPr lang="fr-FR" sz="1100" kern="150" dirty="0" smtClean="0">
                          <a:latin typeface="Liberation Serif"/>
                          <a:ea typeface="DejaVu Sans"/>
                          <a:cs typeface="Lohit Hindi"/>
                        </a:rPr>
                        <a:t> </a:t>
                      </a:r>
                      <a:r>
                        <a:rPr lang="fr-FR" sz="1100" kern="150" dirty="0">
                          <a:latin typeface="Liberation Serif"/>
                          <a:ea typeface="DejaVu Sans"/>
                          <a:cs typeface="Lohit Hindi"/>
                        </a:rPr>
                        <a:t>= </a:t>
                      </a:r>
                      <a:r>
                        <a:rPr lang="fr-FR" sz="1100" kern="150" dirty="0" err="1" smtClean="0">
                          <a:latin typeface="Liberation Serif"/>
                          <a:ea typeface="DejaVu Sans"/>
                          <a:cs typeface="Lohit Hindi"/>
                        </a:rPr>
                        <a:t>inst.tableH</a:t>
                      </a:r>
                      <a:endParaRPr lang="fr-FR" sz="1100" kern="150" dirty="0" smtClean="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144">
                <a:tc>
                  <a:txBody>
                    <a:bodyPr/>
                    <a:lstStyle/>
                    <a:p>
                      <a:pPr>
                        <a:spcAft>
                          <a:spcPts val="0"/>
                        </a:spcAft>
                      </a:pPr>
                      <a:r>
                        <a:rPr lang="fr-FR" sz="1100" kern="150">
                          <a:solidFill>
                            <a:srgbClr val="000000"/>
                          </a:solidFill>
                          <a:latin typeface="Liberation Serif"/>
                          <a:ea typeface="Perpetua"/>
                          <a:cs typeface="Perpetua"/>
                        </a:rPr>
                        <a:t>expr</a:t>
                      </a:r>
                      <a:r>
                        <a:rPr lang="fr-FR" sz="1100" kern="150">
                          <a:solidFill>
                            <a:srgbClr val="000000"/>
                          </a:solidFill>
                          <a:latin typeface="Liberation Serif"/>
                          <a:ea typeface="Lohit Hindi"/>
                          <a:cs typeface="Lohit Hindi"/>
                        </a:rPr>
                        <a:t>	</a:t>
                      </a:r>
                      <a:r>
                        <a:rPr lang="fr-FR" sz="1100" kern="150">
                          <a:solidFill>
                            <a:srgbClr val="000000"/>
                          </a:solidFill>
                          <a:latin typeface="Liberation Serif"/>
                          <a:ea typeface="Perpetua"/>
                          <a:cs typeface="Perpetua"/>
                        </a:rPr>
                        <a:t>→ expr "@" expr</a:t>
                      </a:r>
                      <a:endParaRPr lang="fr-FR" sz="1100" kern="15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50" dirty="0" smtClean="0">
                          <a:latin typeface="Liberation Serif"/>
                          <a:ea typeface="DejaVu Sans"/>
                          <a:cs typeface="Lohit Hindi"/>
                        </a:rPr>
                        <a:t>expr</a:t>
                      </a:r>
                      <a:r>
                        <a:rPr lang="fr-FR" sz="1100" kern="150" baseline="-25000" dirty="0" smtClean="0">
                          <a:latin typeface="Liberation Serif"/>
                          <a:ea typeface="DejaVu Sans"/>
                          <a:cs typeface="Lohit Hindi"/>
                        </a:rPr>
                        <a:t>1</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tableH</a:t>
                      </a:r>
                      <a:r>
                        <a:rPr lang="fr-FR" sz="1100" kern="150" dirty="0" smtClean="0">
                          <a:latin typeface="Liberation Serif"/>
                          <a:ea typeface="DejaVu Sans"/>
                          <a:cs typeface="Lohit Hindi"/>
                        </a:rPr>
                        <a:t> = expr</a:t>
                      </a:r>
                      <a:r>
                        <a:rPr lang="fr-FR" sz="1100" kern="150" baseline="-25000" dirty="0" smtClean="0">
                          <a:latin typeface="Liberation Serif"/>
                          <a:ea typeface="DejaVu Sans"/>
                          <a:cs typeface="Lohit Hindi"/>
                        </a:rPr>
                        <a:t>0</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tableH</a:t>
                      </a:r>
                      <a:endParaRPr lang="fr-FR" sz="1100" kern="150" dirty="0" smtClean="0">
                        <a:latin typeface="Liberation Serif"/>
                        <a:ea typeface="DejaVu Sans"/>
                        <a:cs typeface="Lohit Hindi"/>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100" kern="150" dirty="0" smtClean="0">
                          <a:latin typeface="Liberation Serif"/>
                          <a:ea typeface="DejaVu Sans"/>
                          <a:cs typeface="Lohit Hindi"/>
                        </a:rPr>
                        <a:t>expr</a:t>
                      </a:r>
                      <a:r>
                        <a:rPr lang="fr-FR" sz="1100" kern="150" baseline="-25000" dirty="0" smtClean="0">
                          <a:latin typeface="Liberation Serif"/>
                          <a:ea typeface="DejaVu Sans"/>
                          <a:cs typeface="Lohit Hindi"/>
                        </a:rPr>
                        <a:t>2</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tableH</a:t>
                      </a:r>
                      <a:r>
                        <a:rPr lang="fr-FR" sz="1100" kern="150" dirty="0" smtClean="0">
                          <a:latin typeface="Liberation Serif"/>
                          <a:ea typeface="DejaVu Sans"/>
                          <a:cs typeface="Lohit Hindi"/>
                        </a:rPr>
                        <a:t> = expr</a:t>
                      </a:r>
                      <a:r>
                        <a:rPr lang="fr-FR" sz="1100" kern="150" baseline="-25000" dirty="0" smtClean="0">
                          <a:latin typeface="Liberation Serif"/>
                          <a:ea typeface="DejaVu Sans"/>
                          <a:cs typeface="Lohit Hindi"/>
                        </a:rPr>
                        <a:t>0</a:t>
                      </a:r>
                      <a:r>
                        <a:rPr lang="fr-FR" sz="1100" kern="150" dirty="0" smtClean="0">
                          <a:latin typeface="Liberation Serif"/>
                          <a:ea typeface="DejaVu Sans"/>
                          <a:cs typeface="Lohit Hindi"/>
                        </a:rPr>
                        <a:t>.</a:t>
                      </a:r>
                      <a:r>
                        <a:rPr lang="fr-FR" sz="1100" kern="150" dirty="0" err="1" smtClean="0">
                          <a:latin typeface="Liberation Serif"/>
                          <a:ea typeface="DejaVu Sans"/>
                          <a:cs typeface="Lohit Hindi"/>
                        </a:rPr>
                        <a:t>tableH</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5">
                <a:tc>
                  <a:txBody>
                    <a:bodyPr/>
                    <a:lstStyle/>
                    <a:p>
                      <a:pPr>
                        <a:spcAft>
                          <a:spcPts val="0"/>
                        </a:spcAft>
                      </a:pPr>
                      <a:r>
                        <a:rPr lang="fr-FR" sz="1100" kern="150" dirty="0" err="1">
                          <a:solidFill>
                            <a:srgbClr val="000000"/>
                          </a:solidFill>
                          <a:latin typeface="Liberation Serif"/>
                          <a:ea typeface="Perpetua"/>
                          <a:cs typeface="Perpetua"/>
                        </a:rPr>
                        <a:t>expr</a:t>
                      </a:r>
                      <a:r>
                        <a:rPr lang="fr-FR" sz="1100" kern="150" dirty="0">
                          <a:solidFill>
                            <a:srgbClr val="000000"/>
                          </a:solidFill>
                          <a:latin typeface="Liberation Serif"/>
                          <a:ea typeface="Lohit Hindi"/>
                          <a:cs typeface="Lohit Hindi"/>
                        </a:rPr>
                        <a:t>	</a:t>
                      </a:r>
                      <a:r>
                        <a:rPr lang="fr-FR" sz="1100" kern="150" dirty="0">
                          <a:solidFill>
                            <a:srgbClr val="000000"/>
                          </a:solidFill>
                          <a:latin typeface="Liberation Serif"/>
                          <a:ea typeface="Perpetua"/>
                          <a:cs typeface="Perpetua"/>
                        </a:rPr>
                        <a:t>→ </a:t>
                      </a:r>
                      <a:r>
                        <a:rPr lang="fr-FR" sz="1100" kern="150" dirty="0" err="1">
                          <a:solidFill>
                            <a:srgbClr val="000000"/>
                          </a:solidFill>
                          <a:latin typeface="Liberation Serif"/>
                          <a:ea typeface="Perpetua"/>
                          <a:cs typeface="Perpetua"/>
                        </a:rPr>
                        <a:t>ident</a:t>
                      </a: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1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a:bodyPr>
          <a:lstStyle/>
          <a:p>
            <a:r>
              <a:rPr lang="fr-FR" sz="2400" dirty="0" smtClean="0"/>
              <a:t>Question 2.13 : </a:t>
            </a:r>
            <a:r>
              <a:rPr lang="fr-FR" sz="2400" i="1" dirty="0" smtClean="0"/>
              <a:t>Spécifier maintenant une grammaire GA2, basée sur GA1, qui fabrique le programme transformé. </a:t>
            </a:r>
            <a:r>
              <a:rPr lang="fr-FR" sz="2400" b="1" i="1" dirty="0" smtClean="0"/>
              <a:t>Attention</a:t>
            </a:r>
            <a:r>
              <a:rPr lang="fr-FR" sz="2400" i="1" dirty="0" smtClean="0"/>
              <a:t>, on n’autorise pas d’autres variables globales que les compteurs de bloc et de rang dans les blocs.</a:t>
            </a:r>
          </a:p>
          <a:p>
            <a:pPr marL="548640" lvl="3" indent="0" hangingPunct="0">
              <a:spcBef>
                <a:spcPts val="0"/>
              </a:spcBef>
              <a:buSzPct val="45000"/>
              <a:defRPr sz="1800"/>
            </a:pPr>
            <a:r>
              <a:rPr lang="fr-FR" sz="1600" dirty="0" smtClean="0">
                <a:solidFill>
                  <a:srgbClr val="000000"/>
                </a:solidFill>
                <a:latin typeface="Perpetua" pitchFamily="18"/>
                <a:ea typeface="DejaVu Sans" pitchFamily="2"/>
                <a:cs typeface="Lohit Hindi" pitchFamily="2"/>
              </a:rPr>
              <a:t> Pour construire le programme P', notre grammaire attribuée GA2 comportera simplement un attribut programme qui sera construit au fur et à mesure. Il faudra tout de même réaliser une fonction </a:t>
            </a:r>
            <a:r>
              <a:rPr lang="fr-FR" sz="1600" dirty="0" err="1" smtClean="0">
                <a:solidFill>
                  <a:srgbClr val="000000"/>
                </a:solidFill>
                <a:latin typeface="Perpetua" pitchFamily="18"/>
                <a:ea typeface="DejaVu Sans" pitchFamily="2"/>
                <a:cs typeface="Lohit Hindi" pitchFamily="2"/>
              </a:rPr>
              <a:t>get_triplet</a:t>
            </a:r>
            <a:r>
              <a:rPr lang="fr-FR" sz="1600" dirty="0" smtClean="0">
                <a:solidFill>
                  <a:srgbClr val="000000"/>
                </a:solidFill>
                <a:latin typeface="Perpetua" pitchFamily="18"/>
                <a:ea typeface="DejaVu Sans" pitchFamily="2"/>
                <a:cs typeface="Lohit Hindi" pitchFamily="2"/>
              </a:rPr>
              <a:t> qui cherchera dans la liste de triplet le triplet correspondant à un </a:t>
            </a:r>
            <a:r>
              <a:rPr lang="fr-FR" sz="1600" dirty="0" err="1" smtClean="0">
                <a:solidFill>
                  <a:srgbClr val="000000"/>
                </a:solidFill>
                <a:latin typeface="Perpetua" pitchFamily="18"/>
                <a:ea typeface="DejaVu Sans" pitchFamily="2"/>
                <a:cs typeface="Lohit Hindi" pitchFamily="2"/>
              </a:rPr>
              <a:t>ident</a:t>
            </a:r>
            <a:r>
              <a:rPr lang="fr-FR" sz="1600" dirty="0" smtClean="0">
                <a:solidFill>
                  <a:srgbClr val="000000"/>
                </a:solidFill>
                <a:latin typeface="Perpetua" pitchFamily="18"/>
                <a:ea typeface="DejaVu Sans" pitchFamily="2"/>
                <a:cs typeface="Lohit Hindi" pitchFamily="2"/>
              </a:rPr>
              <a:t>. Si plusieurs triplets sont trouvés, la fonction rendra celui dont le numéro de bloc est le plus élevé.</a:t>
            </a:r>
          </a:p>
          <a:p>
            <a:endParaRPr lang="fr-FR"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3" name="Espace réservé du contenu 2"/>
          <p:cNvSpPr>
            <a:spLocks noGrp="1"/>
          </p:cNvSpPr>
          <p:nvPr>
            <p:ph sz="quarter" idx="1"/>
          </p:nvPr>
        </p:nvSpPr>
        <p:spPr>
          <a:xfrm>
            <a:off x="914400" y="1447800"/>
            <a:ext cx="7772400" cy="1693168"/>
          </a:xfrm>
        </p:spPr>
        <p:txBody>
          <a:bodyPr/>
          <a:lstStyle/>
          <a:p>
            <a:pPr lvl="1">
              <a:buNone/>
            </a:pPr>
            <a:r>
              <a:rPr lang="fr-FR" sz="2200" dirty="0" smtClean="0"/>
              <a:t>Complément pour GA2 :</a:t>
            </a:r>
          </a:p>
        </p:txBody>
      </p:sp>
      <p:graphicFrame>
        <p:nvGraphicFramePr>
          <p:cNvPr id="6" name="Tableau 5"/>
          <p:cNvGraphicFramePr>
            <a:graphicFrameLocks noGrp="1"/>
          </p:cNvGraphicFramePr>
          <p:nvPr>
            <p:extLst>
              <p:ext uri="{D42A27DB-BD31-4B8C-83A1-F6EECF244321}">
                <p14:modId xmlns:p14="http://schemas.microsoft.com/office/powerpoint/2010/main" val="1285383254"/>
              </p:ext>
            </p:extLst>
          </p:nvPr>
        </p:nvGraphicFramePr>
        <p:xfrm>
          <a:off x="395536" y="2132856"/>
          <a:ext cx="8352928" cy="4004208"/>
        </p:xfrm>
        <a:graphic>
          <a:graphicData uri="http://schemas.openxmlformats.org/drawingml/2006/table">
            <a:tbl>
              <a:tblPr/>
              <a:tblGrid>
                <a:gridCol w="4176464"/>
                <a:gridCol w="4176464"/>
              </a:tblGrid>
              <a:tr h="306034">
                <a:tc>
                  <a:txBody>
                    <a:bodyPr/>
                    <a:lstStyle/>
                    <a:p>
                      <a:pPr>
                        <a:spcAft>
                          <a:spcPts val="0"/>
                        </a:spcAft>
                      </a:pPr>
                      <a:r>
                        <a:rPr lang="fr-FR" sz="1600" kern="150" dirty="0" err="1">
                          <a:solidFill>
                            <a:srgbClr val="000000"/>
                          </a:solidFill>
                          <a:latin typeface="Liberation Serif"/>
                          <a:ea typeface="Perpetua"/>
                          <a:cs typeface="Perpetua"/>
                        </a:rPr>
                        <a:t>prog</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"programme" bloc "fin"</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dirty="0">
                          <a:latin typeface="Liberation Serif"/>
                          <a:ea typeface="DejaVu Sans"/>
                          <a:cs typeface="Lohit Hindi"/>
                        </a:rPr>
                        <a:t>Prog.prg =</a:t>
                      </a:r>
                      <a:r>
                        <a:rPr lang="fr-FR" sz="1600" kern="150" dirty="0">
                          <a:solidFill>
                            <a:srgbClr val="000000"/>
                          </a:solidFill>
                          <a:latin typeface="Liberation Serif"/>
                          <a:ea typeface="Perpetua"/>
                          <a:cs typeface="Perpetua"/>
                        </a:rPr>
                        <a:t> "programme" +bloc.prg + "</a:t>
                      </a:r>
                      <a:r>
                        <a:rPr lang="fr-FR" sz="1600" kern="150" dirty="0" err="1">
                          <a:solidFill>
                            <a:srgbClr val="000000"/>
                          </a:solidFill>
                          <a:latin typeface="Liberation Serif"/>
                          <a:ea typeface="Perpetua"/>
                          <a:cs typeface="Perpetua"/>
                        </a:rPr>
                        <a:t>fin\n</a:t>
                      </a:r>
                      <a:r>
                        <a:rPr lang="fr-FR" sz="1600" kern="150" dirty="0">
                          <a:solidFill>
                            <a:srgbClr val="000000"/>
                          </a:solidFill>
                          <a:latin typeface="Liberation Serif"/>
                          <a:ea typeface="Perpetua"/>
                          <a:cs typeface="Perpetua"/>
                        </a:rPr>
                        <a: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a:solidFill>
                            <a:srgbClr val="000000"/>
                          </a:solidFill>
                          <a:latin typeface="Liberation Serif"/>
                          <a:ea typeface="Perpetua"/>
                          <a:cs typeface="Perpetua"/>
                        </a:rPr>
                        <a:t>bloc	→ "var" sdec corps</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a:latin typeface="Liberation Serif"/>
                          <a:ea typeface="DejaVu Sans"/>
                          <a:cs typeface="Lohit Hindi"/>
                        </a:rPr>
                        <a:t>Bloc.prg = "var" + sdec.prg + corps.prg</a:t>
                      </a: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a:solidFill>
                            <a:srgbClr val="000000"/>
                          </a:solidFill>
                          <a:latin typeface="Liberation Serif"/>
                          <a:ea typeface="Perpetua"/>
                          <a:cs typeface="Perpetua"/>
                        </a:rPr>
                        <a:t>sdec</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dec</a:t>
                      </a:r>
                      <a:r>
                        <a:rPr lang="fr-FR" sz="1600" kern="150" dirty="0">
                          <a:solidFill>
                            <a:srgbClr val="000000"/>
                          </a:solidFill>
                          <a:latin typeface="Liberation Serif"/>
                          <a:ea typeface="Perpetua"/>
                          <a:cs typeface="Perpetua"/>
                        </a:rPr>
                        <a:t> "," sdec</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a:latin typeface="Liberation Serif"/>
                          <a:ea typeface="DejaVu Sans"/>
                          <a:cs typeface="Lohit Hindi"/>
                        </a:rPr>
                        <a:t>Sdec.prg = dec.prg + </a:t>
                      </a:r>
                      <a:r>
                        <a:rPr lang="fr-FR" sz="1600" kern="150">
                          <a:solidFill>
                            <a:srgbClr val="000000"/>
                          </a:solidFill>
                          <a:latin typeface="Liberation Serif"/>
                          <a:ea typeface="Perpetua"/>
                          <a:cs typeface="Perpetua"/>
                        </a:rPr>
                        <a:t>"," + </a:t>
                      </a:r>
                      <a:r>
                        <a:rPr lang="fr-FR" sz="1600" kern="150">
                          <a:latin typeface="Liberation Serif"/>
                          <a:ea typeface="DejaVu Sans"/>
                          <a:cs typeface="Lohit Hindi"/>
                        </a:rPr>
                        <a:t>sdec.prg</a:t>
                      </a: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a:solidFill>
                            <a:srgbClr val="000000"/>
                          </a:solidFill>
                          <a:latin typeface="Liberation Serif"/>
                          <a:ea typeface="Perpetua"/>
                          <a:cs typeface="Perpetua"/>
                        </a:rPr>
                        <a:t>sdec</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dec</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a:latin typeface="Liberation Serif"/>
                          <a:ea typeface="DejaVu Sans"/>
                          <a:cs typeface="Lohit Hindi"/>
                        </a:rPr>
                        <a:t>Sdec.prg = dec.prg</a:t>
                      </a: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err="1">
                          <a:solidFill>
                            <a:srgbClr val="000000"/>
                          </a:solidFill>
                          <a:latin typeface="Liberation Serif"/>
                          <a:ea typeface="Perpetua"/>
                          <a:cs typeface="Perpetua"/>
                        </a:rPr>
                        <a:t>dec</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ident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50" dirty="0">
                          <a:latin typeface="Liberation Serif"/>
                          <a:ea typeface="DejaVu Sans"/>
                          <a:cs typeface="Lohit Hindi"/>
                        </a:rPr>
                        <a:t>Dec.prg = </a:t>
                      </a:r>
                      <a:r>
                        <a:rPr lang="en-US" sz="1600" kern="150" dirty="0" smtClean="0">
                          <a:latin typeface="Liberation Serif"/>
                          <a:ea typeface="DejaVu Sans"/>
                          <a:cs typeface="Lohit Hindi"/>
                        </a:rPr>
                        <a:t>“(“ + </a:t>
                      </a:r>
                      <a:r>
                        <a:rPr lang="en-US" sz="1600" kern="150" dirty="0" err="1" smtClean="0">
                          <a:latin typeface="Liberation Serif"/>
                          <a:ea typeface="DejaVu Sans"/>
                          <a:cs typeface="Lohit Hindi"/>
                        </a:rPr>
                        <a:t>ident</a:t>
                      </a:r>
                      <a:r>
                        <a:rPr lang="en-US" sz="1600" kern="150" dirty="0" smtClean="0">
                          <a:latin typeface="Liberation Serif"/>
                          <a:ea typeface="DejaVu Sans"/>
                          <a:cs typeface="Lohit Hindi"/>
                        </a:rPr>
                        <a:t> + ”,” + bloc</a:t>
                      </a:r>
                      <a:r>
                        <a:rPr lang="en-US" sz="1600" kern="150" baseline="0" dirty="0" smtClean="0">
                          <a:latin typeface="Liberation Serif"/>
                          <a:ea typeface="DejaVu Sans"/>
                          <a:cs typeface="Lohit Hindi"/>
                        </a:rPr>
                        <a:t> + rang +”</a:t>
                      </a:r>
                      <a:r>
                        <a:rPr lang="en-US" sz="1600" kern="150" dirty="0" smtClean="0">
                          <a:latin typeface="Liberation Serif"/>
                          <a:ea typeface="DejaVu Sans"/>
                          <a:cs typeface="Lohit Hindi"/>
                        </a:rPr>
                        <a: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a:solidFill>
                            <a:srgbClr val="000000"/>
                          </a:solidFill>
                          <a:latin typeface="Liberation Serif"/>
                          <a:ea typeface="Perpetua"/>
                          <a:cs typeface="Perpetua"/>
                        </a:rPr>
                        <a:t>corps</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debut</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sinst</a:t>
                      </a:r>
                      <a:r>
                        <a:rPr lang="fr-FR" sz="1600" kern="150" dirty="0">
                          <a:solidFill>
                            <a:srgbClr val="000000"/>
                          </a:solidFill>
                          <a:latin typeface="Liberation Serif"/>
                          <a:ea typeface="Perpetua"/>
                          <a:cs typeface="Perpetua"/>
                        </a:rPr>
                        <a:t> "fin"</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dirty="0">
                          <a:latin typeface="Liberation Serif"/>
                          <a:ea typeface="DejaVu Sans"/>
                          <a:cs typeface="Lohit Hindi"/>
                        </a:rPr>
                        <a:t>Corps.prg = </a:t>
                      </a:r>
                      <a:r>
                        <a:rPr lang="fr-FR" sz="1600" kern="150" dirty="0">
                          <a:solidFill>
                            <a:srgbClr val="000000"/>
                          </a:solidFill>
                          <a:latin typeface="Liberation Serif"/>
                          <a:ea typeface="Perpetua"/>
                          <a:cs typeface="Perpetua"/>
                        </a:rPr>
                        <a:t>"</a:t>
                      </a:r>
                      <a:r>
                        <a:rPr lang="fr-FR" sz="1600" kern="150" dirty="0" err="1" smtClean="0">
                          <a:solidFill>
                            <a:srgbClr val="000000"/>
                          </a:solidFill>
                          <a:latin typeface="Liberation Serif"/>
                          <a:ea typeface="Perpetua"/>
                          <a:cs typeface="Perpetua"/>
                        </a:rPr>
                        <a:t>debut</a:t>
                      </a:r>
                      <a:r>
                        <a:rPr lang="fr-FR" sz="1600" kern="150" dirty="0" smtClean="0">
                          <a:solidFill>
                            <a:srgbClr val="000000"/>
                          </a:solidFill>
                          <a:latin typeface="Liberation Serif"/>
                          <a:ea typeface="Perpetua"/>
                          <a:cs typeface="Perpetua"/>
                        </a:rPr>
                        <a:t>"  + sinst.prg + </a:t>
                      </a:r>
                      <a:r>
                        <a:rPr lang="fr-FR" sz="1600" kern="150" dirty="0">
                          <a:solidFill>
                            <a:srgbClr val="000000"/>
                          </a:solidFill>
                          <a:latin typeface="Liberation Serif"/>
                          <a:ea typeface="Perpetua"/>
                          <a:cs typeface="Perpetua"/>
                        </a:rPr>
                        <a:t>"fin"</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err="1">
                          <a:solidFill>
                            <a:srgbClr val="000000"/>
                          </a:solidFill>
                          <a:latin typeface="Liberation Serif"/>
                          <a:ea typeface="Perpetua"/>
                          <a:cs typeface="Perpetua"/>
                        </a:rPr>
                        <a:t>sinst</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inst</a:t>
                      </a:r>
                      <a:r>
                        <a:rPr lang="fr-FR" sz="1600" kern="150" dirty="0">
                          <a:solidFill>
                            <a:srgbClr val="000000"/>
                          </a:solidFill>
                          <a:latin typeface="Liberation Serif"/>
                          <a:ea typeface="Perpetua"/>
                          <a:cs typeface="Perpetua"/>
                        </a:rPr>
                        <a:t> ";" </a:t>
                      </a:r>
                      <a:r>
                        <a:rPr lang="fr-FR" sz="1600" kern="150" dirty="0" err="1">
                          <a:solidFill>
                            <a:srgbClr val="000000"/>
                          </a:solidFill>
                          <a:latin typeface="Liberation Serif"/>
                          <a:ea typeface="Perpetua"/>
                          <a:cs typeface="Perpetua"/>
                        </a:rPr>
                        <a:t>sinst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50" dirty="0">
                          <a:solidFill>
                            <a:srgbClr val="000000"/>
                          </a:solidFill>
                          <a:latin typeface="Liberation Serif"/>
                          <a:ea typeface="Perpetua"/>
                          <a:cs typeface="Perpetua"/>
                        </a:rPr>
                        <a:t>Sinst.prg = inst.prg </a:t>
                      </a:r>
                      <a:r>
                        <a:rPr lang="en-US" sz="1600" kern="150" dirty="0" smtClean="0">
                          <a:solidFill>
                            <a:srgbClr val="000000"/>
                          </a:solidFill>
                          <a:latin typeface="Liberation Serif"/>
                          <a:ea typeface="Perpetua"/>
                          <a:cs typeface="Perpetua"/>
                        </a:rPr>
                        <a:t>+ ";" + sinst.prg</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err="1">
                          <a:solidFill>
                            <a:srgbClr val="000000"/>
                          </a:solidFill>
                          <a:latin typeface="Liberation Serif"/>
                          <a:ea typeface="Perpetua"/>
                          <a:cs typeface="Perpetua"/>
                        </a:rPr>
                        <a:t>sinst</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inst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dirty="0">
                          <a:solidFill>
                            <a:srgbClr val="000000"/>
                          </a:solidFill>
                          <a:latin typeface="Liberation Serif"/>
                          <a:ea typeface="Perpetua"/>
                          <a:cs typeface="Perpetua"/>
                        </a:rPr>
                        <a:t>Sinst.prg = inst.prg</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a:solidFill>
                            <a:srgbClr val="000000"/>
                          </a:solidFill>
                          <a:latin typeface="Liberation Serif"/>
                          <a:ea typeface="Perpetua"/>
                          <a:cs typeface="Perpetua"/>
                        </a:rPr>
                        <a:t>inst</a:t>
                      </a:r>
                      <a:r>
                        <a:rPr lang="fr-FR" sz="1600" kern="150">
                          <a:solidFill>
                            <a:srgbClr val="000000"/>
                          </a:solidFill>
                          <a:latin typeface="Liberation Serif"/>
                          <a:ea typeface="Lohit Hindi"/>
                          <a:cs typeface="Lohit Hindi"/>
                        </a:rPr>
                        <a:t>	</a:t>
                      </a:r>
                      <a:r>
                        <a:rPr lang="fr-FR" sz="1600" kern="150">
                          <a:solidFill>
                            <a:srgbClr val="000000"/>
                          </a:solidFill>
                          <a:latin typeface="Liberation Serif"/>
                          <a:ea typeface="Perpetua"/>
                          <a:cs typeface="Perpetua"/>
                        </a:rPr>
                        <a:t>→ bloc</a:t>
                      </a:r>
                      <a:endParaRPr lang="fr-FR" sz="1600" kern="15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dirty="0">
                          <a:solidFill>
                            <a:srgbClr val="000000"/>
                          </a:solidFill>
                          <a:latin typeface="Liberation Serif"/>
                          <a:ea typeface="Perpetua"/>
                          <a:cs typeface="Perpetua"/>
                        </a:rPr>
                        <a:t>Inst.prg = bloc.prg</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a:solidFill>
                            <a:srgbClr val="000000"/>
                          </a:solidFill>
                          <a:latin typeface="Liberation Serif"/>
                          <a:ea typeface="Perpetua"/>
                          <a:cs typeface="Perpetua"/>
                        </a:rPr>
                        <a:t>inst</a:t>
                      </a:r>
                      <a:r>
                        <a:rPr lang="fr-FR" sz="1600" kern="150">
                          <a:solidFill>
                            <a:srgbClr val="000000"/>
                          </a:solidFill>
                          <a:latin typeface="Liberation Serif"/>
                          <a:ea typeface="Lohit Hindi"/>
                          <a:cs typeface="Lohit Hindi"/>
                        </a:rPr>
                        <a:t>	</a:t>
                      </a:r>
                      <a:r>
                        <a:rPr lang="fr-FR" sz="1600" kern="150">
                          <a:solidFill>
                            <a:srgbClr val="000000"/>
                          </a:solidFill>
                          <a:latin typeface="Liberation Serif"/>
                          <a:ea typeface="Perpetua"/>
                          <a:cs typeface="Perpetua"/>
                        </a:rPr>
                        <a:t>→ ident "←" expr</a:t>
                      </a:r>
                      <a:endParaRPr lang="fr-FR" sz="1600" kern="15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dirty="0">
                          <a:solidFill>
                            <a:srgbClr val="000000"/>
                          </a:solidFill>
                          <a:latin typeface="Liberation Serif"/>
                          <a:ea typeface="Perpetua"/>
                          <a:cs typeface="Perpetua"/>
                        </a:rPr>
                        <a:t>Inst.prg = </a:t>
                      </a:r>
                      <a:r>
                        <a:rPr lang="en-US" sz="1600" kern="150" dirty="0" err="1" smtClean="0">
                          <a:latin typeface="Liberation Serif"/>
                          <a:ea typeface="DejaVu Sans"/>
                          <a:cs typeface="Lohit Hindi"/>
                        </a:rPr>
                        <a:t>get_triplet</a:t>
                      </a:r>
                      <a:r>
                        <a:rPr lang="en-US" sz="1600" kern="150" dirty="0" smtClean="0">
                          <a:latin typeface="Liberation Serif"/>
                          <a:ea typeface="DejaVu Sans"/>
                          <a:cs typeface="Lohit Hindi"/>
                        </a:rPr>
                        <a:t>(</a:t>
                      </a:r>
                      <a:r>
                        <a:rPr lang="fr-FR" sz="1600" kern="150" dirty="0" err="1" smtClean="0">
                          <a:solidFill>
                            <a:srgbClr val="000000"/>
                          </a:solidFill>
                          <a:latin typeface="Liberation Serif"/>
                          <a:ea typeface="Perpetua"/>
                          <a:cs typeface="Perpetua"/>
                        </a:rPr>
                        <a:t>ident,inst.tableH</a:t>
                      </a:r>
                      <a:r>
                        <a:rPr lang="fr-FR" sz="1600" kern="150" dirty="0" smtClean="0">
                          <a:solidFill>
                            <a:srgbClr val="000000"/>
                          </a:solidFill>
                          <a:latin typeface="Liberation Serif"/>
                          <a:ea typeface="Perpetua"/>
                          <a:cs typeface="Perpetua"/>
                        </a:rPr>
                        <a:t>) + </a:t>
                      </a:r>
                      <a:r>
                        <a:rPr lang="fr-FR" sz="1600" kern="150" dirty="0" smtClean="0">
                          <a:solidFill>
                            <a:srgbClr val="000000"/>
                          </a:solidFill>
                          <a:latin typeface="Liberation Serif"/>
                          <a:ea typeface="Perpetua"/>
                          <a:cs typeface="Perpetua"/>
                        </a:rPr>
                        <a:t>"</a:t>
                      </a:r>
                      <a:r>
                        <a:rPr lang="fr-FR" sz="1600" kern="150" dirty="0">
                          <a:solidFill>
                            <a:srgbClr val="000000"/>
                          </a:solidFill>
                          <a:latin typeface="Liberation Serif"/>
                          <a:ea typeface="Perpetua"/>
                          <a:cs typeface="Perpetua"/>
                        </a:rPr>
                        <a:t>←" </a:t>
                      </a:r>
                      <a:r>
                        <a:rPr lang="fr-FR" sz="1600" kern="150" dirty="0" smtClean="0">
                          <a:solidFill>
                            <a:srgbClr val="000000"/>
                          </a:solidFill>
                          <a:latin typeface="Liberation Serif"/>
                          <a:ea typeface="Perpetua"/>
                          <a:cs typeface="Perpetua"/>
                        </a:rPr>
                        <a:t>+ expr.prg</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a:solidFill>
                            <a:srgbClr val="000000"/>
                          </a:solidFill>
                          <a:latin typeface="Liberation Serif"/>
                          <a:ea typeface="Perpetua"/>
                          <a:cs typeface="Perpetua"/>
                        </a:rPr>
                        <a:t>expr</a:t>
                      </a:r>
                      <a:r>
                        <a:rPr lang="fr-FR" sz="1600" kern="150">
                          <a:solidFill>
                            <a:srgbClr val="000000"/>
                          </a:solidFill>
                          <a:latin typeface="Liberation Serif"/>
                          <a:ea typeface="Lohit Hindi"/>
                          <a:cs typeface="Lohit Hindi"/>
                        </a:rPr>
                        <a:t>	</a:t>
                      </a:r>
                      <a:r>
                        <a:rPr lang="fr-FR" sz="1600" kern="150">
                          <a:solidFill>
                            <a:srgbClr val="000000"/>
                          </a:solidFill>
                          <a:latin typeface="Liberation Serif"/>
                          <a:ea typeface="Perpetua"/>
                          <a:cs typeface="Perpetua"/>
                        </a:rPr>
                        <a:t>→ expr "@" expr</a:t>
                      </a:r>
                      <a:endParaRPr lang="fr-FR" sz="1600" kern="15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600" kern="150" dirty="0">
                          <a:solidFill>
                            <a:srgbClr val="000000"/>
                          </a:solidFill>
                          <a:latin typeface="Liberation Serif"/>
                          <a:ea typeface="Perpetua"/>
                          <a:cs typeface="Perpetua"/>
                        </a:rPr>
                        <a:t>Expr.prg = expr.prg </a:t>
                      </a:r>
                      <a:r>
                        <a:rPr lang="fr-FR" sz="1600" kern="150" dirty="0" smtClean="0">
                          <a:solidFill>
                            <a:srgbClr val="000000"/>
                          </a:solidFill>
                          <a:latin typeface="Liberation Serif"/>
                          <a:ea typeface="Perpetua"/>
                          <a:cs typeface="Perpetua"/>
                        </a:rPr>
                        <a:t>+ "@" + expr.prg</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spcAft>
                          <a:spcPts val="0"/>
                        </a:spcAft>
                      </a:pPr>
                      <a:r>
                        <a:rPr lang="fr-FR" sz="1600" kern="150" dirty="0" err="1">
                          <a:solidFill>
                            <a:srgbClr val="000000"/>
                          </a:solidFill>
                          <a:latin typeface="Liberation Serif"/>
                          <a:ea typeface="Perpetua"/>
                          <a:cs typeface="Perpetua"/>
                        </a:rPr>
                        <a:t>expr</a:t>
                      </a:r>
                      <a:r>
                        <a:rPr lang="fr-FR" sz="1600" kern="150" dirty="0">
                          <a:solidFill>
                            <a:srgbClr val="000000"/>
                          </a:solidFill>
                          <a:latin typeface="Liberation Serif"/>
                          <a:ea typeface="Lohit Hindi"/>
                          <a:cs typeface="Lohit Hindi"/>
                        </a:rPr>
                        <a:t>	</a:t>
                      </a:r>
                      <a:r>
                        <a:rPr lang="fr-FR" sz="1600" kern="150" dirty="0">
                          <a:solidFill>
                            <a:srgbClr val="000000"/>
                          </a:solidFill>
                          <a:latin typeface="Liberation Serif"/>
                          <a:ea typeface="Perpetua"/>
                          <a:cs typeface="Perpetua"/>
                        </a:rPr>
                        <a:t>→ </a:t>
                      </a:r>
                      <a:r>
                        <a:rPr lang="fr-FR" sz="1600" kern="150" dirty="0" err="1">
                          <a:solidFill>
                            <a:srgbClr val="000000"/>
                          </a:solidFill>
                          <a:latin typeface="Liberation Serif"/>
                          <a:ea typeface="Perpetua"/>
                          <a:cs typeface="Perpetua"/>
                        </a:rPr>
                        <a:t>ident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50" dirty="0">
                          <a:solidFill>
                            <a:srgbClr val="000000"/>
                          </a:solidFill>
                          <a:latin typeface="Liberation Serif"/>
                          <a:ea typeface="Perpetua"/>
                          <a:cs typeface="Perpetua"/>
                        </a:rPr>
                        <a:t>Expr.prg = </a:t>
                      </a:r>
                      <a:r>
                        <a:rPr lang="en-US" sz="1600" kern="150" dirty="0" err="1" smtClean="0">
                          <a:latin typeface="Liberation Serif"/>
                          <a:ea typeface="DejaVu Sans"/>
                          <a:cs typeface="Lohit Hindi"/>
                        </a:rPr>
                        <a:t>get_triplet</a:t>
                      </a:r>
                      <a:r>
                        <a:rPr lang="en-US" sz="1600" kern="150" dirty="0" smtClean="0">
                          <a:latin typeface="Liberation Serif"/>
                          <a:ea typeface="DejaVu Sans"/>
                          <a:cs typeface="Lohit Hindi"/>
                        </a:rPr>
                        <a:t>(</a:t>
                      </a:r>
                      <a:r>
                        <a:rPr lang="en-US" sz="1600" kern="150" dirty="0" err="1" smtClean="0">
                          <a:latin typeface="Liberation Serif"/>
                          <a:ea typeface="DejaVu Sans"/>
                          <a:cs typeface="Lohit Hindi"/>
                        </a:rPr>
                        <a:t>ident,expr.tableH</a:t>
                      </a:r>
                      <a:r>
                        <a:rPr lang="en-US" sz="1600" kern="150" dirty="0" smtClean="0">
                          <a:latin typeface="Liberation Serif"/>
                          <a:ea typeface="DejaVu Sans"/>
                          <a:cs typeface="Lohit Hindi"/>
                        </a:rPr>
                        <a:t>)</a:t>
                      </a:r>
                      <a:endParaRPr lang="fr-FR" sz="1600" kern="150" dirty="0">
                        <a:latin typeface="Liberation Serif"/>
                        <a:ea typeface="DejaVu Sans"/>
                        <a:cs typeface="Lohit Hindi"/>
                      </a:endParaRPr>
                    </a:p>
                  </a:txBody>
                  <a:tcPr marL="34762" marR="34762" marT="34762" marB="347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a:bodyPr>
          <a:lstStyle/>
          <a:p>
            <a:r>
              <a:rPr lang="fr-FR" sz="2400" dirty="0" smtClean="0"/>
              <a:t>Question 2.14 : </a:t>
            </a:r>
            <a:r>
              <a:rPr lang="fr-FR" sz="2400" i="1" dirty="0" smtClean="0"/>
              <a:t>Si on n’avait pas autorisé les variables globales pour les compteurs, quelles auraient été les conséquences ?</a:t>
            </a:r>
          </a:p>
          <a:p>
            <a:pPr marL="548640" lvl="3" indent="0" hangingPunct="0">
              <a:spcBef>
                <a:spcPts val="0"/>
              </a:spcBef>
              <a:buSzPct val="45000"/>
              <a:defRPr sz="1800"/>
            </a:pPr>
            <a:r>
              <a:rPr lang="fr-FR" i="1" dirty="0" smtClean="0">
                <a:solidFill>
                  <a:srgbClr val="000000"/>
                </a:solidFill>
                <a:latin typeface="Perpetua" pitchFamily="18"/>
                <a:ea typeface="DejaVu Sans" pitchFamily="2"/>
                <a:cs typeface="Lohit Hindi" pitchFamily="2"/>
              </a:rPr>
              <a:t>Nous aurions eu à gérer des attributs hérités et synthétisés. La gestion des blocs aurait été un peu plus difficile.</a:t>
            </a:r>
          </a:p>
          <a:p>
            <a:pPr>
              <a:buNone/>
            </a:pPr>
            <a:r>
              <a:rPr lang="fr-FR" sz="2400" i="1" dirty="0" smtClean="0"/>
              <a:t>	A contrario, si on avait utilisé des variables globales à la questions 2.13 quelles auraient été les conséquences ?</a:t>
            </a:r>
          </a:p>
          <a:p>
            <a:pPr marL="548640" lvl="3" indent="0" hangingPunct="0">
              <a:spcBef>
                <a:spcPts val="0"/>
              </a:spcBef>
              <a:buSzPct val="45000"/>
              <a:defRPr sz="1800"/>
            </a:pPr>
            <a:r>
              <a:rPr lang="fr-FR" i="1" dirty="0" smtClean="0">
                <a:solidFill>
                  <a:srgbClr val="000000"/>
                </a:solidFill>
                <a:latin typeface="Perpetua" pitchFamily="18"/>
                <a:ea typeface="DejaVu Sans" pitchFamily="2"/>
                <a:cs typeface="Lohit Hindi" pitchFamily="2"/>
              </a:rPr>
              <a:t> La simple concaténation des chaînes de caractères aurait été difficile à gérer. (Ex : </a:t>
            </a:r>
            <a:r>
              <a:rPr lang="fr-FR" dirty="0" smtClean="0">
                <a:solidFill>
                  <a:srgbClr val="000000"/>
                </a:solidFill>
                <a:latin typeface="Times New Roman" pitchFamily="18"/>
                <a:ea typeface="DejaVu Sans" pitchFamily="2"/>
                <a:cs typeface="Lohit Hindi" pitchFamily="2"/>
              </a:rPr>
              <a:t>Prog.prg =</a:t>
            </a:r>
            <a:r>
              <a:rPr lang="fr-FR" dirty="0" smtClean="0">
                <a:solidFill>
                  <a:srgbClr val="000000"/>
                </a:solidFill>
                <a:latin typeface="Times New Roman" pitchFamily="18"/>
                <a:ea typeface="Perpetua" pitchFamily="2"/>
                <a:cs typeface="Lohit Hindi" pitchFamily="2"/>
              </a:rPr>
              <a:t> "programme" +bloc.prg + "</a:t>
            </a:r>
            <a:r>
              <a:rPr lang="fr-FR" dirty="0" err="1" smtClean="0">
                <a:solidFill>
                  <a:srgbClr val="000000"/>
                </a:solidFill>
                <a:latin typeface="Times New Roman" pitchFamily="18"/>
                <a:ea typeface="Perpetua" pitchFamily="2"/>
                <a:cs typeface="Lohit Hindi" pitchFamily="2"/>
              </a:rPr>
              <a:t>fin\n</a:t>
            </a:r>
            <a:r>
              <a:rPr lang="fr-FR" dirty="0" smtClean="0">
                <a:solidFill>
                  <a:srgbClr val="000000"/>
                </a:solidFill>
                <a:latin typeface="Times New Roman" pitchFamily="18"/>
                <a:ea typeface="Perpetua" pitchFamily="2"/>
                <a:cs typeface="Lohit Hindi" pitchFamily="2"/>
              </a:rPr>
              <a:t>")</a:t>
            </a:r>
          </a:p>
          <a:p>
            <a:pPr marL="548640" lvl="3" indent="0" hangingPunct="0">
              <a:spcBef>
                <a:spcPts val="0"/>
              </a:spcBef>
              <a:buSzPct val="45000"/>
              <a:defRPr sz="1800"/>
            </a:pPr>
            <a:r>
              <a:rPr lang="fr-FR" i="1" dirty="0" smtClean="0">
                <a:solidFill>
                  <a:srgbClr val="000000"/>
                </a:solidFill>
                <a:latin typeface="Times New Roman" pitchFamily="18"/>
                <a:ea typeface="Perpetua" pitchFamily="2"/>
                <a:cs typeface="Lohit Hindi" pitchFamily="2"/>
              </a:rPr>
              <a:t> L'utilisation d'attributs rend la chose beaucoup plus simple.</a:t>
            </a:r>
          </a:p>
          <a:p>
            <a:pPr>
              <a:buNone/>
            </a:pPr>
            <a:r>
              <a:rPr lang="fr-FR" sz="2400" i="1" dirty="0" smtClean="0"/>
              <a:t>	</a:t>
            </a:r>
          </a:p>
          <a:p>
            <a:pPr lvl="2"/>
            <a:endParaRPr lang="fr-FR"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sémantique</a:t>
            </a:r>
            <a:endParaRPr lang="fr-FR" dirty="0"/>
          </a:p>
        </p:txBody>
      </p:sp>
      <p:sp>
        <p:nvSpPr>
          <p:cNvPr id="12" name="Espace réservé du contenu 2"/>
          <p:cNvSpPr>
            <a:spLocks noGrp="1"/>
          </p:cNvSpPr>
          <p:nvPr>
            <p:ph sz="quarter" idx="1"/>
          </p:nvPr>
        </p:nvSpPr>
        <p:spPr>
          <a:xfrm>
            <a:off x="914400" y="1447800"/>
            <a:ext cx="7834064" cy="4717504"/>
          </a:xfrm>
        </p:spPr>
        <p:txBody>
          <a:bodyPr>
            <a:normAutofit/>
          </a:bodyPr>
          <a:lstStyle/>
          <a:p>
            <a:r>
              <a:rPr lang="fr-FR" sz="2400" i="1" dirty="0" smtClean="0"/>
              <a:t>Qu’en déduisez-vous quant au choix du langage de programmation des grammaires à attributs GA1 et GA2 ?</a:t>
            </a:r>
          </a:p>
          <a:p>
            <a:pPr lvl="2"/>
            <a:r>
              <a:rPr lang="fr-FR" sz="1800" i="1" dirty="0" err="1" smtClean="0"/>
              <a:t>Ocaml</a:t>
            </a:r>
            <a:r>
              <a:rPr lang="fr-FR" sz="1800" i="1" dirty="0" smtClean="0"/>
              <a:t> semble bien convenir.</a:t>
            </a:r>
            <a:endParaRPr lang="fr-FR" sz="1800" dirty="0" smtClean="0"/>
          </a:p>
          <a:p>
            <a:r>
              <a:rPr lang="fr-FR" sz="2400" dirty="0" smtClean="0"/>
              <a:t>Question 2.15 : </a:t>
            </a:r>
            <a:r>
              <a:rPr lang="fr-FR" sz="2400" i="1" dirty="0" smtClean="0"/>
              <a:t>On souhaiterait détecter les variables utilisées non déclarées. Dites en une ou deux phrases ce qu’il faudrait changer dans GA2.</a:t>
            </a:r>
          </a:p>
          <a:p>
            <a:pPr lvl="2"/>
            <a:r>
              <a:rPr lang="fr-FR" sz="1800" i="1" dirty="0" smtClean="0"/>
              <a:t>La fonction </a:t>
            </a:r>
            <a:r>
              <a:rPr lang="fr-FR" sz="1800" i="1" dirty="0" err="1" smtClean="0"/>
              <a:t>get_triplet</a:t>
            </a:r>
            <a:r>
              <a:rPr lang="fr-FR" sz="1800" i="1" dirty="0" smtClean="0"/>
              <a:t> devrait renvoyer une exception lorsque l’on rencontre un attribut non déclaré. La grammaire pourrait alors afficher le triplet (</a:t>
            </a:r>
            <a:r>
              <a:rPr lang="fr-FR" sz="1800" i="1" dirty="0" err="1" smtClean="0"/>
              <a:t>ident</a:t>
            </a:r>
            <a:r>
              <a:rPr lang="fr-FR" sz="1800" i="1" dirty="0" smtClean="0"/>
              <a:t>,-1,-1).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de cours</a:t>
            </a:r>
            <a:endParaRPr lang="fr-FR" dirty="0"/>
          </a:p>
        </p:txBody>
      </p:sp>
      <p:sp>
        <p:nvSpPr>
          <p:cNvPr id="3" name="Espace réservé du contenu 2"/>
          <p:cNvSpPr>
            <a:spLocks noGrp="1"/>
          </p:cNvSpPr>
          <p:nvPr>
            <p:ph sz="quarter" idx="1"/>
          </p:nvPr>
        </p:nvSpPr>
        <p:spPr/>
        <p:txBody>
          <a:bodyPr/>
          <a:lstStyle/>
          <a:p>
            <a:r>
              <a:rPr lang="fr-FR" sz="2400" dirty="0" smtClean="0"/>
              <a:t>Question 1.3 : </a:t>
            </a:r>
            <a:r>
              <a:rPr lang="fr-FR" sz="2400" i="1" dirty="0" smtClean="0"/>
              <a:t>Donner le nom de la règle suivante, dire à quoi elle correspond. La paraphraser exhaustivement en français.</a:t>
            </a:r>
          </a:p>
          <a:p>
            <a:pPr algn="ctr">
              <a:buNone/>
            </a:pPr>
            <a:r>
              <a:rPr lang="fr-FR" sz="2400" i="1" dirty="0" smtClean="0"/>
              <a:t>TS     E1 : T     TS     E2 : T   …   TS    En : T</a:t>
            </a:r>
          </a:p>
          <a:p>
            <a:pPr algn="ctr">
              <a:buNone/>
            </a:pPr>
            <a:r>
              <a:rPr lang="fr-FR" sz="1200" dirty="0" smtClean="0"/>
              <a:t>_____________________________________________________________</a:t>
            </a:r>
          </a:p>
          <a:p>
            <a:pPr algn="ctr">
              <a:buNone/>
            </a:pPr>
            <a:r>
              <a:rPr lang="fr-FR" sz="2400" i="1" dirty="0" smtClean="0"/>
              <a:t>TS     [E1;E2;…;En] : liste(T)</a:t>
            </a:r>
            <a:r>
              <a:rPr lang="fr-FR" sz="1200" dirty="0" smtClean="0"/>
              <a:t/>
            </a:r>
            <a:br>
              <a:rPr lang="fr-FR" sz="1200" dirty="0" smtClean="0"/>
            </a:br>
            <a:endParaRPr lang="fr-FR" sz="2400" dirty="0" smtClean="0"/>
          </a:p>
          <a:p>
            <a:pPr lvl="2"/>
            <a:r>
              <a:rPr lang="fr-FR" dirty="0" smtClean="0"/>
              <a:t>Système d’inférence de type pour les Listes.</a:t>
            </a:r>
          </a:p>
          <a:p>
            <a:pPr lvl="2"/>
            <a:r>
              <a:rPr lang="fr-FR" dirty="0" smtClean="0"/>
              <a:t>Si selon les hypothèses TS, E1… En sont de type T alors [E1;E2;…;En] est de type liste de T.</a:t>
            </a:r>
          </a:p>
          <a:p>
            <a:pPr>
              <a:buNone/>
            </a:pPr>
            <a:endParaRPr lang="fr-FR" dirty="0" smtClean="0"/>
          </a:p>
        </p:txBody>
      </p:sp>
      <p:pic>
        <p:nvPicPr>
          <p:cNvPr id="1027" name="Picture 3" descr="C:\Documents and Settings\Quentin\Mes documents\Mes images\Sans titre.PNG"/>
          <p:cNvPicPr>
            <a:picLocks noChangeAspect="1" noChangeArrowheads="1"/>
          </p:cNvPicPr>
          <p:nvPr/>
        </p:nvPicPr>
        <p:blipFill>
          <a:blip r:embed="rId2" cstate="print"/>
          <a:srcRect/>
          <a:stretch>
            <a:fillRect/>
          </a:stretch>
        </p:blipFill>
        <p:spPr bwMode="auto">
          <a:xfrm>
            <a:off x="2267744" y="2780928"/>
            <a:ext cx="228600" cy="209550"/>
          </a:xfrm>
          <a:prstGeom prst="rect">
            <a:avLst/>
          </a:prstGeom>
          <a:noFill/>
        </p:spPr>
      </p:pic>
      <p:pic>
        <p:nvPicPr>
          <p:cNvPr id="6" name="Picture 3" descr="C:\Documents and Settings\Quentin\Mes documents\Mes images\Sans titre.PNG"/>
          <p:cNvPicPr>
            <a:picLocks noChangeAspect="1" noChangeArrowheads="1"/>
          </p:cNvPicPr>
          <p:nvPr/>
        </p:nvPicPr>
        <p:blipFill>
          <a:blip r:embed="rId2" cstate="print"/>
          <a:srcRect/>
          <a:stretch>
            <a:fillRect/>
          </a:stretch>
        </p:blipFill>
        <p:spPr bwMode="auto">
          <a:xfrm>
            <a:off x="4283968" y="2780928"/>
            <a:ext cx="228600" cy="209550"/>
          </a:xfrm>
          <a:prstGeom prst="rect">
            <a:avLst/>
          </a:prstGeom>
          <a:noFill/>
        </p:spPr>
      </p:pic>
      <p:pic>
        <p:nvPicPr>
          <p:cNvPr id="7" name="Picture 3" descr="C:\Documents and Settings\Quentin\Mes documents\Mes images\Sans titre.PNG"/>
          <p:cNvPicPr>
            <a:picLocks noChangeAspect="1" noChangeArrowheads="1"/>
          </p:cNvPicPr>
          <p:nvPr/>
        </p:nvPicPr>
        <p:blipFill>
          <a:blip r:embed="rId2" cstate="print"/>
          <a:srcRect/>
          <a:stretch>
            <a:fillRect/>
          </a:stretch>
        </p:blipFill>
        <p:spPr bwMode="auto">
          <a:xfrm>
            <a:off x="6660232" y="2780928"/>
            <a:ext cx="228600" cy="209550"/>
          </a:xfrm>
          <a:prstGeom prst="rect">
            <a:avLst/>
          </a:prstGeom>
          <a:noFill/>
        </p:spPr>
      </p:pic>
      <p:pic>
        <p:nvPicPr>
          <p:cNvPr id="8" name="Picture 3" descr="C:\Documents and Settings\Quentin\Mes documents\Mes images\Sans titre.PNG"/>
          <p:cNvPicPr>
            <a:picLocks noChangeAspect="1" noChangeArrowheads="1"/>
          </p:cNvPicPr>
          <p:nvPr/>
        </p:nvPicPr>
        <p:blipFill>
          <a:blip r:embed="rId2" cstate="print"/>
          <a:srcRect/>
          <a:stretch>
            <a:fillRect/>
          </a:stretch>
        </p:blipFill>
        <p:spPr bwMode="auto">
          <a:xfrm>
            <a:off x="3347864" y="3501008"/>
            <a:ext cx="228600" cy="2095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fontScale="77500" lnSpcReduction="20000"/>
          </a:bodyPr>
          <a:lstStyle/>
          <a:p>
            <a:r>
              <a:rPr lang="fr-FR" sz="3100" b="1" dirty="0" smtClean="0"/>
              <a:t>G : Grammaire d’un langage impératif simplifié</a:t>
            </a:r>
          </a:p>
          <a:p>
            <a:pPr>
              <a:buNone/>
            </a:pPr>
            <a:endParaRPr lang="fr-FR" sz="2400" dirty="0" smtClean="0"/>
          </a:p>
          <a:p>
            <a:pPr>
              <a:buNone/>
            </a:pPr>
            <a:r>
              <a:rPr lang="fr-FR" sz="2400" dirty="0" smtClean="0"/>
              <a:t>	</a:t>
            </a:r>
            <a:r>
              <a:rPr lang="fr-FR" sz="2400" dirty="0" err="1" smtClean="0"/>
              <a:t>prog</a:t>
            </a:r>
            <a:r>
              <a:rPr lang="fr-FR" sz="2400" dirty="0" smtClean="0"/>
              <a:t>	</a:t>
            </a:r>
            <a:r>
              <a:rPr lang="fr-FR" dirty="0" smtClean="0"/>
              <a:t>→ "programme" bloc "fin"</a:t>
            </a:r>
            <a:br>
              <a:rPr lang="fr-FR" dirty="0" smtClean="0"/>
            </a:br>
            <a:r>
              <a:rPr lang="fr-FR" dirty="0" smtClean="0"/>
              <a:t>bloc	→ "var" sdec corps</a:t>
            </a:r>
            <a:br>
              <a:rPr lang="fr-FR" dirty="0" smtClean="0"/>
            </a:br>
            <a:r>
              <a:rPr lang="fr-FR" dirty="0" smtClean="0"/>
              <a:t>sdec	→ </a:t>
            </a:r>
            <a:r>
              <a:rPr lang="fr-FR" dirty="0" err="1" smtClean="0"/>
              <a:t>dec</a:t>
            </a:r>
            <a:r>
              <a:rPr lang="fr-FR" dirty="0" smtClean="0"/>
              <a:t> "," sdec</a:t>
            </a:r>
            <a:br>
              <a:rPr lang="fr-FR" dirty="0" smtClean="0"/>
            </a:br>
            <a:r>
              <a:rPr lang="fr-FR" dirty="0" err="1" smtClean="0"/>
              <a:t>sdec</a:t>
            </a:r>
            <a:r>
              <a:rPr lang="fr-FR" dirty="0" smtClean="0"/>
              <a:t>	→ </a:t>
            </a:r>
            <a:r>
              <a:rPr lang="fr-FR" dirty="0" err="1" smtClean="0"/>
              <a:t>dec</a:t>
            </a:r>
            <a:r>
              <a:rPr lang="fr-FR" dirty="0" smtClean="0"/>
              <a:t/>
            </a:r>
            <a:br>
              <a:rPr lang="fr-FR" dirty="0" smtClean="0"/>
            </a:br>
            <a:r>
              <a:rPr lang="fr-FR" dirty="0" err="1" smtClean="0"/>
              <a:t>dec</a:t>
            </a:r>
            <a:r>
              <a:rPr lang="fr-FR" dirty="0" smtClean="0"/>
              <a:t>	→ </a:t>
            </a:r>
            <a:r>
              <a:rPr lang="fr-FR" dirty="0" err="1" smtClean="0"/>
              <a:t>ident</a:t>
            </a:r>
            <a:r>
              <a:rPr lang="fr-FR" dirty="0" smtClean="0"/>
              <a:t/>
            </a:r>
            <a:br>
              <a:rPr lang="fr-FR" dirty="0" smtClean="0"/>
            </a:br>
            <a:r>
              <a:rPr lang="fr-FR" dirty="0" smtClean="0"/>
              <a:t>corps	→ "</a:t>
            </a:r>
            <a:r>
              <a:rPr lang="fr-FR" dirty="0" err="1" smtClean="0"/>
              <a:t>debut</a:t>
            </a:r>
            <a:r>
              <a:rPr lang="fr-FR" dirty="0" smtClean="0"/>
              <a:t>" </a:t>
            </a:r>
            <a:r>
              <a:rPr lang="fr-FR" dirty="0" err="1" smtClean="0"/>
              <a:t>sinst</a:t>
            </a:r>
            <a:r>
              <a:rPr lang="fr-FR" dirty="0" smtClean="0"/>
              <a:t> "fin" </a:t>
            </a:r>
            <a:br>
              <a:rPr lang="fr-FR" dirty="0" smtClean="0"/>
            </a:br>
            <a:r>
              <a:rPr lang="fr-FR" dirty="0" err="1" smtClean="0"/>
              <a:t>sinst</a:t>
            </a:r>
            <a:r>
              <a:rPr lang="fr-FR" dirty="0" smtClean="0"/>
              <a:t>	→ </a:t>
            </a:r>
            <a:r>
              <a:rPr lang="fr-FR" dirty="0" err="1" smtClean="0"/>
              <a:t>inst</a:t>
            </a:r>
            <a:r>
              <a:rPr lang="fr-FR" dirty="0" smtClean="0"/>
              <a:t> ";" </a:t>
            </a:r>
            <a:r>
              <a:rPr lang="fr-FR" dirty="0" err="1" smtClean="0"/>
              <a:t>sinst</a:t>
            </a:r>
            <a:r>
              <a:rPr lang="fr-FR" dirty="0" smtClean="0"/>
              <a:t/>
            </a:r>
            <a:br>
              <a:rPr lang="fr-FR" dirty="0" smtClean="0"/>
            </a:br>
            <a:r>
              <a:rPr lang="fr-FR" dirty="0" err="1" smtClean="0"/>
              <a:t>sinst</a:t>
            </a:r>
            <a:r>
              <a:rPr lang="fr-FR" dirty="0" smtClean="0"/>
              <a:t>	→ </a:t>
            </a:r>
            <a:r>
              <a:rPr lang="fr-FR" dirty="0" err="1" smtClean="0"/>
              <a:t>inst</a:t>
            </a:r>
            <a:r>
              <a:rPr lang="fr-FR" dirty="0" smtClean="0"/>
              <a:t/>
            </a:r>
            <a:br>
              <a:rPr lang="fr-FR" dirty="0" smtClean="0"/>
            </a:br>
            <a:r>
              <a:rPr lang="fr-FR" dirty="0" err="1" smtClean="0"/>
              <a:t>inst</a:t>
            </a:r>
            <a:r>
              <a:rPr lang="fr-FR" dirty="0" smtClean="0"/>
              <a:t>	→ bloc</a:t>
            </a:r>
            <a:br>
              <a:rPr lang="fr-FR" dirty="0" smtClean="0"/>
            </a:br>
            <a:r>
              <a:rPr lang="fr-FR" dirty="0" err="1" smtClean="0"/>
              <a:t>inst</a:t>
            </a:r>
            <a:r>
              <a:rPr lang="fr-FR" dirty="0" smtClean="0"/>
              <a:t>	→ </a:t>
            </a:r>
            <a:r>
              <a:rPr lang="fr-FR" dirty="0" err="1" smtClean="0"/>
              <a:t>ident</a:t>
            </a:r>
            <a:r>
              <a:rPr lang="fr-FR" dirty="0" smtClean="0"/>
              <a:t> "←" </a:t>
            </a:r>
            <a:r>
              <a:rPr lang="fr-FR" dirty="0" err="1" smtClean="0"/>
              <a:t>expr</a:t>
            </a:r>
            <a:r>
              <a:rPr lang="fr-FR" dirty="0" smtClean="0"/>
              <a:t> </a:t>
            </a:r>
            <a:br>
              <a:rPr lang="fr-FR" dirty="0" smtClean="0"/>
            </a:br>
            <a:r>
              <a:rPr lang="fr-FR" dirty="0" err="1" smtClean="0"/>
              <a:t>expr</a:t>
            </a:r>
            <a:r>
              <a:rPr lang="fr-FR" dirty="0" smtClean="0"/>
              <a:t>	→ </a:t>
            </a:r>
            <a:r>
              <a:rPr lang="fr-FR" dirty="0" err="1" smtClean="0"/>
              <a:t>expr</a:t>
            </a:r>
            <a:r>
              <a:rPr lang="fr-FR" dirty="0" smtClean="0"/>
              <a:t> "@" </a:t>
            </a:r>
            <a:r>
              <a:rPr lang="fr-FR" dirty="0" err="1" smtClean="0"/>
              <a:t>expr</a:t>
            </a:r>
            <a:r>
              <a:rPr lang="fr-FR" dirty="0" smtClean="0"/>
              <a:t/>
            </a:r>
            <a:br>
              <a:rPr lang="fr-FR" dirty="0" smtClean="0"/>
            </a:br>
            <a:r>
              <a:rPr lang="fr-FR" dirty="0" err="1" smtClean="0"/>
              <a:t>expr</a:t>
            </a:r>
            <a:r>
              <a:rPr lang="fr-FR" dirty="0" smtClean="0"/>
              <a:t>	→ </a:t>
            </a:r>
            <a:r>
              <a:rPr lang="fr-FR" dirty="0" err="1" smtClean="0"/>
              <a:t>ident</a:t>
            </a:r>
            <a:r>
              <a:rPr lang="fr-FR" dirty="0" smtClean="0"/>
              <a:t> </a:t>
            </a:r>
            <a:br>
              <a:rPr lang="fr-FR" dirty="0" smtClean="0"/>
            </a:br>
            <a:r>
              <a:rPr lang="fr-FR" dirty="0" err="1" smtClean="0"/>
              <a:t>ident</a:t>
            </a:r>
            <a:r>
              <a:rPr lang="fr-FR" dirty="0" smtClean="0"/>
              <a:t>	→ &lt;lettre&gt; </a:t>
            </a:r>
            <a:r>
              <a:rPr lang="fr-FR" dirty="0" err="1" smtClean="0"/>
              <a:t>sident</a:t>
            </a:r>
            <a:r>
              <a:rPr lang="fr-FR" dirty="0" smtClean="0"/>
              <a:t> </a:t>
            </a:r>
            <a:br>
              <a:rPr lang="fr-FR" dirty="0" smtClean="0"/>
            </a:br>
            <a:r>
              <a:rPr lang="fr-FR" dirty="0" err="1" smtClean="0"/>
              <a:t>sident</a:t>
            </a:r>
            <a:r>
              <a:rPr lang="fr-FR" dirty="0" smtClean="0"/>
              <a:t>→ &lt;lettre&gt; </a:t>
            </a:r>
            <a:r>
              <a:rPr lang="fr-FR" dirty="0" err="1" smtClean="0"/>
              <a:t>sident</a:t>
            </a:r>
            <a:r>
              <a:rPr lang="fr-FR" dirty="0" smtClean="0"/>
              <a:t> </a:t>
            </a:r>
            <a:br>
              <a:rPr lang="fr-FR" dirty="0" smtClean="0"/>
            </a:br>
            <a:r>
              <a:rPr lang="fr-FR" dirty="0" err="1" smtClean="0"/>
              <a:t>sident</a:t>
            </a:r>
            <a:r>
              <a:rPr lang="fr-FR" dirty="0" smtClean="0"/>
              <a:t>→ &lt;chiffre&gt; </a:t>
            </a:r>
            <a:r>
              <a:rPr lang="fr-FR" dirty="0" err="1" smtClean="0"/>
              <a:t>sident</a:t>
            </a:r>
            <a:r>
              <a:rPr lang="fr-FR" dirty="0" smtClean="0"/>
              <a:t> </a:t>
            </a:r>
            <a:br>
              <a:rPr lang="fr-FR" dirty="0" smtClean="0"/>
            </a:br>
            <a:r>
              <a:rPr lang="fr-FR" dirty="0" err="1" smtClean="0"/>
              <a:t>sident</a:t>
            </a:r>
            <a:r>
              <a:rPr lang="fr-FR" dirty="0" smtClean="0"/>
              <a:t>→ ε</a:t>
            </a:r>
          </a:p>
          <a:p>
            <a:pPr>
              <a:buNone/>
            </a:pPr>
            <a:endParaRPr lang="fr-F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fontScale="92500"/>
          </a:bodyPr>
          <a:lstStyle/>
          <a:p>
            <a:r>
              <a:rPr lang="fr-FR" sz="2400" dirty="0" smtClean="0"/>
              <a:t>Question 2.1 : </a:t>
            </a:r>
            <a:r>
              <a:rPr lang="fr-FR" sz="2400" i="1" dirty="0" smtClean="0"/>
              <a:t>Dans la grammaire G, on peut remarquer l’utilisation de différentes notations pour distinguer plusieurs types de mots. A quoi correspondent ces types de mots ?</a:t>
            </a:r>
          </a:p>
          <a:p>
            <a:pPr lvl="2"/>
            <a:r>
              <a:rPr lang="fr-FR" sz="1800" i="1" dirty="0" smtClean="0"/>
              <a:t>Les mots entre guillemets sont des terminaux du langage</a:t>
            </a:r>
          </a:p>
          <a:p>
            <a:pPr lvl="2"/>
            <a:r>
              <a:rPr lang="fr-FR" sz="1800" i="1" dirty="0" smtClean="0"/>
              <a:t>Les mots entre chevrons sont des classes de caractères</a:t>
            </a:r>
          </a:p>
          <a:p>
            <a:pPr lvl="2"/>
            <a:r>
              <a:rPr lang="fr-FR" sz="1800" i="1" dirty="0" smtClean="0"/>
              <a:t>Les autres mots correspondent aux non-terminaux</a:t>
            </a:r>
          </a:p>
          <a:p>
            <a:pPr lvl="2"/>
            <a:endParaRPr lang="fr-FR" sz="1800" i="1" dirty="0" smtClean="0"/>
          </a:p>
          <a:p>
            <a:r>
              <a:rPr lang="fr-FR" sz="2400" dirty="0" smtClean="0"/>
              <a:t>Question 2.2 : </a:t>
            </a:r>
            <a:r>
              <a:rPr lang="fr-FR" sz="2400" i="1" dirty="0" smtClean="0"/>
              <a:t>Lors de la compilation, est-ce que les mots entre guillemets (double </a:t>
            </a:r>
            <a:r>
              <a:rPr lang="fr-FR" sz="2400" i="1" dirty="0" err="1" smtClean="0"/>
              <a:t>quotes</a:t>
            </a:r>
            <a:r>
              <a:rPr lang="fr-FR" sz="2400" i="1" dirty="0" smtClean="0"/>
              <a:t>) vont être représentés par des chaînes de caractère ? Justifiez votre réponse.</a:t>
            </a:r>
          </a:p>
          <a:p>
            <a:pPr lvl="2"/>
            <a:r>
              <a:rPr lang="fr-FR" sz="1800" dirty="0" smtClean="0"/>
              <a:t>Non, ils seront représentés par des unité lexicales. En fait, tous les éléments dits terminaux seront représentés par des unités lexicales. Les mots entre guillemets sont ici des mots-clés du langage.</a:t>
            </a:r>
          </a:p>
          <a:p>
            <a:pPr lvl="2"/>
            <a:endParaRPr lang="fr-FR" sz="2400" i="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a:bodyPr>
          <a:lstStyle/>
          <a:p>
            <a:r>
              <a:rPr lang="fr-FR" sz="2400" dirty="0" smtClean="0"/>
              <a:t>Question 2.3 : </a:t>
            </a:r>
            <a:r>
              <a:rPr lang="fr-FR" sz="2400" i="1" dirty="0" smtClean="0"/>
              <a:t>Quelles règles correspondent à l’analyse lexicale ? A l’analyse syntaxique ?</a:t>
            </a:r>
          </a:p>
          <a:p>
            <a:pPr lvl="2"/>
            <a:r>
              <a:rPr lang="fr-FR" sz="1800" dirty="0" smtClean="0"/>
              <a:t>Seules les règles sur </a:t>
            </a:r>
            <a:r>
              <a:rPr lang="fr-FR" sz="1800" dirty="0" err="1" smtClean="0"/>
              <a:t>ident</a:t>
            </a:r>
            <a:r>
              <a:rPr lang="fr-FR" sz="1800" dirty="0" smtClean="0"/>
              <a:t> et </a:t>
            </a:r>
            <a:r>
              <a:rPr lang="fr-FR" sz="1800" dirty="0" err="1" smtClean="0"/>
              <a:t>sident</a:t>
            </a:r>
            <a:r>
              <a:rPr lang="fr-FR" sz="1800" dirty="0" smtClean="0"/>
              <a:t> correspondent à l’analyse lexicale. Toutes les autres correspondent à l’analyse syntaxique.</a:t>
            </a:r>
          </a:p>
          <a:p>
            <a:pPr lvl="2"/>
            <a:endParaRPr lang="fr-FR" sz="1800" dirty="0" smtClean="0"/>
          </a:p>
          <a:p>
            <a:r>
              <a:rPr lang="fr-FR" sz="2400" dirty="0" smtClean="0"/>
              <a:t>Question 2.4 : </a:t>
            </a:r>
            <a:r>
              <a:rPr lang="fr-FR" sz="2400" i="1" dirty="0" smtClean="0"/>
              <a:t>Donner les ensembles V</a:t>
            </a:r>
            <a:r>
              <a:rPr lang="fr-FR" sz="2400" i="1" baseline="-25000" dirty="0" smtClean="0"/>
              <a:t>N</a:t>
            </a:r>
            <a:r>
              <a:rPr lang="fr-FR" sz="2400" i="1" dirty="0" smtClean="0"/>
              <a:t> et V</a:t>
            </a:r>
            <a:r>
              <a:rPr lang="fr-FR" sz="2400" i="1" baseline="-25000" dirty="0" smtClean="0"/>
              <a:t>T</a:t>
            </a:r>
            <a:r>
              <a:rPr lang="fr-FR" sz="2400" i="1" dirty="0" smtClean="0"/>
              <a:t> de la grammaire G, restreintes aux règles de l’analyse syntaxique.</a:t>
            </a:r>
          </a:p>
          <a:p>
            <a:pPr lvl="2"/>
            <a:r>
              <a:rPr lang="fr-FR" sz="1800" dirty="0" smtClean="0"/>
              <a:t>V</a:t>
            </a:r>
            <a:r>
              <a:rPr lang="fr-FR" sz="1800" baseline="-25000" dirty="0" smtClean="0"/>
              <a:t>N</a:t>
            </a:r>
            <a:r>
              <a:rPr lang="fr-FR" sz="1800" dirty="0" smtClean="0"/>
              <a:t> = {</a:t>
            </a:r>
            <a:r>
              <a:rPr lang="fr-FR" sz="1800" dirty="0" err="1" smtClean="0"/>
              <a:t>prog,bloc,sdec,dec,corps,sinst,inst,expr</a:t>
            </a:r>
            <a:r>
              <a:rPr lang="fr-FR" sz="1800" dirty="0" smtClean="0"/>
              <a:t>}</a:t>
            </a:r>
          </a:p>
          <a:p>
            <a:pPr lvl="2"/>
            <a:r>
              <a:rPr lang="fr-FR" sz="1800" dirty="0" smtClean="0"/>
              <a:t>V</a:t>
            </a:r>
            <a:r>
              <a:rPr lang="fr-FR" sz="1800" baseline="-25000" dirty="0" smtClean="0"/>
              <a:t>T</a:t>
            </a:r>
            <a:r>
              <a:rPr lang="fr-FR" sz="1800" dirty="0" smtClean="0"/>
              <a:t> = {"programme", "fin", "var", ",", "</a:t>
            </a:r>
            <a:r>
              <a:rPr lang="fr-FR" sz="1800" dirty="0" err="1" smtClean="0"/>
              <a:t>debut</a:t>
            </a:r>
            <a:r>
              <a:rPr lang="fr-FR" sz="1800" dirty="0" smtClean="0"/>
              <a:t>", ";", "←", "@",</a:t>
            </a:r>
            <a:r>
              <a:rPr lang="fr-FR" sz="1800" dirty="0" err="1" smtClean="0"/>
              <a:t>ident</a:t>
            </a:r>
            <a:r>
              <a:rPr lang="fr-FR" sz="1800" dirty="0" smtClean="0"/>
              <a:t>}</a:t>
            </a:r>
          </a:p>
          <a:p>
            <a:pPr lvl="2"/>
            <a:endParaRPr lang="fr-FR" sz="1800" dirty="0" smtClean="0"/>
          </a:p>
          <a:p>
            <a:pPr>
              <a:buNone/>
            </a:pPr>
            <a:endParaRPr lang="fr-FR"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914400" y="1447800"/>
            <a:ext cx="7772400" cy="4717504"/>
          </a:xfrm>
        </p:spPr>
        <p:txBody>
          <a:bodyPr>
            <a:normAutofit/>
          </a:bodyPr>
          <a:lstStyle/>
          <a:p>
            <a:r>
              <a:rPr lang="fr-FR" sz="2400" dirty="0" smtClean="0"/>
              <a:t>Question 2.5 : </a:t>
            </a:r>
            <a:r>
              <a:rPr lang="fr-FR" sz="2400" i="1" dirty="0" smtClean="0"/>
              <a:t>La grammaire restreinte présentée est-elle simplement LL(1) ? Justifiez votre réponse en une phrase.</a:t>
            </a:r>
          </a:p>
          <a:p>
            <a:pPr lvl="2"/>
            <a:r>
              <a:rPr lang="fr-FR" sz="1800" i="1" dirty="0" smtClean="0"/>
              <a:t>Les règles suivantes nous permettent de dire que la grammaire n’est pas LL(1).</a:t>
            </a:r>
          </a:p>
          <a:p>
            <a:pPr lvl="3">
              <a:buNone/>
            </a:pPr>
            <a:r>
              <a:rPr lang="fr-FR" sz="1800" dirty="0" smtClean="0"/>
              <a:t>	sdec → </a:t>
            </a:r>
            <a:r>
              <a:rPr lang="fr-FR" sz="1800" dirty="0" err="1" smtClean="0"/>
              <a:t>dec</a:t>
            </a:r>
            <a:r>
              <a:rPr lang="fr-FR" sz="1800" dirty="0" smtClean="0"/>
              <a:t> "," sdec</a:t>
            </a:r>
            <a:br>
              <a:rPr lang="fr-FR" sz="1800" dirty="0" smtClean="0"/>
            </a:br>
            <a:r>
              <a:rPr lang="fr-FR" sz="1800" dirty="0" err="1" smtClean="0"/>
              <a:t>sdec</a:t>
            </a:r>
            <a:r>
              <a:rPr lang="fr-FR" sz="1800" dirty="0" smtClean="0"/>
              <a:t> → </a:t>
            </a:r>
            <a:r>
              <a:rPr lang="fr-FR" sz="1800" dirty="0" err="1" smtClean="0"/>
              <a:t>dec</a:t>
            </a:r>
            <a:endParaRPr lang="fr-FR" sz="1800" dirty="0" smtClean="0"/>
          </a:p>
          <a:p>
            <a:pPr lvl="3">
              <a:buNone/>
            </a:pPr>
            <a:r>
              <a:rPr lang="fr-FR" sz="1800" i="1" dirty="0" smtClean="0"/>
              <a:t>En effet, premier(</a:t>
            </a:r>
            <a:r>
              <a:rPr lang="fr-FR" sz="1800" i="1" dirty="0" err="1" smtClean="0"/>
              <a:t>dec</a:t>
            </a:r>
            <a:r>
              <a:rPr lang="fr-FR" sz="1800" i="1" dirty="0" smtClean="0"/>
              <a:t> "," sdec) = premier(</a:t>
            </a:r>
            <a:r>
              <a:rPr lang="fr-FR" sz="1800" i="1" dirty="0" err="1" smtClean="0"/>
              <a:t>dec</a:t>
            </a:r>
            <a:r>
              <a:rPr lang="fr-FR" sz="1800" i="1" dirty="0" smtClean="0"/>
              <a:t>). </a:t>
            </a:r>
          </a:p>
          <a:p>
            <a:pPr lvl="3">
              <a:buNone/>
            </a:pPr>
            <a:r>
              <a:rPr lang="fr-FR" sz="1800" i="1" dirty="0" smtClean="0"/>
              <a:t>Ainsi, la pré-lecture d’une seule unité lexicale ne permettra pas de déterminer la règle de dérivation à utiliser.</a:t>
            </a:r>
          </a:p>
          <a:p>
            <a:endParaRPr lang="fr-FR"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179512" y="1447800"/>
            <a:ext cx="8424936" cy="4933528"/>
          </a:xfrm>
        </p:spPr>
        <p:txBody>
          <a:bodyPr>
            <a:normAutofit lnSpcReduction="10000"/>
          </a:bodyPr>
          <a:lstStyle/>
          <a:p>
            <a:r>
              <a:rPr lang="fr-FR" sz="2400" dirty="0" smtClean="0"/>
              <a:t>Question 2.6 : </a:t>
            </a:r>
            <a:r>
              <a:rPr lang="fr-FR" sz="2400" i="1" dirty="0" smtClean="0"/>
              <a:t>Calculez les ensembles d’items LR(0) demandés pour la grammaire G, et seulement ceux-là.</a:t>
            </a:r>
          </a:p>
          <a:p>
            <a:pPr lvl="2"/>
            <a:r>
              <a:rPr lang="fr-FR" sz="1800" i="1" dirty="0" smtClean="0"/>
              <a:t>On augmente la grammaire : </a:t>
            </a:r>
            <a:r>
              <a:rPr lang="fr-FR" sz="1800" dirty="0" err="1" smtClean="0"/>
              <a:t>prog</a:t>
            </a:r>
            <a:r>
              <a:rPr lang="fr-FR" sz="1800" dirty="0" smtClean="0"/>
              <a:t>’ → </a:t>
            </a:r>
            <a:r>
              <a:rPr lang="fr-FR" sz="1800" dirty="0" err="1" smtClean="0"/>
              <a:t>prog</a:t>
            </a:r>
            <a:endParaRPr lang="fr-FR" sz="1800" dirty="0" smtClean="0"/>
          </a:p>
          <a:p>
            <a:pPr lvl="2"/>
            <a:r>
              <a:rPr lang="fr-FR" sz="1800" dirty="0" smtClean="0"/>
              <a:t>I</a:t>
            </a:r>
            <a:r>
              <a:rPr lang="fr-FR" sz="1800" baseline="-25000" dirty="0" smtClean="0"/>
              <a:t>0</a:t>
            </a:r>
            <a:r>
              <a:rPr lang="fr-FR" sz="1800" dirty="0" smtClean="0"/>
              <a:t> = Fermeture transitive (</a:t>
            </a:r>
            <a:r>
              <a:rPr lang="fr-FR" sz="1800" dirty="0" err="1" smtClean="0"/>
              <a:t>prog</a:t>
            </a:r>
            <a:r>
              <a:rPr lang="fr-FR" sz="1800" dirty="0" smtClean="0"/>
              <a:t>’ → </a:t>
            </a:r>
            <a:r>
              <a:rPr lang="fr-FR" sz="1800" dirty="0" err="1" smtClean="0"/>
              <a:t>prog</a:t>
            </a:r>
            <a:r>
              <a:rPr lang="fr-FR" sz="1800" dirty="0" smtClean="0"/>
              <a:t>) </a:t>
            </a:r>
          </a:p>
          <a:p>
            <a:pPr lvl="2">
              <a:buNone/>
            </a:pPr>
            <a:r>
              <a:rPr lang="fr-FR" sz="1800" dirty="0" smtClean="0"/>
              <a:t>		  = {</a:t>
            </a:r>
            <a:r>
              <a:rPr lang="fr-FR" sz="1600" dirty="0" err="1" smtClean="0"/>
              <a:t>prog</a:t>
            </a:r>
            <a:r>
              <a:rPr lang="fr-FR" sz="1600" dirty="0" smtClean="0"/>
              <a:t>’ → .</a:t>
            </a:r>
            <a:r>
              <a:rPr lang="fr-FR" sz="1600" dirty="0" err="1" smtClean="0"/>
              <a:t>prog</a:t>
            </a:r>
            <a:r>
              <a:rPr lang="fr-FR" sz="1600" dirty="0" smtClean="0"/>
              <a:t>, </a:t>
            </a:r>
            <a:r>
              <a:rPr lang="fr-FR" sz="1600" dirty="0" err="1" smtClean="0"/>
              <a:t>prog</a:t>
            </a:r>
            <a:r>
              <a:rPr lang="fr-FR" sz="1600" dirty="0" smtClean="0"/>
              <a:t> </a:t>
            </a:r>
            <a:r>
              <a:rPr lang="fr-FR" sz="1800" dirty="0" smtClean="0"/>
              <a:t>→ </a:t>
            </a:r>
            <a:r>
              <a:rPr lang="fr-FR" sz="1800" b="1" dirty="0" smtClean="0"/>
              <a:t>.</a:t>
            </a:r>
            <a:r>
              <a:rPr lang="fr-FR" sz="1800" dirty="0" smtClean="0"/>
              <a:t>"programme" bloc "fin"}</a:t>
            </a:r>
          </a:p>
          <a:p>
            <a:pPr lvl="2"/>
            <a:r>
              <a:rPr lang="fr-FR" sz="1800" dirty="0" smtClean="0"/>
              <a:t>I</a:t>
            </a:r>
            <a:r>
              <a:rPr lang="fr-FR" sz="1800" baseline="-25000" dirty="0" smtClean="0"/>
              <a:t>2</a:t>
            </a:r>
            <a:r>
              <a:rPr lang="fr-FR" sz="1800" dirty="0" smtClean="0"/>
              <a:t> = </a:t>
            </a:r>
            <a:r>
              <a:rPr lang="fr-FR" sz="1800" dirty="0" err="1" smtClean="0"/>
              <a:t>Trans</a:t>
            </a:r>
            <a:r>
              <a:rPr lang="fr-FR" sz="1800" dirty="0" smtClean="0"/>
              <a:t>(I</a:t>
            </a:r>
            <a:r>
              <a:rPr lang="fr-FR" sz="1800" baseline="-25000" dirty="0" smtClean="0"/>
              <a:t>0</a:t>
            </a:r>
            <a:r>
              <a:rPr lang="fr-FR" sz="1800" dirty="0" smtClean="0"/>
              <a:t>,"programme") </a:t>
            </a:r>
          </a:p>
          <a:p>
            <a:pPr lvl="2">
              <a:buNone/>
            </a:pPr>
            <a:r>
              <a:rPr lang="fr-FR" sz="1800" dirty="0" smtClean="0"/>
              <a:t>		  = {</a:t>
            </a:r>
            <a:r>
              <a:rPr lang="fr-FR" sz="1600" dirty="0" err="1" smtClean="0"/>
              <a:t>prog</a:t>
            </a:r>
            <a:r>
              <a:rPr lang="fr-FR" sz="1600" dirty="0" smtClean="0"/>
              <a:t> </a:t>
            </a:r>
            <a:r>
              <a:rPr lang="fr-FR" sz="1800" dirty="0" smtClean="0"/>
              <a:t>→ "programme" </a:t>
            </a:r>
            <a:r>
              <a:rPr lang="fr-FR" sz="1800" b="1" dirty="0" smtClean="0"/>
              <a:t>.</a:t>
            </a:r>
            <a:r>
              <a:rPr lang="fr-FR" sz="1800" dirty="0" smtClean="0"/>
              <a:t>bloc "fin", bloc → </a:t>
            </a:r>
            <a:r>
              <a:rPr lang="fr-FR" sz="1800" b="1" dirty="0" smtClean="0"/>
              <a:t>.</a:t>
            </a:r>
            <a:r>
              <a:rPr lang="fr-FR" sz="1800" dirty="0" smtClean="0"/>
              <a:t>"var" sdec corps}</a:t>
            </a:r>
          </a:p>
          <a:p>
            <a:pPr lvl="2"/>
            <a:r>
              <a:rPr lang="fr-FR" sz="1800" dirty="0" smtClean="0"/>
              <a:t>I</a:t>
            </a:r>
            <a:r>
              <a:rPr lang="fr-FR" sz="1800" baseline="-25000" dirty="0" smtClean="0"/>
              <a:t>4</a:t>
            </a:r>
            <a:r>
              <a:rPr lang="fr-FR" sz="1800" dirty="0" smtClean="0"/>
              <a:t> = </a:t>
            </a:r>
            <a:r>
              <a:rPr lang="fr-FR" sz="1800" dirty="0" err="1" smtClean="0"/>
              <a:t>Trans</a:t>
            </a:r>
            <a:r>
              <a:rPr lang="fr-FR" sz="1800" dirty="0" smtClean="0"/>
              <a:t>(I</a:t>
            </a:r>
            <a:r>
              <a:rPr lang="fr-FR" sz="1800" baseline="-25000" dirty="0" smtClean="0"/>
              <a:t>2</a:t>
            </a:r>
            <a:r>
              <a:rPr lang="fr-FR" sz="1800" dirty="0" smtClean="0"/>
              <a:t>,"var")</a:t>
            </a:r>
          </a:p>
          <a:p>
            <a:pPr lvl="2">
              <a:buNone/>
            </a:pPr>
            <a:r>
              <a:rPr lang="fr-FR" sz="1800" dirty="0" smtClean="0"/>
              <a:t>		  = {bloc → "var" </a:t>
            </a:r>
            <a:r>
              <a:rPr lang="fr-FR" sz="1800" b="1" dirty="0" smtClean="0"/>
              <a:t>.</a:t>
            </a:r>
            <a:r>
              <a:rPr lang="fr-FR" sz="1800" dirty="0" smtClean="0"/>
              <a:t>sdec corps, sdec → </a:t>
            </a:r>
            <a:r>
              <a:rPr lang="fr-FR" sz="1800" b="1" dirty="0" smtClean="0"/>
              <a:t>.</a:t>
            </a:r>
            <a:r>
              <a:rPr lang="fr-FR" sz="1800" dirty="0" err="1" smtClean="0"/>
              <a:t>dec</a:t>
            </a:r>
            <a:r>
              <a:rPr lang="fr-FR" sz="1800" dirty="0" smtClean="0"/>
              <a:t> "," sdec, sdec → </a:t>
            </a:r>
            <a:r>
              <a:rPr lang="fr-FR" sz="1800" b="1" dirty="0" smtClean="0"/>
              <a:t>.</a:t>
            </a:r>
            <a:r>
              <a:rPr lang="fr-FR" sz="1800" dirty="0" err="1" smtClean="0"/>
              <a:t>dec</a:t>
            </a:r>
            <a:r>
              <a:rPr lang="fr-FR" sz="1800" dirty="0" smtClean="0"/>
              <a:t>, </a:t>
            </a:r>
            <a:r>
              <a:rPr lang="fr-FR" sz="1800" dirty="0" err="1" smtClean="0"/>
              <a:t>dec</a:t>
            </a:r>
            <a:r>
              <a:rPr lang="fr-FR" sz="1800" dirty="0" smtClean="0"/>
              <a:t> → </a:t>
            </a:r>
            <a:r>
              <a:rPr lang="fr-FR" sz="1800" b="1" dirty="0" smtClean="0"/>
              <a:t>.</a:t>
            </a:r>
            <a:r>
              <a:rPr lang="fr-FR" sz="1800" dirty="0" err="1" smtClean="0"/>
              <a:t>ident</a:t>
            </a:r>
            <a:r>
              <a:rPr lang="fr-FR" sz="1800" dirty="0" smtClean="0"/>
              <a:t>}</a:t>
            </a:r>
          </a:p>
          <a:p>
            <a:pPr lvl="2"/>
            <a:r>
              <a:rPr lang="fr-FR" sz="1800" dirty="0" smtClean="0"/>
              <a:t>I</a:t>
            </a:r>
            <a:r>
              <a:rPr lang="fr-FR" sz="1800" baseline="-25000" dirty="0" smtClean="0"/>
              <a:t>6</a:t>
            </a:r>
            <a:r>
              <a:rPr lang="fr-FR" sz="1800" dirty="0" smtClean="0"/>
              <a:t> = </a:t>
            </a:r>
            <a:r>
              <a:rPr lang="fr-FR" sz="1800" dirty="0" err="1" smtClean="0"/>
              <a:t>Trans</a:t>
            </a:r>
            <a:r>
              <a:rPr lang="fr-FR" sz="1800" dirty="0" smtClean="0"/>
              <a:t>(I</a:t>
            </a:r>
            <a:r>
              <a:rPr lang="fr-FR" sz="1800" baseline="-25000" dirty="0" smtClean="0"/>
              <a:t>4</a:t>
            </a:r>
            <a:r>
              <a:rPr lang="fr-FR" sz="1800" dirty="0" smtClean="0"/>
              <a:t>, sdec)</a:t>
            </a:r>
          </a:p>
          <a:p>
            <a:pPr lvl="2">
              <a:buNone/>
            </a:pPr>
            <a:r>
              <a:rPr lang="fr-FR" sz="1800" dirty="0" smtClean="0"/>
              <a:t>		  = {bloc → "var" sdec </a:t>
            </a:r>
            <a:r>
              <a:rPr lang="fr-FR" sz="1800" b="1" dirty="0" smtClean="0"/>
              <a:t>.</a:t>
            </a:r>
            <a:r>
              <a:rPr lang="fr-FR" sz="1800" dirty="0" smtClean="0"/>
              <a:t>corps, corps → </a:t>
            </a:r>
            <a:r>
              <a:rPr lang="fr-FR" sz="1800" b="1" dirty="0" smtClean="0"/>
              <a:t>.</a:t>
            </a:r>
            <a:r>
              <a:rPr lang="fr-FR" sz="1800" dirty="0" smtClean="0"/>
              <a:t>"</a:t>
            </a:r>
            <a:r>
              <a:rPr lang="fr-FR" sz="1800" dirty="0" err="1" smtClean="0"/>
              <a:t>debut</a:t>
            </a:r>
            <a:r>
              <a:rPr lang="fr-FR" sz="1800" dirty="0" smtClean="0"/>
              <a:t>" </a:t>
            </a:r>
            <a:r>
              <a:rPr lang="fr-FR" sz="1800" dirty="0" err="1" smtClean="0"/>
              <a:t>sinst</a:t>
            </a:r>
            <a:r>
              <a:rPr lang="fr-FR" sz="1800" dirty="0" smtClean="0"/>
              <a:t> "fin" }</a:t>
            </a:r>
          </a:p>
          <a:p>
            <a:pPr lvl="2"/>
            <a:r>
              <a:rPr lang="fr-FR" sz="1800" dirty="0" smtClean="0"/>
              <a:t>I</a:t>
            </a:r>
            <a:r>
              <a:rPr lang="fr-FR" sz="1800" baseline="-25000" dirty="0" smtClean="0"/>
              <a:t>10</a:t>
            </a:r>
            <a:r>
              <a:rPr lang="fr-FR" sz="1800" dirty="0" smtClean="0"/>
              <a:t> = </a:t>
            </a:r>
            <a:r>
              <a:rPr lang="fr-FR" sz="1800" dirty="0" err="1" smtClean="0"/>
              <a:t>Trans</a:t>
            </a:r>
            <a:r>
              <a:rPr lang="fr-FR" sz="1800" dirty="0" smtClean="0"/>
              <a:t>(I</a:t>
            </a:r>
            <a:r>
              <a:rPr lang="fr-FR" sz="1800" baseline="-25000" dirty="0" smtClean="0"/>
              <a:t>6</a:t>
            </a:r>
            <a:r>
              <a:rPr lang="fr-FR" sz="1800" dirty="0" smtClean="0"/>
              <a:t>, "</a:t>
            </a:r>
            <a:r>
              <a:rPr lang="fr-FR" sz="1800" dirty="0" err="1" smtClean="0"/>
              <a:t>debut</a:t>
            </a:r>
            <a:r>
              <a:rPr lang="fr-FR" sz="1800" dirty="0" smtClean="0"/>
              <a:t>" )</a:t>
            </a:r>
          </a:p>
          <a:p>
            <a:pPr lvl="3">
              <a:buNone/>
            </a:pPr>
            <a:r>
              <a:rPr lang="fr-FR" sz="1800" dirty="0" smtClean="0"/>
              <a:t>   = {corps → "</a:t>
            </a:r>
            <a:r>
              <a:rPr lang="fr-FR" sz="1800" dirty="0" err="1" smtClean="0"/>
              <a:t>debut</a:t>
            </a:r>
            <a:r>
              <a:rPr lang="fr-FR" sz="1800" dirty="0" smtClean="0"/>
              <a:t>" </a:t>
            </a:r>
            <a:r>
              <a:rPr lang="fr-FR" sz="1800" b="1" dirty="0" smtClean="0"/>
              <a:t>.</a:t>
            </a:r>
            <a:r>
              <a:rPr lang="fr-FR" sz="1800" dirty="0" err="1" smtClean="0"/>
              <a:t>sinst</a:t>
            </a:r>
            <a:r>
              <a:rPr lang="fr-FR" sz="1800" dirty="0" smtClean="0"/>
              <a:t> "fin", </a:t>
            </a:r>
            <a:r>
              <a:rPr lang="fr-FR" sz="1600" dirty="0" err="1" smtClean="0"/>
              <a:t>sinst</a:t>
            </a:r>
            <a:r>
              <a:rPr lang="fr-FR" sz="1600" dirty="0" smtClean="0"/>
              <a:t> → </a:t>
            </a:r>
            <a:r>
              <a:rPr lang="fr-FR" sz="1600" b="1" dirty="0" smtClean="0"/>
              <a:t>.</a:t>
            </a:r>
            <a:r>
              <a:rPr lang="fr-FR" sz="1600" dirty="0" err="1" smtClean="0"/>
              <a:t>inst</a:t>
            </a:r>
            <a:r>
              <a:rPr lang="fr-FR" sz="1600" dirty="0" smtClean="0"/>
              <a:t> ";" </a:t>
            </a:r>
            <a:r>
              <a:rPr lang="fr-FR" sz="1600" dirty="0" err="1" smtClean="0"/>
              <a:t>sinst</a:t>
            </a:r>
            <a:r>
              <a:rPr lang="fr-FR" sz="1600" dirty="0" smtClean="0"/>
              <a:t>, </a:t>
            </a:r>
            <a:r>
              <a:rPr lang="fr-FR" sz="1600" dirty="0" err="1" smtClean="0"/>
              <a:t>sinst</a:t>
            </a:r>
            <a:r>
              <a:rPr lang="fr-FR" sz="1600" dirty="0" smtClean="0"/>
              <a:t> → </a:t>
            </a:r>
            <a:r>
              <a:rPr lang="fr-FR" sz="1600" b="1" dirty="0" smtClean="0"/>
              <a:t>.</a:t>
            </a:r>
            <a:r>
              <a:rPr lang="fr-FR" sz="1600" dirty="0" err="1" smtClean="0"/>
              <a:t>inst</a:t>
            </a:r>
            <a:r>
              <a:rPr lang="fr-FR" sz="1800" dirty="0" smtClean="0"/>
              <a:t>,</a:t>
            </a:r>
          </a:p>
          <a:p>
            <a:pPr lvl="3">
              <a:buNone/>
            </a:pPr>
            <a:r>
              <a:rPr lang="fr-FR" sz="1800" dirty="0" smtClean="0"/>
              <a:t>	</a:t>
            </a:r>
            <a:r>
              <a:rPr lang="fr-FR" sz="1600" dirty="0" smtClean="0"/>
              <a:t> </a:t>
            </a:r>
            <a:r>
              <a:rPr lang="fr-FR" sz="1600" dirty="0" err="1" smtClean="0"/>
              <a:t>inst</a:t>
            </a:r>
            <a:r>
              <a:rPr lang="fr-FR" sz="1600" dirty="0" smtClean="0"/>
              <a:t>→ </a:t>
            </a:r>
            <a:r>
              <a:rPr lang="fr-FR" sz="1600" b="1" dirty="0" smtClean="0"/>
              <a:t>.</a:t>
            </a:r>
            <a:r>
              <a:rPr lang="fr-FR" sz="1600" dirty="0" smtClean="0"/>
              <a:t>bloc, </a:t>
            </a:r>
            <a:r>
              <a:rPr lang="fr-FR" sz="1600" dirty="0" err="1" smtClean="0"/>
              <a:t>inst</a:t>
            </a:r>
            <a:r>
              <a:rPr lang="fr-FR" sz="1600" dirty="0" smtClean="0"/>
              <a:t>→ </a:t>
            </a:r>
            <a:r>
              <a:rPr lang="fr-FR" sz="1600" b="1" dirty="0" smtClean="0"/>
              <a:t>.</a:t>
            </a:r>
            <a:r>
              <a:rPr lang="fr-FR" sz="1600" dirty="0" err="1" smtClean="0"/>
              <a:t>ident</a:t>
            </a:r>
            <a:r>
              <a:rPr lang="fr-FR" sz="1600" dirty="0" smtClean="0"/>
              <a:t> "←" </a:t>
            </a:r>
            <a:r>
              <a:rPr lang="fr-FR" sz="1600" dirty="0" err="1" smtClean="0"/>
              <a:t>expr</a:t>
            </a:r>
            <a:r>
              <a:rPr lang="fr-FR" sz="1600" dirty="0" smtClean="0"/>
              <a:t>, bloc→ </a:t>
            </a:r>
            <a:r>
              <a:rPr lang="fr-FR" sz="1600" b="1" dirty="0" smtClean="0"/>
              <a:t>.</a:t>
            </a:r>
            <a:r>
              <a:rPr lang="fr-FR" sz="1600" dirty="0" smtClean="0"/>
              <a:t>"var" sdec corps</a:t>
            </a:r>
            <a:r>
              <a:rPr lang="fr-FR" sz="1800" dirty="0" smtClean="0"/>
              <a:t>}</a:t>
            </a:r>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2"/>
            <a:endParaRPr lang="fr-FR"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lexicale et syntaxique</a:t>
            </a:r>
            <a:endParaRPr lang="fr-FR" dirty="0"/>
          </a:p>
        </p:txBody>
      </p:sp>
      <p:sp>
        <p:nvSpPr>
          <p:cNvPr id="3" name="Espace réservé du contenu 2"/>
          <p:cNvSpPr>
            <a:spLocks noGrp="1"/>
          </p:cNvSpPr>
          <p:nvPr>
            <p:ph sz="quarter" idx="1"/>
          </p:nvPr>
        </p:nvSpPr>
        <p:spPr>
          <a:xfrm>
            <a:off x="179512" y="1447800"/>
            <a:ext cx="8424936" cy="4933528"/>
          </a:xfrm>
        </p:spPr>
        <p:txBody>
          <a:bodyPr>
            <a:normAutofit/>
          </a:bodyPr>
          <a:lstStyle/>
          <a:p>
            <a:pPr lvl="2"/>
            <a:r>
              <a:rPr lang="fr-FR" sz="1800" dirty="0" smtClean="0"/>
              <a:t>I</a:t>
            </a:r>
            <a:r>
              <a:rPr lang="fr-FR" sz="1800" baseline="-25000" dirty="0" smtClean="0"/>
              <a:t>18</a:t>
            </a:r>
            <a:r>
              <a:rPr lang="fr-FR" sz="1800" dirty="0" smtClean="0"/>
              <a:t> = </a:t>
            </a:r>
            <a:r>
              <a:rPr lang="fr-FR" sz="1800" dirty="0" err="1" smtClean="0"/>
              <a:t>Trans</a:t>
            </a:r>
            <a:r>
              <a:rPr lang="fr-FR" sz="1800" dirty="0" smtClean="0"/>
              <a:t>(I</a:t>
            </a:r>
            <a:r>
              <a:rPr lang="fr-FR" sz="1800" baseline="-25000" dirty="0" smtClean="0"/>
              <a:t>14</a:t>
            </a:r>
            <a:r>
              <a:rPr lang="fr-FR" sz="1800" dirty="0" smtClean="0"/>
              <a:t>, "←")</a:t>
            </a:r>
          </a:p>
          <a:p>
            <a:pPr lvl="3">
              <a:buNone/>
            </a:pPr>
            <a:r>
              <a:rPr lang="fr-FR" sz="1800" dirty="0" smtClean="0"/>
              <a:t>   = {</a:t>
            </a:r>
            <a:r>
              <a:rPr lang="fr-FR" sz="1800" dirty="0" err="1" smtClean="0"/>
              <a:t>inst</a:t>
            </a:r>
            <a:r>
              <a:rPr lang="fr-FR" sz="1800" dirty="0" smtClean="0"/>
              <a:t>→ </a:t>
            </a:r>
            <a:r>
              <a:rPr lang="fr-FR" sz="1800" dirty="0" err="1" smtClean="0"/>
              <a:t>ident</a:t>
            </a:r>
            <a:r>
              <a:rPr lang="fr-FR" sz="1800" dirty="0" smtClean="0"/>
              <a:t> "←" </a:t>
            </a:r>
            <a:r>
              <a:rPr lang="fr-FR" sz="1800" b="1" dirty="0" smtClean="0"/>
              <a:t>.</a:t>
            </a:r>
            <a:r>
              <a:rPr lang="fr-FR" sz="1800" dirty="0" err="1" smtClean="0"/>
              <a:t>expr</a:t>
            </a:r>
            <a:r>
              <a:rPr lang="fr-FR" sz="1800" dirty="0" smtClean="0"/>
              <a:t>,</a:t>
            </a:r>
            <a:r>
              <a:rPr lang="fr-FR" sz="2400" dirty="0" smtClean="0"/>
              <a:t> </a:t>
            </a:r>
            <a:r>
              <a:rPr lang="fr-FR" sz="1800" dirty="0" err="1" smtClean="0"/>
              <a:t>expr</a:t>
            </a:r>
            <a:r>
              <a:rPr lang="fr-FR" sz="1800" dirty="0" smtClean="0"/>
              <a:t>→ </a:t>
            </a:r>
            <a:r>
              <a:rPr lang="fr-FR" sz="1800" b="1" dirty="0" smtClean="0"/>
              <a:t>.</a:t>
            </a:r>
            <a:r>
              <a:rPr lang="fr-FR" sz="1800" dirty="0" err="1" smtClean="0"/>
              <a:t>expr</a:t>
            </a:r>
            <a:r>
              <a:rPr lang="fr-FR" sz="1800" dirty="0" smtClean="0"/>
              <a:t> "@" </a:t>
            </a:r>
            <a:r>
              <a:rPr lang="fr-FR" sz="1800" dirty="0" err="1" smtClean="0"/>
              <a:t>expr</a:t>
            </a:r>
            <a:r>
              <a:rPr lang="fr-FR" sz="1800" dirty="0" smtClean="0"/>
              <a:t>, </a:t>
            </a:r>
            <a:r>
              <a:rPr lang="fr-FR" sz="1800" dirty="0" err="1" smtClean="0"/>
              <a:t>expr</a:t>
            </a:r>
            <a:r>
              <a:rPr lang="fr-FR" sz="1800" dirty="0" smtClean="0"/>
              <a:t>→</a:t>
            </a:r>
            <a:r>
              <a:rPr lang="fr-FR" sz="1800" b="1" dirty="0" smtClean="0"/>
              <a:t>.</a:t>
            </a:r>
            <a:r>
              <a:rPr lang="fr-FR" sz="1800" dirty="0" err="1" smtClean="0"/>
              <a:t>ident</a:t>
            </a:r>
            <a:r>
              <a:rPr lang="fr-FR" sz="1800" dirty="0" smtClean="0"/>
              <a:t>}</a:t>
            </a:r>
          </a:p>
          <a:p>
            <a:pPr lvl="2"/>
            <a:r>
              <a:rPr lang="fr-FR" sz="1800" dirty="0" smtClean="0"/>
              <a:t>I</a:t>
            </a:r>
            <a:r>
              <a:rPr lang="fr-FR" sz="1800" baseline="-25000" dirty="0" smtClean="0"/>
              <a:t>20</a:t>
            </a:r>
            <a:r>
              <a:rPr lang="fr-FR" sz="1800" dirty="0" smtClean="0"/>
              <a:t> = </a:t>
            </a:r>
            <a:r>
              <a:rPr lang="fr-FR" sz="1800" dirty="0" err="1" smtClean="0"/>
              <a:t>Trans</a:t>
            </a:r>
            <a:r>
              <a:rPr lang="fr-FR" sz="1800" dirty="0" smtClean="0"/>
              <a:t>(I</a:t>
            </a:r>
            <a:r>
              <a:rPr lang="fr-FR" sz="1800" baseline="-25000" dirty="0" smtClean="0"/>
              <a:t>18</a:t>
            </a:r>
            <a:r>
              <a:rPr lang="fr-FR" sz="1800" dirty="0" smtClean="0"/>
              <a:t>, </a:t>
            </a:r>
            <a:r>
              <a:rPr lang="fr-FR" sz="1800" dirty="0" err="1" smtClean="0"/>
              <a:t>expr</a:t>
            </a:r>
            <a:r>
              <a:rPr lang="fr-FR" sz="1800" dirty="0" smtClean="0"/>
              <a:t>)</a:t>
            </a:r>
          </a:p>
          <a:p>
            <a:pPr lvl="3">
              <a:buNone/>
            </a:pPr>
            <a:r>
              <a:rPr lang="fr-FR" sz="1800" dirty="0" smtClean="0"/>
              <a:t>   = {</a:t>
            </a:r>
            <a:r>
              <a:rPr lang="fr-FR" sz="1800" dirty="0" err="1" smtClean="0"/>
              <a:t>inst</a:t>
            </a:r>
            <a:r>
              <a:rPr lang="fr-FR" sz="1800" dirty="0" smtClean="0"/>
              <a:t>→ </a:t>
            </a:r>
            <a:r>
              <a:rPr lang="fr-FR" sz="1800" dirty="0" err="1" smtClean="0"/>
              <a:t>ident</a:t>
            </a:r>
            <a:r>
              <a:rPr lang="fr-FR" sz="1800" dirty="0" smtClean="0"/>
              <a:t> "←" </a:t>
            </a:r>
            <a:r>
              <a:rPr lang="fr-FR" sz="1800" dirty="0" err="1" smtClean="0"/>
              <a:t>expr</a:t>
            </a:r>
            <a:r>
              <a:rPr lang="fr-FR" sz="1800" b="1" dirty="0" smtClean="0"/>
              <a:t> .</a:t>
            </a:r>
            <a:r>
              <a:rPr lang="fr-FR" sz="1800" dirty="0" smtClean="0"/>
              <a:t>,</a:t>
            </a:r>
            <a:r>
              <a:rPr lang="fr-FR" sz="2400" dirty="0" smtClean="0"/>
              <a:t> </a:t>
            </a:r>
            <a:r>
              <a:rPr lang="fr-FR" sz="1800" dirty="0" err="1" smtClean="0"/>
              <a:t>expr</a:t>
            </a:r>
            <a:r>
              <a:rPr lang="fr-FR" sz="1800" dirty="0" smtClean="0"/>
              <a:t>→ </a:t>
            </a:r>
            <a:r>
              <a:rPr lang="fr-FR" sz="1800" dirty="0" err="1" smtClean="0"/>
              <a:t>expr</a:t>
            </a:r>
            <a:r>
              <a:rPr lang="fr-FR" sz="1800" b="1" dirty="0" smtClean="0"/>
              <a:t> .</a:t>
            </a:r>
            <a:r>
              <a:rPr lang="fr-FR" sz="1800" dirty="0" smtClean="0"/>
              <a:t> "@" </a:t>
            </a:r>
            <a:r>
              <a:rPr lang="fr-FR" sz="1800" dirty="0" err="1" smtClean="0"/>
              <a:t>expr</a:t>
            </a:r>
            <a:r>
              <a:rPr lang="fr-FR" sz="1800" dirty="0" smtClean="0"/>
              <a:t>}</a:t>
            </a:r>
          </a:p>
          <a:p>
            <a:pPr lvl="2"/>
            <a:r>
              <a:rPr lang="fr-FR" sz="1800" dirty="0" smtClean="0"/>
              <a:t>I</a:t>
            </a:r>
            <a:r>
              <a:rPr lang="fr-FR" sz="1800" baseline="-25000" dirty="0" smtClean="0"/>
              <a:t>22</a:t>
            </a:r>
            <a:r>
              <a:rPr lang="fr-FR" sz="1800" dirty="0" smtClean="0"/>
              <a:t> = </a:t>
            </a:r>
            <a:r>
              <a:rPr lang="fr-FR" sz="1800" dirty="0" err="1" smtClean="0"/>
              <a:t>Trans</a:t>
            </a:r>
            <a:r>
              <a:rPr lang="fr-FR" sz="1800" dirty="0" smtClean="0"/>
              <a:t>(I</a:t>
            </a:r>
            <a:r>
              <a:rPr lang="fr-FR" sz="1800" baseline="-25000" dirty="0" smtClean="0"/>
              <a:t>20</a:t>
            </a:r>
            <a:r>
              <a:rPr lang="fr-FR" sz="1800" dirty="0" smtClean="0"/>
              <a:t>, "@")</a:t>
            </a:r>
          </a:p>
          <a:p>
            <a:pPr lvl="3">
              <a:buNone/>
            </a:pPr>
            <a:r>
              <a:rPr lang="fr-FR" sz="1800" dirty="0" smtClean="0"/>
              <a:t>   = {</a:t>
            </a:r>
            <a:r>
              <a:rPr lang="fr-FR" sz="1800" dirty="0" err="1" smtClean="0"/>
              <a:t>expr</a:t>
            </a:r>
            <a:r>
              <a:rPr lang="fr-FR" sz="1800" dirty="0" smtClean="0"/>
              <a:t>→ </a:t>
            </a:r>
            <a:r>
              <a:rPr lang="fr-FR" sz="1800" dirty="0" err="1" smtClean="0"/>
              <a:t>expr</a:t>
            </a:r>
            <a:r>
              <a:rPr lang="fr-FR" sz="1800" b="1" dirty="0" smtClean="0"/>
              <a:t> </a:t>
            </a:r>
            <a:r>
              <a:rPr lang="fr-FR" sz="1800" dirty="0" smtClean="0"/>
              <a:t>"@"</a:t>
            </a:r>
            <a:r>
              <a:rPr lang="fr-FR" sz="1800" b="1" dirty="0" smtClean="0"/>
              <a:t> .</a:t>
            </a:r>
            <a:r>
              <a:rPr lang="fr-FR" sz="1800" dirty="0" smtClean="0"/>
              <a:t> </a:t>
            </a:r>
            <a:r>
              <a:rPr lang="fr-FR" sz="1800" dirty="0" err="1" smtClean="0"/>
              <a:t>expr</a:t>
            </a:r>
            <a:r>
              <a:rPr lang="fr-FR" sz="1800" dirty="0" smtClean="0"/>
              <a:t>,</a:t>
            </a:r>
            <a:r>
              <a:rPr lang="fr-FR" sz="2400" dirty="0" smtClean="0"/>
              <a:t> </a:t>
            </a:r>
            <a:r>
              <a:rPr lang="fr-FR" sz="1800" dirty="0" err="1" smtClean="0"/>
              <a:t>expr</a:t>
            </a:r>
            <a:r>
              <a:rPr lang="fr-FR" sz="1800" dirty="0" smtClean="0"/>
              <a:t>→ </a:t>
            </a:r>
            <a:r>
              <a:rPr lang="fr-FR" sz="1800" b="1" dirty="0" smtClean="0"/>
              <a:t>.</a:t>
            </a:r>
            <a:r>
              <a:rPr lang="fr-FR" sz="1800" dirty="0" err="1" smtClean="0"/>
              <a:t>expr</a:t>
            </a:r>
            <a:r>
              <a:rPr lang="fr-FR" sz="1800" dirty="0" smtClean="0"/>
              <a:t> "@" </a:t>
            </a:r>
            <a:r>
              <a:rPr lang="fr-FR" sz="1800" dirty="0" err="1" smtClean="0"/>
              <a:t>expr</a:t>
            </a:r>
            <a:r>
              <a:rPr lang="fr-FR" sz="1800" dirty="0" smtClean="0"/>
              <a:t>, </a:t>
            </a:r>
            <a:r>
              <a:rPr lang="fr-FR" sz="1800" dirty="0" err="1" smtClean="0"/>
              <a:t>expr</a:t>
            </a:r>
            <a:r>
              <a:rPr lang="fr-FR" sz="1800" dirty="0" smtClean="0"/>
              <a:t>→</a:t>
            </a:r>
            <a:r>
              <a:rPr lang="fr-FR" sz="1800" b="1" dirty="0" smtClean="0"/>
              <a:t>.</a:t>
            </a:r>
            <a:r>
              <a:rPr lang="fr-FR" sz="1800" dirty="0" err="1" smtClean="0"/>
              <a:t>ident</a:t>
            </a:r>
            <a:r>
              <a:rPr lang="fr-FR" sz="1800" dirty="0" smtClean="0"/>
              <a:t>}</a:t>
            </a:r>
          </a:p>
          <a:p>
            <a:pPr lvl="2"/>
            <a:r>
              <a:rPr lang="fr-FR" sz="1800" dirty="0" smtClean="0"/>
              <a:t>I</a:t>
            </a:r>
            <a:r>
              <a:rPr lang="fr-FR" sz="1800" baseline="-25000" dirty="0" smtClean="0"/>
              <a:t>23</a:t>
            </a:r>
            <a:r>
              <a:rPr lang="fr-FR" sz="1800" dirty="0" smtClean="0"/>
              <a:t> = </a:t>
            </a:r>
            <a:r>
              <a:rPr lang="fr-FR" sz="1800" dirty="0" err="1" smtClean="0"/>
              <a:t>Trans</a:t>
            </a:r>
            <a:r>
              <a:rPr lang="fr-FR" sz="1800" dirty="0" smtClean="0"/>
              <a:t>(I</a:t>
            </a:r>
            <a:r>
              <a:rPr lang="fr-FR" sz="1800" baseline="-25000" dirty="0" smtClean="0"/>
              <a:t>22</a:t>
            </a:r>
            <a:r>
              <a:rPr lang="fr-FR" sz="1800" dirty="0" smtClean="0"/>
              <a:t>, </a:t>
            </a:r>
            <a:r>
              <a:rPr lang="fr-FR" sz="1800" dirty="0" err="1" smtClean="0"/>
              <a:t>expr</a:t>
            </a:r>
            <a:r>
              <a:rPr lang="fr-FR" sz="1800" dirty="0" smtClean="0"/>
              <a:t>)</a:t>
            </a:r>
          </a:p>
          <a:p>
            <a:pPr lvl="3">
              <a:buNone/>
            </a:pPr>
            <a:r>
              <a:rPr lang="fr-FR" sz="1800" dirty="0" smtClean="0"/>
              <a:t>   = {</a:t>
            </a:r>
            <a:r>
              <a:rPr lang="fr-FR" sz="1800" dirty="0" err="1" smtClean="0"/>
              <a:t>expr</a:t>
            </a:r>
            <a:r>
              <a:rPr lang="fr-FR" sz="1800" dirty="0" smtClean="0"/>
              <a:t>→ </a:t>
            </a:r>
            <a:r>
              <a:rPr lang="fr-FR" sz="1800" dirty="0" err="1" smtClean="0"/>
              <a:t>expr</a:t>
            </a:r>
            <a:r>
              <a:rPr lang="fr-FR" sz="1800" b="1" dirty="0" smtClean="0"/>
              <a:t> </a:t>
            </a:r>
            <a:r>
              <a:rPr lang="fr-FR" sz="1800" dirty="0" smtClean="0"/>
              <a:t>"@"</a:t>
            </a:r>
            <a:r>
              <a:rPr lang="fr-FR" sz="1800" b="1" dirty="0" smtClean="0"/>
              <a:t> </a:t>
            </a:r>
            <a:r>
              <a:rPr lang="fr-FR" sz="1800" dirty="0" err="1" smtClean="0"/>
              <a:t>expr</a:t>
            </a:r>
            <a:r>
              <a:rPr lang="fr-FR" sz="1800" b="1" dirty="0" smtClean="0"/>
              <a:t> .</a:t>
            </a:r>
            <a:r>
              <a:rPr lang="fr-FR" sz="1800" dirty="0" smtClean="0"/>
              <a:t>,</a:t>
            </a:r>
            <a:r>
              <a:rPr lang="fr-FR" sz="2400" dirty="0" smtClean="0"/>
              <a:t> </a:t>
            </a:r>
            <a:r>
              <a:rPr lang="fr-FR" sz="1800" dirty="0" err="1" smtClean="0"/>
              <a:t>expr</a:t>
            </a:r>
            <a:r>
              <a:rPr lang="fr-FR" sz="1800" dirty="0" smtClean="0"/>
              <a:t>→ </a:t>
            </a:r>
            <a:r>
              <a:rPr lang="fr-FR" sz="1800" dirty="0" err="1" smtClean="0"/>
              <a:t>expr</a:t>
            </a:r>
            <a:r>
              <a:rPr lang="fr-FR" sz="1800" b="1" dirty="0" smtClean="0"/>
              <a:t> .</a:t>
            </a:r>
            <a:r>
              <a:rPr lang="fr-FR" sz="1800" dirty="0" smtClean="0"/>
              <a:t> "@" </a:t>
            </a:r>
            <a:r>
              <a:rPr lang="fr-FR" sz="1800" dirty="0" err="1" smtClean="0"/>
              <a:t>expr</a:t>
            </a:r>
            <a:r>
              <a:rPr lang="fr-FR" sz="1800" dirty="0" smtClean="0"/>
              <a:t>}</a:t>
            </a:r>
          </a:p>
          <a:p>
            <a:pPr lvl="2"/>
            <a:r>
              <a:rPr lang="fr-FR" sz="1800" dirty="0" smtClean="0"/>
              <a:t>I</a:t>
            </a:r>
            <a:r>
              <a:rPr lang="fr-FR" sz="1800" baseline="-25000" dirty="0" smtClean="0"/>
              <a:t>22</a:t>
            </a:r>
            <a:r>
              <a:rPr lang="fr-FR" sz="1800" dirty="0" smtClean="0"/>
              <a:t> = </a:t>
            </a:r>
            <a:r>
              <a:rPr lang="fr-FR" sz="1800" dirty="0" err="1" smtClean="0"/>
              <a:t>Trans</a:t>
            </a:r>
            <a:r>
              <a:rPr lang="fr-FR" sz="1800" dirty="0" smtClean="0"/>
              <a:t>(I</a:t>
            </a:r>
            <a:r>
              <a:rPr lang="fr-FR" sz="1800" baseline="-25000" dirty="0" smtClean="0"/>
              <a:t>23</a:t>
            </a:r>
            <a:r>
              <a:rPr lang="fr-FR" sz="1800" dirty="0" smtClean="0"/>
              <a:t>, "@")</a:t>
            </a:r>
            <a:r>
              <a:rPr lang="fr-FR" sz="1800" i="1" dirty="0" smtClean="0"/>
              <a:t> [E1;E2;…;En] </a:t>
            </a:r>
            <a:endParaRPr lang="fr-FR" sz="1800" dirty="0" smtClean="0"/>
          </a:p>
          <a:p>
            <a:pPr lvl="3">
              <a:buNone/>
            </a:pPr>
            <a:r>
              <a:rPr lang="fr-FR" sz="1800" dirty="0" smtClean="0"/>
              <a:t>   = {</a:t>
            </a:r>
            <a:r>
              <a:rPr lang="fr-FR" sz="1800" dirty="0" err="1" smtClean="0"/>
              <a:t>expr</a:t>
            </a:r>
            <a:r>
              <a:rPr lang="fr-FR" sz="1800" dirty="0" smtClean="0"/>
              <a:t>→ </a:t>
            </a:r>
            <a:r>
              <a:rPr lang="fr-FR" sz="1800" dirty="0" err="1" smtClean="0"/>
              <a:t>expr</a:t>
            </a:r>
            <a:r>
              <a:rPr lang="fr-FR" sz="1800" b="1" dirty="0" smtClean="0"/>
              <a:t> </a:t>
            </a:r>
            <a:r>
              <a:rPr lang="fr-FR" sz="1800" dirty="0" smtClean="0"/>
              <a:t>"@"</a:t>
            </a:r>
            <a:r>
              <a:rPr lang="fr-FR" sz="1800" b="1" dirty="0" smtClean="0"/>
              <a:t> .</a:t>
            </a:r>
            <a:r>
              <a:rPr lang="fr-FR" sz="1800" dirty="0" smtClean="0"/>
              <a:t> </a:t>
            </a:r>
            <a:r>
              <a:rPr lang="fr-FR" sz="1800" dirty="0" err="1" smtClean="0"/>
              <a:t>expr</a:t>
            </a:r>
            <a:r>
              <a:rPr lang="fr-FR" sz="1800" dirty="0" smtClean="0"/>
              <a:t>,</a:t>
            </a:r>
            <a:r>
              <a:rPr lang="fr-FR" sz="2400" dirty="0" smtClean="0"/>
              <a:t> </a:t>
            </a:r>
            <a:r>
              <a:rPr lang="fr-FR" sz="1800" dirty="0" err="1" smtClean="0"/>
              <a:t>expr</a:t>
            </a:r>
            <a:r>
              <a:rPr lang="fr-FR" sz="1800" dirty="0" smtClean="0"/>
              <a:t>→ </a:t>
            </a:r>
            <a:r>
              <a:rPr lang="fr-FR" sz="1800" b="1" dirty="0" smtClean="0"/>
              <a:t>.</a:t>
            </a:r>
            <a:r>
              <a:rPr lang="fr-FR" sz="1800" dirty="0" err="1" smtClean="0"/>
              <a:t>expr</a:t>
            </a:r>
            <a:r>
              <a:rPr lang="fr-FR" sz="1800" dirty="0" smtClean="0"/>
              <a:t> "@" </a:t>
            </a:r>
            <a:r>
              <a:rPr lang="fr-FR" sz="1800" dirty="0" err="1" smtClean="0"/>
              <a:t>expr</a:t>
            </a:r>
            <a:r>
              <a:rPr lang="fr-FR" sz="1800" dirty="0" smtClean="0"/>
              <a:t>, </a:t>
            </a:r>
            <a:r>
              <a:rPr lang="fr-FR" sz="1800" dirty="0" err="1" smtClean="0"/>
              <a:t>expr</a:t>
            </a:r>
            <a:r>
              <a:rPr lang="fr-FR" sz="1800" dirty="0" smtClean="0"/>
              <a:t>→</a:t>
            </a:r>
            <a:r>
              <a:rPr lang="fr-FR" sz="1800" b="1" dirty="0" smtClean="0"/>
              <a:t>.</a:t>
            </a:r>
            <a:r>
              <a:rPr lang="fr-FR" sz="1800" dirty="0" err="1" smtClean="0"/>
              <a:t>ident</a:t>
            </a:r>
            <a:r>
              <a:rPr lang="fr-FR" sz="1800" dirty="0" smtClean="0"/>
              <a:t>}</a:t>
            </a:r>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3">
              <a:buNone/>
            </a:pPr>
            <a:endParaRPr lang="fr-FR" sz="1800" dirty="0" smtClean="0"/>
          </a:p>
          <a:p>
            <a:pPr lvl="2"/>
            <a:endParaRPr lang="fr-FR" sz="1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897</TotalTime>
  <Words>1582</Words>
  <Application>Microsoft Office PowerPoint</Application>
  <PresentationFormat>Affichage à l'écran (4:3)</PresentationFormat>
  <Paragraphs>350</Paragraphs>
  <Slides>24</Slides>
  <Notes>3</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Capitaux</vt:lpstr>
      <vt:lpstr>Examen de compilation 4ème année - A</vt:lpstr>
      <vt:lpstr>Questions de cours</vt:lpstr>
      <vt:lpstr>Questions de cours</vt:lpstr>
      <vt:lpstr>Analyse lexicale et syntaxique</vt:lpstr>
      <vt:lpstr>Analyse lexicale et syntaxique</vt:lpstr>
      <vt:lpstr>Analyse lexicale et syntaxique</vt:lpstr>
      <vt:lpstr>Analyse lexicale et syntaxique</vt:lpstr>
      <vt:lpstr>Analyse lexicale et syntaxique</vt:lpstr>
      <vt:lpstr>Analyse lexicale et syntaxique</vt:lpstr>
      <vt:lpstr>Analyse lexicale et syntaxique</vt:lpstr>
      <vt:lpstr>Analyse lexicale et syntaxique</vt:lpstr>
      <vt:lpstr>Analyse lexicale et syntaxique</vt:lpstr>
      <vt:lpstr>Analyse sémantique</vt:lpstr>
      <vt:lpstr>Analyse sémantique</vt:lpstr>
      <vt:lpstr>Analyse sémantique</vt:lpstr>
      <vt:lpstr>Analyse sémantique</vt:lpstr>
      <vt:lpstr>Analyse sémantique</vt:lpstr>
      <vt:lpstr>Analyse sémantique</vt:lpstr>
      <vt:lpstr>Analyse sémantique</vt:lpstr>
      <vt:lpstr>Analyse sémantique</vt:lpstr>
      <vt:lpstr>Analyse sémantique</vt:lpstr>
      <vt:lpstr>Analyse sémantique</vt:lpstr>
      <vt:lpstr>Analyse sémantique</vt:lpstr>
      <vt:lpstr>Analyse sémantique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Quentin GALVANE</dc:creator>
  <cp:lastModifiedBy>Quentin</cp:lastModifiedBy>
  <cp:revision>112</cp:revision>
  <dcterms:created xsi:type="dcterms:W3CDTF">2010-12-26T14:09:35Z</dcterms:created>
  <dcterms:modified xsi:type="dcterms:W3CDTF">2011-01-05T13:47:44Z</dcterms:modified>
</cp:coreProperties>
</file>