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sldIdLst>
    <p:sldId id="326" r:id="rId2"/>
    <p:sldId id="328" r:id="rId3"/>
    <p:sldId id="323" r:id="rId4"/>
    <p:sldId id="329" r:id="rId5"/>
    <p:sldId id="332" r:id="rId6"/>
    <p:sldId id="327" r:id="rId7"/>
    <p:sldId id="333" r:id="rId8"/>
    <p:sldId id="338" r:id="rId9"/>
    <p:sldId id="337" r:id="rId10"/>
    <p:sldId id="339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 varScale="1">
        <p:scale>
          <a:sx n="94" d="100"/>
          <a:sy n="94" d="100"/>
        </p:scale>
        <p:origin x="115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07E4D-F040-4222-94FC-4540ADB38BE1}" type="datetimeFigureOut">
              <a:rPr lang="ru-RU" smtClean="0"/>
              <a:pPr/>
              <a:t>25.06.2025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B436A-FDF4-4E61-8C42-590CE3A3F55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749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3A304-215D-4057-BA61-5B90A9837A81}" type="datetime1">
              <a:rPr lang="ru-RU" smtClean="0"/>
              <a:pPr/>
              <a:t>25.06.2025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770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B0DF0-C84A-434D-AD37-3AB6516C5A0E}" type="datetime1">
              <a:rPr lang="ru-RU" smtClean="0"/>
              <a:pPr/>
              <a:t>25.06.2025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526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0DC26-6B76-4917-A430-95260EB7EF88}" type="datetime1">
              <a:rPr lang="ru-RU" smtClean="0"/>
              <a:pPr/>
              <a:t>25.06.2025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56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34043-11EC-4957-B91D-7D5A74966CF6}" type="datetime1">
              <a:rPr lang="ru-RU" smtClean="0"/>
              <a:pPr/>
              <a:t>25.06.2025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69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A3705-5835-4445-BCBB-C2CFB0A264E2}" type="datetime1">
              <a:rPr lang="ru-RU" smtClean="0"/>
              <a:pPr/>
              <a:t>25.06.2025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20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FE92-6F81-4F63-BFB6-FD2EF6BC43F0}" type="datetime1">
              <a:rPr lang="ru-RU" smtClean="0"/>
              <a:pPr/>
              <a:t>25.06.2025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204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4330-F450-45C4-987D-79E6684653F1}" type="datetime1">
              <a:rPr lang="ru-RU" smtClean="0"/>
              <a:pPr/>
              <a:t>25.06.2025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68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A4710-D9F9-4903-A4F2-A3CEF778191D}" type="datetime1">
              <a:rPr lang="ru-RU" smtClean="0"/>
              <a:pPr/>
              <a:t>25.06.2025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64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4C3B-BB94-4C81-A9D5-CB1AB6831302}" type="datetime1">
              <a:rPr lang="ru-RU" smtClean="0"/>
              <a:pPr/>
              <a:t>25.06.2025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78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AB947-ECC9-43A5-B591-198FC4A4418C}" type="datetime1">
              <a:rPr lang="ru-RU" smtClean="0"/>
              <a:pPr/>
              <a:t>25.06.2025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35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85B6-D1D3-41B6-B07A-C887B5C54A1A}" type="datetime1">
              <a:rPr lang="ru-RU" smtClean="0"/>
              <a:pPr/>
              <a:t>25.06.2025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161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DD4EA-6CF1-4D67-8380-8E53192AB954}" type="datetime1">
              <a:rPr lang="ru-RU" smtClean="0"/>
              <a:pPr/>
              <a:t>25.06.2025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365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5260"/>
            <a:ext cx="7790830" cy="1967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266615" y="4289104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студентка группы 9ИСП-211</a:t>
            </a:r>
          </a:p>
          <a:p>
            <a:pPr algn="ctr"/>
            <a:r>
              <a:rPr lang="ru-RU" sz="2000" b="1" dirty="0" err="1">
                <a:latin typeface="Times New Roman"/>
                <a:ea typeface="Calibri"/>
              </a:rPr>
              <a:t>Рахманкулова</a:t>
            </a:r>
            <a:r>
              <a:rPr lang="ru-RU" sz="2000" b="1" dirty="0">
                <a:latin typeface="Times New Roman"/>
                <a:ea typeface="Calibri"/>
              </a:rPr>
              <a:t> Анна Руслановна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62658" y="5207749"/>
            <a:ext cx="61206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Семёнов Пётр Николаевич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5576" y="2564904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/>
                <a:ea typeface="Calibri"/>
              </a:rPr>
              <a:t>Разработка веб-приложения интернет-магазина кожаной одежды «</a:t>
            </a:r>
            <a:r>
              <a:rPr lang="en-US" sz="2400" b="1" dirty="0">
                <a:latin typeface="Times New Roman"/>
                <a:ea typeface="Calibri"/>
              </a:rPr>
              <a:t>Heart of Style</a:t>
            </a:r>
            <a:r>
              <a:rPr lang="ru-RU" sz="2400" b="1" dirty="0">
                <a:latin typeface="Times New Roman"/>
                <a:ea typeface="Calibri"/>
              </a:rPr>
              <a:t>»</a:t>
            </a:r>
            <a:endParaRPr lang="ru-RU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98763" y="6093295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 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4093759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AA304-E6E0-0AE5-6FC4-24F7EC83B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академия\вкадемия фирменный стиль\слайд1-01-01.jpg">
            <a:extLst>
              <a:ext uri="{FF2B5EF4-FFF2-40B4-BE49-F238E27FC236}">
                <a16:creationId xmlns:a16="http://schemas.microsoft.com/office/drawing/2014/main" id="{1C19D601-284E-8424-6286-A31275C3B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" y="19448"/>
            <a:ext cx="91709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44ABA5-6297-27A5-4739-B9E3B0DB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92" y="1556792"/>
            <a:ext cx="7772400" cy="792088"/>
          </a:xfrm>
        </p:spPr>
        <p:txBody>
          <a:bodyPr>
            <a:noAutofit/>
          </a:bodyPr>
          <a:lstStyle/>
          <a:p>
            <a:br>
              <a:rPr lang="ru-RU" sz="2800" b="1" dirty="0"/>
            </a:b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407BED2-89AB-97E4-1A1A-356659CC5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492896"/>
            <a:ext cx="7774632" cy="3816424"/>
          </a:xfrm>
        </p:spPr>
        <p:txBody>
          <a:bodyPr>
            <a:normAutofit/>
          </a:bodyPr>
          <a:lstStyle/>
          <a:p>
            <a:pPr lvl="0" algn="l"/>
            <a:br>
              <a:rPr lang="ru-RU" sz="4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ru-RU" sz="1800" dirty="0"/>
            </a:br>
            <a:endParaRPr lang="ru-RU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279F50D-6BEE-9BE7-6F89-EE82824ECA70}"/>
              </a:ext>
            </a:extLst>
          </p:cNvPr>
          <p:cNvSpPr/>
          <p:nvPr/>
        </p:nvSpPr>
        <p:spPr>
          <a:xfrm>
            <a:off x="2547781" y="3705235"/>
            <a:ext cx="4832531" cy="390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en-US" dirty="0"/>
              <a:t>https://arrakhmankulova.pythonanywhere.com/</a:t>
            </a:r>
            <a:endParaRPr lang="ru-RU" sz="2800" b="1" kern="0" cap="all" dirty="0">
              <a:solidFill>
                <a:srgbClr val="365F91"/>
              </a:solidFill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079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1"/>
    </mc:Choice>
    <mc:Fallback xmlns="">
      <p:transition spd="slow" advTm="606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академия\вкадемия фирменный стиль\слайд1-01-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09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27584" y="1052737"/>
            <a:ext cx="7772400" cy="792088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2492896"/>
            <a:ext cx="7774632" cy="3816424"/>
          </a:xfrm>
        </p:spPr>
        <p:txBody>
          <a:bodyPr>
            <a:normAutofit/>
          </a:bodyPr>
          <a:lstStyle/>
          <a:p>
            <a:pPr lvl="0" algn="l"/>
            <a:br>
              <a:rPr lang="ru-RU" sz="4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ru-RU" sz="1800" dirty="0"/>
            </a:br>
            <a:endParaRPr lang="ru-RU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49388" y="1953376"/>
            <a:ext cx="774309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 обусловлена необходимостью повышения эффективности взаимодействия интернет-магазинов с клиентами, автоматизации рутинных операций и повышения конкурентоспособности бизнеса за счёт современных ИТ-решений. Особенно важным это становится для малых нишевых предприятий, которым требуется простое в обслуживании и гибкое в настройке решение.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ц</a:t>
            </a:r>
            <a:r>
              <a:rPr lang="ru-RU" dirty="0"/>
              <a:t>елью дипломной работы является разработка веб-приложения для интернет-магазина по продаже изделий из кожи, обеспечивающего эффективное взаимодействие с клиентами.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провести анализ предметной области и требований к системе;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выбрать подходящую методологию и средства проектирования;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спроектировать интерфейс и архитектуру информационной системы;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реализовать клиентскую и серверную части веб-приложения;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dirty="0"/>
              <a:t>провести тестирование системы на соответствие заданным требованиям;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подготовить пользовательскую документацию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558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1"/>
    </mc:Choice>
    <mc:Fallback xmlns="">
      <p:transition spd="slow" advTm="606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академия\вкадемия фирменный стиль\слайд1-01-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09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771800" y="1052737"/>
            <a:ext cx="5828184" cy="792088"/>
          </a:xfrm>
        </p:spPr>
        <p:txBody>
          <a:bodyPr>
            <a:normAutofit fontScale="90000"/>
          </a:bodyPr>
          <a:lstStyle/>
          <a:p>
            <a:r>
              <a:rPr lang="ru-RU" dirty="0"/>
              <a:t>Диаграмма организационной структуры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E83C9AB7-4E40-AC87-012C-B209EB9512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B977949-BBCE-0E24-D470-66C486630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51021"/>
            <a:ext cx="9170985" cy="43917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7077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1"/>
    </mc:Choice>
    <mc:Fallback xmlns="">
      <p:transition spd="slow" advTm="606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академия\вкадемия фирменный стиль\слайд1-01-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7" y="27384"/>
            <a:ext cx="91709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87824" y="620688"/>
            <a:ext cx="5828184" cy="792088"/>
          </a:xfrm>
        </p:spPr>
        <p:txBody>
          <a:bodyPr>
            <a:noAutofit/>
          </a:bodyPr>
          <a:lstStyle/>
          <a:p>
            <a:br>
              <a:rPr lang="ru-RU" sz="3600" b="1" dirty="0"/>
            </a:br>
            <a:r>
              <a:rPr lang="ru-RU" sz="2800" b="1" cap="all" dirty="0">
                <a:solidFill>
                  <a:prstClr val="black"/>
                </a:solidFill>
                <a:ea typeface="+mn-ea"/>
                <a:cs typeface="+mn-cs"/>
              </a:rPr>
              <a:t>интерфейс веб-приложения</a:t>
            </a:r>
            <a:br>
              <a:rPr lang="ru-RU" sz="2800" b="1" cap="all" dirty="0"/>
            </a:br>
            <a:endParaRPr lang="ru-RU" sz="2800" cap="all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9552" y="1743365"/>
            <a:ext cx="8062664" cy="3845875"/>
          </a:xfrm>
        </p:spPr>
        <p:txBody>
          <a:bodyPr>
            <a:normAutofit/>
          </a:bodyPr>
          <a:lstStyle/>
          <a:p>
            <a:pPr lvl="0" algn="l"/>
            <a:br>
              <a:rPr lang="ru-RU" sz="4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ru-RU" sz="18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6317FF-72BD-A672-4EB8-356D5A6C8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9" y="1822350"/>
            <a:ext cx="9170985" cy="71384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B2A5DD4-7ECA-26E1-3A88-4565B0462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744" y="2515277"/>
            <a:ext cx="9170985" cy="70301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0B0CEB-B583-31AD-5C29-CD05080346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063432"/>
            <a:ext cx="9144000" cy="7311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9558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1"/>
    </mc:Choice>
    <mc:Fallback xmlns="">
      <p:transition spd="slow" advTm="606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академия\вкадемия фирменный стиль\слайд1-01-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09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2492896"/>
            <a:ext cx="7774632" cy="3816424"/>
          </a:xfrm>
        </p:spPr>
        <p:txBody>
          <a:bodyPr>
            <a:normAutofit/>
          </a:bodyPr>
          <a:lstStyle/>
          <a:p>
            <a:pPr lvl="0" algn="l"/>
            <a:br>
              <a:rPr lang="ru-RU" sz="4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ru-RU" sz="1800" dirty="0"/>
            </a:br>
            <a:endParaRPr lang="ru-RU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4211960" y="692696"/>
            <a:ext cx="4176464" cy="530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cap="all" dirty="0">
                <a:solidFill>
                  <a:srgbClr val="111115"/>
                </a:solidFill>
                <a:latin typeface="Times New Roman"/>
                <a:ea typeface="Times New Roman"/>
                <a:cs typeface="Times New Roman"/>
              </a:rPr>
              <a:t>ER</a:t>
            </a:r>
            <a:r>
              <a:rPr lang="ru-RU" sz="2800" b="1" cap="all" dirty="0">
                <a:solidFill>
                  <a:srgbClr val="111115"/>
                </a:solidFill>
                <a:latin typeface="Times New Roman"/>
                <a:ea typeface="Times New Roman"/>
                <a:cs typeface="Times New Roman"/>
              </a:rPr>
              <a:t>-диаграмма</a:t>
            </a:r>
            <a:endParaRPr lang="ru-RU" sz="2800" cap="all" dirty="0">
              <a:ea typeface="Calibri"/>
              <a:cs typeface="Times New Roman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CFB7B97-906F-30E9-D9FF-CFCB36848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85" y="2072124"/>
            <a:ext cx="9144000" cy="42219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359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1"/>
    </mc:Choice>
    <mc:Fallback xmlns="">
      <p:transition spd="slow" advTm="606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академия\вкадемия фирменный стиль\слайд1-01-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5" y="-2359"/>
            <a:ext cx="91709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03848" y="880093"/>
            <a:ext cx="5756176" cy="792088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en-US" sz="2800" b="1" cap="all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Use-case </a:t>
            </a:r>
            <a:r>
              <a:rPr lang="ru-RU" sz="2800" b="1" cap="all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диаграмма</a:t>
            </a:r>
            <a:endParaRPr lang="ru-RU" sz="2800" b="1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2492896"/>
            <a:ext cx="7774632" cy="3816424"/>
          </a:xfrm>
        </p:spPr>
        <p:txBody>
          <a:bodyPr>
            <a:normAutofit/>
          </a:bodyPr>
          <a:lstStyle/>
          <a:p>
            <a:pPr lvl="0" algn="l"/>
            <a:br>
              <a:rPr lang="ru-RU" sz="4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ru-RU" sz="1800" dirty="0"/>
            </a:br>
            <a:endParaRPr lang="ru-RU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B82699-9B3F-6638-0E55-9072A821E9E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3" t="414" r="-43" b="4256"/>
          <a:stretch>
            <a:fillRect/>
          </a:stretch>
        </p:blipFill>
        <p:spPr>
          <a:xfrm>
            <a:off x="2339752" y="1940723"/>
            <a:ext cx="6506243" cy="47732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260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1"/>
    </mc:Choice>
    <mc:Fallback xmlns="">
      <p:transition spd="slow" advTm="606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академия\вкадемия фирменный стиль\слайд1-01-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" y="19448"/>
            <a:ext cx="91709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1556792"/>
            <a:ext cx="7772400" cy="792088"/>
          </a:xfrm>
        </p:spPr>
        <p:txBody>
          <a:bodyPr>
            <a:noAutofit/>
          </a:bodyPr>
          <a:lstStyle/>
          <a:p>
            <a:br>
              <a:rPr lang="ru-RU" sz="2800" b="1" dirty="0"/>
            </a:br>
            <a:endParaRPr lang="ru-RU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2492896"/>
            <a:ext cx="7774632" cy="3816424"/>
          </a:xfrm>
        </p:spPr>
        <p:txBody>
          <a:bodyPr>
            <a:normAutofit/>
          </a:bodyPr>
          <a:lstStyle/>
          <a:p>
            <a:pPr lvl="0" algn="l"/>
            <a:br>
              <a:rPr lang="ru-RU" sz="4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ru-RU" sz="1800" dirty="0"/>
            </a:br>
            <a:endParaRPr lang="ru-RU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788023" y="924927"/>
            <a:ext cx="4048437" cy="709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ru-RU" dirty="0"/>
              <a:t>Контекстная диаграмма архитектуры MVT</a:t>
            </a:r>
            <a:endParaRPr lang="ru-RU" sz="2800" b="1" kern="0" cap="all" dirty="0">
              <a:solidFill>
                <a:srgbClr val="365F91"/>
              </a:solidFill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993D3D-13BB-3984-7EEC-BA7F9AAC23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992297"/>
            <a:ext cx="4500245" cy="440372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359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1"/>
    </mc:Choice>
    <mc:Fallback xmlns="">
      <p:transition spd="slow" advTm="606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BDE63-05CB-44BB-2D81-525FF0077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академия\вкадемия фирменный стиль\слайд1-01-01.jpg">
            <a:extLst>
              <a:ext uri="{FF2B5EF4-FFF2-40B4-BE49-F238E27FC236}">
                <a16:creationId xmlns:a16="http://schemas.microsoft.com/office/drawing/2014/main" id="{00671B95-C2CD-231A-255B-9ED856ECF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" y="19448"/>
            <a:ext cx="917098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1AAF83-C508-3365-0149-06E97B22F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592" y="1556792"/>
            <a:ext cx="7772400" cy="792088"/>
          </a:xfrm>
        </p:spPr>
        <p:txBody>
          <a:bodyPr>
            <a:noAutofit/>
          </a:bodyPr>
          <a:lstStyle/>
          <a:p>
            <a:br>
              <a:rPr lang="ru-RU" sz="2800" b="1" dirty="0"/>
            </a:br>
            <a:endParaRPr lang="ru-RU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B18D88-7487-0C9A-D648-D1E740ECB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492896"/>
            <a:ext cx="7774632" cy="3816424"/>
          </a:xfrm>
        </p:spPr>
        <p:txBody>
          <a:bodyPr>
            <a:normAutofit/>
          </a:bodyPr>
          <a:lstStyle/>
          <a:p>
            <a:pPr lvl="0" algn="l"/>
            <a:br>
              <a:rPr lang="ru-RU" sz="4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br>
              <a:rPr lang="ru-RU" sz="1800" dirty="0"/>
            </a:br>
            <a:endParaRPr lang="ru-RU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8B4D5F7-F80C-E8DD-70D5-BC62116B0671}"/>
              </a:ext>
            </a:extLst>
          </p:cNvPr>
          <p:cNvSpPr/>
          <p:nvPr/>
        </p:nvSpPr>
        <p:spPr>
          <a:xfrm>
            <a:off x="4788023" y="924927"/>
            <a:ext cx="4048437" cy="709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</a:pPr>
            <a:r>
              <a:rPr lang="ru-RU" dirty="0"/>
              <a:t>Тестирование с помощью </a:t>
            </a:r>
            <a:r>
              <a:rPr lang="ru-RU" dirty="0" err="1"/>
              <a:t>PageSpeed</a:t>
            </a:r>
            <a:r>
              <a:rPr lang="ru-RU" dirty="0"/>
              <a:t> </a:t>
            </a:r>
            <a:r>
              <a:rPr lang="ru-RU" dirty="0" err="1"/>
              <a:t>Insights</a:t>
            </a:r>
            <a:r>
              <a:rPr lang="ru-RU" dirty="0"/>
              <a:t> </a:t>
            </a:r>
            <a:endParaRPr lang="ru-RU" sz="2800" b="1" kern="0" cap="all" dirty="0">
              <a:solidFill>
                <a:srgbClr val="365F91"/>
              </a:solidFill>
              <a:effectLst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02A729-403D-7D3E-9C25-F4AF7A584F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410" r="4582"/>
          <a:stretch/>
        </p:blipFill>
        <p:spPr bwMode="auto">
          <a:xfrm>
            <a:off x="17183" y="3013383"/>
            <a:ext cx="5006340" cy="298577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C06EA6-4AB9-D1B0-E60D-20914C8CF9D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392" r="22093"/>
          <a:stretch>
            <a:fillRect/>
          </a:stretch>
        </p:blipFill>
        <p:spPr bwMode="auto">
          <a:xfrm>
            <a:off x="4907462" y="3015283"/>
            <a:ext cx="4283722" cy="29876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277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61"/>
    </mc:Choice>
    <mc:Fallback xmlns="">
      <p:transition spd="slow" advTm="606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D:\академия\вкадемия фирменный стиль\слайд1-01-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1400"/>
            <a:ext cx="9422505" cy="70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07904" y="274638"/>
            <a:ext cx="4978896" cy="1143000"/>
          </a:xfrm>
        </p:spPr>
        <p:txBody>
          <a:bodyPr>
            <a:normAutofit/>
          </a:bodyPr>
          <a:lstStyle/>
          <a:p>
            <a:r>
              <a:rPr lang="ru-RU" sz="2800" b="1" cap="all" dirty="0"/>
              <a:t>Заключение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57200" y="1600200"/>
            <a:ext cx="8651304" cy="4853136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В ходе выполнения дипломного проекта было разработано современное веб-приложение для интернет-магазина кожаной одежды «</a:t>
            </a:r>
            <a:r>
              <a:rPr lang="en-US" dirty="0"/>
              <a:t>Heart of Style</a:t>
            </a:r>
            <a:r>
              <a:rPr lang="ru-RU" dirty="0"/>
              <a:t>», включающее полный цикл взаимодействия с пользователем: от выбора товара до оформления заказа и получения в пункте выдачи.</a:t>
            </a:r>
            <a:endParaRPr lang="en-US" dirty="0"/>
          </a:p>
          <a:p>
            <a:r>
              <a:rPr lang="ru-RU" b="1" dirty="0"/>
              <a:t>Перспективы развития:</a:t>
            </a:r>
            <a:endParaRPr lang="ru-RU" dirty="0"/>
          </a:p>
          <a:p>
            <a:pPr lvl="1"/>
            <a:r>
              <a:rPr lang="ru-RU" dirty="0"/>
              <a:t>Внедрение рекомендательной системы на основе машинного обучения.</a:t>
            </a:r>
          </a:p>
          <a:p>
            <a:pPr lvl="1"/>
            <a:r>
              <a:rPr lang="ru-RU" dirty="0"/>
              <a:t>Добавление AR-примерки товаров через камеру смартфона.</a:t>
            </a:r>
          </a:p>
          <a:p>
            <a:pPr lvl="1"/>
            <a:r>
              <a:rPr lang="ru-RU" dirty="0"/>
              <a:t>Расширение функционала веб-приложения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22376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7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3478</TotalTime>
  <Words>239</Words>
  <Application>Microsoft Office PowerPoint</Application>
  <PresentationFormat>Экран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Диаграмма организационной структуры</vt:lpstr>
      <vt:lpstr> интерфейс веб-приложения </vt:lpstr>
      <vt:lpstr>Презентация PowerPoint</vt:lpstr>
      <vt:lpstr>Use-case диаграмма</vt:lpstr>
      <vt:lpstr> </vt:lpstr>
      <vt:lpstr> </vt:lpstr>
      <vt:lpstr>Заключение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Якупова Анастасия Владимировна</dc:creator>
  <cp:lastModifiedBy>Рахмани Ани</cp:lastModifiedBy>
  <cp:revision>310</cp:revision>
  <dcterms:created xsi:type="dcterms:W3CDTF">2013-03-22T05:22:39Z</dcterms:created>
  <dcterms:modified xsi:type="dcterms:W3CDTF">2025-06-24T22:13:55Z</dcterms:modified>
</cp:coreProperties>
</file>