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326" r:id="rId2"/>
    <p:sldId id="328" r:id="rId3"/>
    <p:sldId id="323" r:id="rId4"/>
    <p:sldId id="329" r:id="rId5"/>
    <p:sldId id="332" r:id="rId6"/>
    <p:sldId id="327" r:id="rId7"/>
    <p:sldId id="333" r:id="rId8"/>
    <p:sldId id="338" r:id="rId9"/>
    <p:sldId id="337" r:id="rId10"/>
    <p:sldId id="33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>
        <p:scale>
          <a:sx n="100" d="100"/>
          <a:sy n="100" d="100"/>
        </p:scale>
        <p:origin x="96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7E4D-F040-4222-94FC-4540ADB38BE1}" type="datetimeFigureOut">
              <a:rPr lang="ru-RU" smtClean="0"/>
              <a:pPr/>
              <a:t>02.06.2025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B436A-FDF4-4E61-8C42-590CE3A3F5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74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304-215D-4057-BA61-5B90A9837A81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0DF0-C84A-434D-AD37-3AB6516C5A0E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DC26-6B76-4917-A430-95260EB7EF88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6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4043-11EC-4957-B91D-7D5A74966CF6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6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3705-5835-4445-BCBB-C2CFB0A264E2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FE92-6F81-4F63-BFB6-FD2EF6BC43F0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4330-F450-45C4-987D-79E6684653F1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68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4710-D9F9-4903-A4F2-A3CEF778191D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4C3B-BB94-4C81-A9D5-CB1AB6831302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8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B947-ECC9-43A5-B591-198FC4A4418C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5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85B6-D1D3-41B6-B07A-C887B5C54A1A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16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D4EA-6CF1-4D67-8380-8E53192AB954}" type="datetime1">
              <a:rPr lang="ru-RU" smtClean="0"/>
              <a:pPr/>
              <a:t>02.06.2025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5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260"/>
            <a:ext cx="7790830" cy="196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66615" y="428910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студентка группы 9ИСП-211</a:t>
            </a:r>
          </a:p>
          <a:p>
            <a:pPr algn="ctr"/>
            <a:r>
              <a:rPr lang="ru-RU" sz="2000" b="1" dirty="0" err="1">
                <a:latin typeface="Times New Roman"/>
                <a:ea typeface="Calibri"/>
              </a:rPr>
              <a:t>Рахманкулова</a:t>
            </a:r>
            <a:r>
              <a:rPr lang="ru-RU" sz="2000" b="1" dirty="0">
                <a:latin typeface="Times New Roman"/>
                <a:ea typeface="Calibri"/>
              </a:rPr>
              <a:t> Анна Руслановна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658" y="5207749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Семёнов Пётр Николаевич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56490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/>
                <a:ea typeface="Calibri"/>
              </a:rPr>
              <a:t>Разработка веб-приложения интернет-магазина кожаной одежды «</a:t>
            </a:r>
            <a:r>
              <a:rPr lang="en-US" sz="2400" b="1" dirty="0">
                <a:latin typeface="Times New Roman"/>
                <a:ea typeface="Calibri"/>
              </a:rPr>
              <a:t>Heart of Style</a:t>
            </a:r>
            <a:r>
              <a:rPr lang="ru-RU" sz="2400" b="1" dirty="0">
                <a:latin typeface="Times New Roman"/>
                <a:ea typeface="Calibri"/>
              </a:rPr>
              <a:t>»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8763" y="6093295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9375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AA304-E6E0-0AE5-6FC4-24F7EC83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>
            <a:extLst>
              <a:ext uri="{FF2B5EF4-FFF2-40B4-BE49-F238E27FC236}">
                <a16:creationId xmlns:a16="http://schemas.microsoft.com/office/drawing/2014/main" id="{1C19D601-284E-8424-6286-A31275C3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" y="19448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4ABA5-6297-27A5-4739-B9E3B0DB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792088"/>
          </a:xfrm>
        </p:spPr>
        <p:txBody>
          <a:bodyPr>
            <a:noAutofit/>
          </a:bodyPr>
          <a:lstStyle/>
          <a:p>
            <a:br>
              <a:rPr lang="ru-RU" sz="2800" b="1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07BED2-89AB-97E4-1A1A-356659CC5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9F50D-6BEE-9BE7-6F89-EE82824ECA70}"/>
              </a:ext>
            </a:extLst>
          </p:cNvPr>
          <p:cNvSpPr/>
          <p:nvPr/>
        </p:nvSpPr>
        <p:spPr>
          <a:xfrm>
            <a:off x="2547781" y="3705235"/>
            <a:ext cx="4832531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dirty="0"/>
              <a:t>https://arrakhmankulova.pythonanywhere.com/</a:t>
            </a:r>
            <a:endParaRPr lang="ru-RU" sz="2800" b="1" kern="0" cap="all" dirty="0">
              <a:solidFill>
                <a:srgbClr val="365F9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7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052737"/>
            <a:ext cx="7772400" cy="79208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9388" y="1953376"/>
            <a:ext cx="7743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обусловлена необходимостью повышения эффективности взаимодействия интернет-магазинов с клиентами, автоматизации рутинных операций и повышения конкурентоспособности бизнеса за счёт современных ИТ-решений. Особенно важным это становится для малых нишевых предприятий, которым требуется простое в обслуживании и гибкое в настройке решение.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ц</a:t>
            </a:r>
            <a:r>
              <a:rPr lang="ru-RU" dirty="0"/>
              <a:t>елью дипломной работы является разработка веб-приложения для интернет-магазина по продаже изделий из кожи, обеспечивающего эффективное взаимодействие с клиентами.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анализ предметной области и требований к системе;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подходящую методологию и средства проектирования;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спроектировать интерфейс и архитектуру информационной системы;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реализовать клиентскую и серверную части веб-приложения;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тестирование системы на соответствие заданным требованиям;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подготовить пользовательскую документацию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58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1800" y="1052737"/>
            <a:ext cx="5828184" cy="7920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организационной структуры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E83C9AB7-4E40-AC87-012C-B209EB951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977949-BBCE-0E24-D470-66C48663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1021"/>
            <a:ext cx="9170985" cy="4391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07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" y="27384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87824" y="620688"/>
            <a:ext cx="5828184" cy="792088"/>
          </a:xfrm>
        </p:spPr>
        <p:txBody>
          <a:bodyPr>
            <a:noAutofit/>
          </a:bodyPr>
          <a:lstStyle/>
          <a:p>
            <a:br>
              <a:rPr lang="ru-RU" sz="3600" b="1" dirty="0"/>
            </a:br>
            <a:r>
              <a:rPr lang="ru-RU" sz="2800" b="1" cap="all" dirty="0">
                <a:solidFill>
                  <a:prstClr val="black"/>
                </a:solidFill>
                <a:ea typeface="+mn-ea"/>
                <a:cs typeface="+mn-cs"/>
              </a:rPr>
              <a:t>интерфейс веб-приложения</a:t>
            </a:r>
            <a:br>
              <a:rPr lang="ru-RU" sz="2800" b="1" cap="all" dirty="0"/>
            </a:br>
            <a:endParaRPr lang="ru-RU" sz="2800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743365"/>
            <a:ext cx="8062664" cy="3845875"/>
          </a:xfrm>
        </p:spPr>
        <p:txBody>
          <a:bodyPr>
            <a:normAutofit/>
          </a:bodyPr>
          <a:lstStyle/>
          <a:p>
            <a:pPr lvl="0" algn="l"/>
            <a:br>
              <a:rPr lang="ru-RU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ru-RU" sz="1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6317FF-72BD-A672-4EB8-356D5A6C8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" y="1822350"/>
            <a:ext cx="9170985" cy="7138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A5DD4-7ECA-26E1-3A88-4565B0462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44" y="2515277"/>
            <a:ext cx="9170985" cy="7030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5CE631-268B-35E7-44BD-211C7D3EFB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96"/>
          <a:stretch>
            <a:fillRect/>
          </a:stretch>
        </p:blipFill>
        <p:spPr>
          <a:xfrm>
            <a:off x="0" y="3181829"/>
            <a:ext cx="9167019" cy="6851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0654DF-E7A0-B95D-3F58-5F36D39D536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840" t="9337" r="1554" b="2847"/>
          <a:stretch>
            <a:fillRect/>
          </a:stretch>
        </p:blipFill>
        <p:spPr>
          <a:xfrm>
            <a:off x="-38744" y="3287640"/>
            <a:ext cx="5472609" cy="35977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558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11960" y="692696"/>
            <a:ext cx="4176464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cap="all" dirty="0">
                <a:solidFill>
                  <a:srgbClr val="111115"/>
                </a:solidFill>
                <a:latin typeface="Times New Roman"/>
                <a:ea typeface="Times New Roman"/>
                <a:cs typeface="Times New Roman"/>
              </a:rPr>
              <a:t>ER</a:t>
            </a:r>
            <a:r>
              <a:rPr lang="ru-RU" sz="2800" b="1" cap="all" dirty="0">
                <a:solidFill>
                  <a:srgbClr val="111115"/>
                </a:solidFill>
                <a:latin typeface="Times New Roman"/>
                <a:ea typeface="Times New Roman"/>
                <a:cs typeface="Times New Roman"/>
              </a:rPr>
              <a:t>-диаграмма</a:t>
            </a:r>
            <a:endParaRPr lang="ru-RU" sz="2800" cap="all" dirty="0">
              <a:ea typeface="Calibri"/>
              <a:cs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FB7B97-906F-30E9-D9FF-CFCB3684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5" y="2072124"/>
            <a:ext cx="9144000" cy="4221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5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" y="-2359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3848" y="880093"/>
            <a:ext cx="5756176" cy="79208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8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Use-case </a:t>
            </a:r>
            <a:r>
              <a:rPr lang="ru-RU" sz="28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диаграмма</a:t>
            </a:r>
            <a:endParaRPr lang="ru-RU" sz="28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B82699-9B3F-6638-0E55-9072A821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" t="414" r="-43" b="4256"/>
          <a:stretch>
            <a:fillRect/>
          </a:stretch>
        </p:blipFill>
        <p:spPr>
          <a:xfrm>
            <a:off x="2339752" y="1940723"/>
            <a:ext cx="6506243" cy="4773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26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" y="19448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792088"/>
          </a:xfrm>
        </p:spPr>
        <p:txBody>
          <a:bodyPr>
            <a:noAutofit/>
          </a:bodyPr>
          <a:lstStyle/>
          <a:p>
            <a:br>
              <a:rPr lang="ru-RU" sz="2800" b="1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88023" y="924927"/>
            <a:ext cx="4048437" cy="70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ru-RU" dirty="0"/>
              <a:t>Контекстная диаграмма архитектуры MVT</a:t>
            </a:r>
            <a:endParaRPr lang="ru-RU" sz="2800" b="1" kern="0" cap="all" dirty="0">
              <a:solidFill>
                <a:srgbClr val="365F9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93D3D-13BB-3984-7EEC-BA7F9AAC2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92297"/>
            <a:ext cx="4500245" cy="44037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5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BDE63-05CB-44BB-2D81-525FF0077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>
            <a:extLst>
              <a:ext uri="{FF2B5EF4-FFF2-40B4-BE49-F238E27FC236}">
                <a16:creationId xmlns:a16="http://schemas.microsoft.com/office/drawing/2014/main" id="{00671B95-C2CD-231A-255B-9ED856EC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" y="19448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AAF83-C508-3365-0149-06E97B22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792088"/>
          </a:xfrm>
        </p:spPr>
        <p:txBody>
          <a:bodyPr>
            <a:noAutofit/>
          </a:bodyPr>
          <a:lstStyle/>
          <a:p>
            <a:br>
              <a:rPr lang="ru-RU" sz="2800" b="1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B18D88-7487-0C9A-D648-D1E740ECB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8B4D5F7-F80C-E8DD-70D5-BC62116B0671}"/>
              </a:ext>
            </a:extLst>
          </p:cNvPr>
          <p:cNvSpPr/>
          <p:nvPr/>
        </p:nvSpPr>
        <p:spPr>
          <a:xfrm>
            <a:off x="4788023" y="924927"/>
            <a:ext cx="4048437" cy="70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ru-RU" dirty="0"/>
              <a:t>Тестирование с помощью </a:t>
            </a:r>
            <a:r>
              <a:rPr lang="ru-RU" dirty="0" err="1"/>
              <a:t>PageSpeed</a:t>
            </a:r>
            <a:r>
              <a:rPr lang="ru-RU" dirty="0"/>
              <a:t> </a:t>
            </a:r>
            <a:r>
              <a:rPr lang="ru-RU" dirty="0" err="1"/>
              <a:t>Insights</a:t>
            </a:r>
            <a:r>
              <a:rPr lang="ru-RU" dirty="0"/>
              <a:t> </a:t>
            </a:r>
            <a:endParaRPr lang="ru-RU" sz="2800" b="1" kern="0" cap="all" dirty="0">
              <a:solidFill>
                <a:srgbClr val="365F9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02A729-403D-7D3E-9C25-F4AF7A584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0" r="4582"/>
          <a:stretch/>
        </p:blipFill>
        <p:spPr bwMode="auto">
          <a:xfrm>
            <a:off x="17183" y="3013383"/>
            <a:ext cx="5006340" cy="2985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C06EA6-4AB9-D1B0-E60D-20914C8CF9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92" r="22093"/>
          <a:stretch>
            <a:fillRect/>
          </a:stretch>
        </p:blipFill>
        <p:spPr bwMode="auto">
          <a:xfrm>
            <a:off x="4907462" y="3015283"/>
            <a:ext cx="4283722" cy="298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77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422505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904" y="274638"/>
            <a:ext cx="4978896" cy="1143000"/>
          </a:xfrm>
        </p:spPr>
        <p:txBody>
          <a:bodyPr>
            <a:normAutofit/>
          </a:bodyPr>
          <a:lstStyle/>
          <a:p>
            <a:r>
              <a:rPr lang="ru-RU" sz="2800" b="1" cap="all" dirty="0"/>
              <a:t>Заключение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ходе выполнения дипломного проекта было разработано современное веб-приложение для интернет-магазина кожаной одежды «</a:t>
            </a:r>
            <a:r>
              <a:rPr lang="en-US" dirty="0"/>
              <a:t>Heart of Style</a:t>
            </a:r>
            <a:r>
              <a:rPr lang="ru-RU" dirty="0"/>
              <a:t>», включающее полный цикл взаимодействия с пользователем: от выбора товара до оформления заказа и получения в пункте выдачи.</a:t>
            </a:r>
            <a:endParaRPr lang="en-US" dirty="0"/>
          </a:p>
          <a:p>
            <a:r>
              <a:rPr lang="ru-RU" b="1" dirty="0"/>
              <a:t>Перспективы развития:</a:t>
            </a:r>
            <a:endParaRPr lang="ru-RU" dirty="0"/>
          </a:p>
          <a:p>
            <a:pPr lvl="1"/>
            <a:r>
              <a:rPr lang="ru-RU" dirty="0"/>
              <a:t>Внедрение рекомендательной системы на основе машинного обучения.</a:t>
            </a:r>
          </a:p>
          <a:p>
            <a:pPr lvl="1"/>
            <a:r>
              <a:rPr lang="ru-RU" dirty="0"/>
              <a:t>Добавление AR-примерки товаров через камеру смартфона.</a:t>
            </a:r>
          </a:p>
          <a:p>
            <a:pPr lvl="1"/>
            <a:r>
              <a:rPr lang="ru-RU" dirty="0"/>
              <a:t>Расширение функционала веб-приложения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237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</TotalTime>
  <Words>239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Диаграмма организационной структуры</vt:lpstr>
      <vt:lpstr> интерфейс веб-приложения </vt:lpstr>
      <vt:lpstr>Презентация PowerPoint</vt:lpstr>
      <vt:lpstr>Use-case диаграмма</vt:lpstr>
      <vt:lpstr> </vt:lpstr>
      <vt:lpstr> </vt:lpstr>
      <vt:lpstr>Заключение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Якупова Анастасия Владимировна</dc:creator>
  <cp:lastModifiedBy>Рахмани Ани</cp:lastModifiedBy>
  <cp:revision>309</cp:revision>
  <dcterms:created xsi:type="dcterms:W3CDTF">2013-03-22T05:22:39Z</dcterms:created>
  <dcterms:modified xsi:type="dcterms:W3CDTF">2025-06-02T04:52:16Z</dcterms:modified>
</cp:coreProperties>
</file>