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37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6C72C-DBA8-4AEF-89A8-078D322B557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67225-0D53-4093-893A-C4883E344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67225-0D53-4093-893A-C4883E344B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7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67225-0D53-4093-893A-C4883E344B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7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brandnewkorea" TargetMode="External"/><Relationship Id="rId5" Type="http://schemas.openxmlformats.org/officeDocument/2006/relationships/hyperlink" Target="https://twitter.com/BNK2015" TargetMode="External"/><Relationship Id="rId10" Type="http://schemas.openxmlformats.org/officeDocument/2006/relationships/hyperlink" Target="http://arahansa.github.io/brandnew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320842"/>
            <a:ext cx="5195714" cy="5281093"/>
            <a:chOff x="2195736" y="332655"/>
            <a:chExt cx="6419850" cy="6525345"/>
          </a:xfrm>
        </p:grpSpPr>
        <p:pic>
          <p:nvPicPr>
            <p:cNvPr id="1026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638"/>
            <a:stretch/>
          </p:blipFill>
          <p:spPr bwMode="auto">
            <a:xfrm>
              <a:off x="2195736" y="332655"/>
              <a:ext cx="6419850" cy="6525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13" t="7186" r="57900" b="75341"/>
            <a:stretch/>
          </p:blipFill>
          <p:spPr bwMode="auto">
            <a:xfrm>
              <a:off x="6658345" y="3645024"/>
              <a:ext cx="1955354" cy="1597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5796136" y="476672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대한민국 집단지성 프로젝트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 번째 모임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i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#From</a:t>
            </a:r>
            <a:r>
              <a:rPr lang="ko-KR" altLang="en-US" b="1" i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i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Follower to Pioneer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2929016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토요일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@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여의도 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KBS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스튜디오</a:t>
            </a: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3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164288" y="4749513"/>
            <a:ext cx="1811690" cy="1841461"/>
            <a:chOff x="0" y="1320842"/>
            <a:chExt cx="5195715" cy="5281094"/>
          </a:xfrm>
        </p:grpSpPr>
        <p:pic>
          <p:nvPicPr>
            <p:cNvPr id="1026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638"/>
            <a:stretch/>
          </p:blipFill>
          <p:spPr bwMode="auto">
            <a:xfrm>
              <a:off x="0" y="1320842"/>
              <a:ext cx="5195715" cy="5281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13" t="7186" r="57900" b="75341"/>
            <a:stretch/>
          </p:blipFill>
          <p:spPr bwMode="auto">
            <a:xfrm>
              <a:off x="3611681" y="4001609"/>
              <a:ext cx="1582507" cy="129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13" t="7186" r="57900" b="75341"/>
            <a:stretch/>
          </p:blipFill>
          <p:spPr bwMode="auto">
            <a:xfrm>
              <a:off x="179513" y="1556792"/>
              <a:ext cx="1582507" cy="129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07504" y="116632"/>
            <a:ext cx="5917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608" y="3316739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Discussion Session</a:t>
            </a:r>
            <a:endParaRPr lang="en-US" altLang="ko-KR" sz="2000" b="1" i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8004" y="3809762"/>
            <a:ext cx="66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Why Korea?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미국과 중국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덩치를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설레게 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한국의 매력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5693186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Closing Session</a:t>
            </a:r>
            <a:endParaRPr lang="en-US" altLang="ko-KR" sz="2000" b="1" i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58004" y="4275001"/>
            <a:ext cx="66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본격 </a:t>
            </a:r>
            <a:r>
              <a:rPr lang="ko-KR" altLang="en-US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시대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발전방향과 우리의 생존방법</a:t>
            </a: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8004" y="4740239"/>
            <a:ext cx="66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변화가 절실하다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금융과 인재육성</a:t>
            </a: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311090" y="1680712"/>
            <a:ext cx="2535346" cy="1515424"/>
            <a:chOff x="7092280" y="1681822"/>
            <a:chExt cx="2535346" cy="1515424"/>
          </a:xfrm>
        </p:grpSpPr>
        <p:pic>
          <p:nvPicPr>
            <p:cNvPr id="3074" name="Picture 2" descr="https://fbcdn-sphotos-b-a.akamaihd.net/hphotos-ak-xpf1/v/t1.0-9/11169872_946771592020004_6250394121472433349_n.jpg?oh=e0b1bd53b93b82e4bed2b2e9abfa0072&amp;oe=55C60C46&amp;__gda__=1439250476_32b3506178371838ce35cc0732dc68b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3148" y="1780609"/>
              <a:ext cx="2036970" cy="1271464"/>
            </a:xfrm>
            <a:prstGeom prst="rect">
              <a:avLst/>
            </a:prstGeom>
            <a:noFill/>
            <a:effectLst>
              <a:softEdge rad="381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7092280" y="1681822"/>
              <a:ext cx="2535346" cy="1515424"/>
            </a:xfrm>
            <a:prstGeom prst="rect">
              <a:avLst/>
            </a:prstGeom>
            <a:solidFill>
              <a:srgbClr val="2C2D3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43608" y="1521970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Opening Session </a:t>
            </a:r>
            <a:endParaRPr lang="en-US" altLang="ko-KR" sz="2000" b="1" i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8005" y="1981518"/>
            <a:ext cx="4583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미국과 중국이 주도하는 </a:t>
            </a:r>
            <a:r>
              <a:rPr lang="ko-KR" altLang="en-US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혁명의 시대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한국에게 위기인가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기회인가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 </a:t>
            </a: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-13108" y="908720"/>
            <a:ext cx="9177205" cy="0"/>
          </a:xfrm>
          <a:prstGeom prst="line">
            <a:avLst/>
          </a:prstGeom>
          <a:ln w="381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3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228184" y="2827939"/>
            <a:ext cx="1391497" cy="2307929"/>
            <a:chOff x="6653448" y="2093764"/>
            <a:chExt cx="1770194" cy="2936033"/>
          </a:xfrm>
        </p:grpSpPr>
        <p:pic>
          <p:nvPicPr>
            <p:cNvPr id="4098" name="Picture 2" descr="http://blog.donga.com/sjdhksk/files/2012/09/1639320869134671777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36" b="89091" l="28000" r="77455">
                          <a14:foregroundMark x1="38182" y1="83091" x2="38182" y2="83091"/>
                          <a14:foregroundMark x1="59455" y1="77636" x2="59455" y2="77636"/>
                          <a14:foregroundMark x1="55455" y1="75818" x2="55455" y2="75818"/>
                          <a14:foregroundMark x1="54545" y1="76545" x2="54545" y2="765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86" r="20533" b="10503"/>
            <a:stretch/>
          </p:blipFill>
          <p:spPr bwMode="auto">
            <a:xfrm>
              <a:off x="6724973" y="2181390"/>
              <a:ext cx="1698669" cy="2800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653448" y="2093764"/>
              <a:ext cx="1698669" cy="2936033"/>
            </a:xfrm>
            <a:prstGeom prst="rect">
              <a:avLst/>
            </a:prstGeom>
            <a:solidFill>
              <a:srgbClr val="2C2D37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164288" y="4749513"/>
            <a:ext cx="1811690" cy="1841461"/>
            <a:chOff x="0" y="1320842"/>
            <a:chExt cx="5195715" cy="5281094"/>
          </a:xfrm>
        </p:grpSpPr>
        <p:pic>
          <p:nvPicPr>
            <p:cNvPr id="1026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638"/>
            <a:stretch/>
          </p:blipFill>
          <p:spPr bwMode="auto">
            <a:xfrm>
              <a:off x="0" y="1320842"/>
              <a:ext cx="5195715" cy="5281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13" t="7186" r="57900" b="75341"/>
            <a:stretch/>
          </p:blipFill>
          <p:spPr bwMode="auto">
            <a:xfrm>
              <a:off x="3611681" y="4001609"/>
              <a:ext cx="1582507" cy="129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13" t="7186" r="57900" b="75341"/>
            <a:stretch/>
          </p:blipFill>
          <p:spPr bwMode="auto">
            <a:xfrm>
              <a:off x="179513" y="1556792"/>
              <a:ext cx="1582507" cy="129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07504" y="116632"/>
            <a:ext cx="5917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DISCUSSION #1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06422" y="2204864"/>
            <a:ext cx="5857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작은 국가임에도 불구하고 높은 존재감을 가진 대한민국</a:t>
            </a: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그 매력은 어디에서 나오는가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대장금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부터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강남스타일까지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문화와 대륙을 넘나드는 한류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드라마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패션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K-pop,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최고의 인재들까지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세계각국의 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생생한 목소리와 시선을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통해 알아보는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</a:t>
            </a:r>
            <a:r>
              <a:rPr lang="ko-KR" altLang="en-US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컨텐츠와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파급력의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원천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160" y="1521970"/>
            <a:ext cx="7026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Why Korea?</a:t>
            </a:r>
            <a:r>
              <a:rPr lang="ko-KR" altLang="en-US" sz="2000" b="1" i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미국과 중국</a:t>
            </a:r>
            <a:r>
              <a:rPr lang="en-US" altLang="ko-KR" sz="2000" b="1" i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i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덩치를 설레게 하는 한국의 매력</a:t>
            </a:r>
            <a:r>
              <a:rPr lang="en-US" altLang="ko-KR" sz="2000" b="1" i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000" b="1" i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-13108" y="908720"/>
            <a:ext cx="9177205" cy="0"/>
          </a:xfrm>
          <a:prstGeom prst="line">
            <a:avLst/>
          </a:prstGeom>
          <a:ln w="381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1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733226" y="2681578"/>
            <a:ext cx="2114607" cy="2136180"/>
            <a:chOff x="6023912" y="2687980"/>
            <a:chExt cx="2399730" cy="2424212"/>
          </a:xfrm>
        </p:grpSpPr>
        <p:pic>
          <p:nvPicPr>
            <p:cNvPr id="6150" name="Picture 6" descr="http://www.nextbigwhat.com/wp-content/uploads/2013/09/Mobile-Ap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00" b="97600" l="3600" r="99200">
                          <a14:foregroundMark x1="37200" y1="12000" x2="37200" y2="12000"/>
                          <a14:foregroundMark x1="40000" y1="11000" x2="40000" y2="11000"/>
                          <a14:foregroundMark x1="39800" y1="13800" x2="39800" y2="13800"/>
                          <a14:foregroundMark x1="43600" y1="13800" x2="43600" y2="13800"/>
                          <a14:foregroundMark x1="52400" y1="25400" x2="52400" y2="25400"/>
                          <a14:foregroundMark x1="61200" y1="41600" x2="61200" y2="41600"/>
                          <a14:foregroundMark x1="59200" y1="49400" x2="59200" y2="49400"/>
                          <a14:foregroundMark x1="46800" y1="47800" x2="46800" y2="47800"/>
                          <a14:foregroundMark x1="43400" y1="47000" x2="43400" y2="47000"/>
                          <a14:foregroundMark x1="39200" y1="51400" x2="39200" y2="51400"/>
                          <a14:foregroundMark x1="45000" y1="50800" x2="45000" y2="50800"/>
                          <a14:foregroundMark x1="43200" y1="44600" x2="43200" y2="44600"/>
                          <a14:foregroundMark x1="41200" y1="44600" x2="41200" y2="44600"/>
                          <a14:foregroundMark x1="39800" y1="44600" x2="39800" y2="44600"/>
                          <a14:foregroundMark x1="39200" y1="44400" x2="39200" y2="44400"/>
                          <a14:foregroundMark x1="39600" y1="44000" x2="39600" y2="44000"/>
                          <a14:foregroundMark x1="40800" y1="44000" x2="40800" y2="44000"/>
                          <a14:foregroundMark x1="37800" y1="52400" x2="37800" y2="52400"/>
                          <a14:foregroundMark x1="21400" y1="45600" x2="21400" y2="45600"/>
                          <a14:foregroundMark x1="16200" y1="43400" x2="16200" y2="43400"/>
                          <a14:foregroundMark x1="11600" y1="41600" x2="11600" y2="41600"/>
                          <a14:foregroundMark x1="11200" y1="47600" x2="11200" y2="47600"/>
                          <a14:foregroundMark x1="48200" y1="47200" x2="48200" y2="47200"/>
                          <a14:foregroundMark x1="86400" y1="76000" x2="86400" y2="76000"/>
                          <a14:foregroundMark x1="88000" y1="62800" x2="88000" y2="62800"/>
                          <a14:foregroundMark x1="88800" y1="60200" x2="88800" y2="60200"/>
                          <a14:foregroundMark x1="89800" y1="51000" x2="89800" y2="51000"/>
                          <a14:foregroundMark x1="93200" y1="28800" x2="93200" y2="28800"/>
                          <a14:foregroundMark x1="95000" y1="18400" x2="95000" y2="18400"/>
                          <a14:foregroundMark x1="86000" y1="81400" x2="86000" y2="81400"/>
                          <a14:foregroundMark x1="84800" y1="90000" x2="84800" y2="90000"/>
                          <a14:foregroundMark x1="84000" y1="90800" x2="84000" y2="90800"/>
                          <a14:foregroundMark x1="48800" y1="50000" x2="48800" y2="50000"/>
                          <a14:foregroundMark x1="74400" y1="52400" x2="74400" y2="52400"/>
                          <a14:foregroundMark x1="78000" y1="44000" x2="78000" y2="44000"/>
                          <a14:foregroundMark x1="22600" y1="18200" x2="22600" y2="18200"/>
                          <a14:foregroundMark x1="36800" y1="14200" x2="36800" y2="14200"/>
                          <a14:foregroundMark x1="14400" y1="72600" x2="14400" y2="72600"/>
                          <a14:foregroundMark x1="44800" y1="60200" x2="44800" y2="60200"/>
                          <a14:foregroundMark x1="78600" y1="30600" x2="78600" y2="30600"/>
                          <a14:foregroundMark x1="83200" y1="32600" x2="83200" y2="32600"/>
                          <a14:foregroundMark x1="83000" y1="53200" x2="83000" y2="53200"/>
                          <a14:foregroundMark x1="95800" y1="12800" x2="95800" y2="12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912" y="2831996"/>
              <a:ext cx="2280196" cy="2280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143446" y="2687980"/>
              <a:ext cx="2280196" cy="2264192"/>
            </a:xfrm>
            <a:prstGeom prst="rect">
              <a:avLst/>
            </a:prstGeom>
            <a:solidFill>
              <a:srgbClr val="2C2D3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164288" y="4749513"/>
            <a:ext cx="1811690" cy="1841461"/>
            <a:chOff x="0" y="1320842"/>
            <a:chExt cx="5195715" cy="5281094"/>
          </a:xfrm>
        </p:grpSpPr>
        <p:pic>
          <p:nvPicPr>
            <p:cNvPr id="1026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638"/>
            <a:stretch/>
          </p:blipFill>
          <p:spPr bwMode="auto">
            <a:xfrm>
              <a:off x="0" y="1320842"/>
              <a:ext cx="5195715" cy="5281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13" t="7186" r="57900" b="75341"/>
            <a:stretch/>
          </p:blipFill>
          <p:spPr bwMode="auto">
            <a:xfrm>
              <a:off x="3611681" y="4001609"/>
              <a:ext cx="1582507" cy="129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13" t="7186" r="57900" b="75341"/>
            <a:stretch/>
          </p:blipFill>
          <p:spPr bwMode="auto">
            <a:xfrm>
              <a:off x="179513" y="1556792"/>
              <a:ext cx="1582507" cy="129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07504" y="116632"/>
            <a:ext cx="5917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DISCUSSION #2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24352" y="2204864"/>
            <a:ext cx="585786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오프라인의 부가가치를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흡수하는 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혁명적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변화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Online to Offline business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무한한 가능성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중국과 미국을 통해 예측하는 </a:t>
            </a:r>
            <a:r>
              <a:rPr lang="ko-KR" altLang="en-US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산업의 발전방향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대한민국 </a:t>
            </a:r>
            <a:r>
              <a:rPr lang="ko-KR" altLang="en-US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산업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현업에서 느끼는 현실과 경쟁력은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한국의 생존방식과 실천적 대안에 대해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160" y="1521970"/>
            <a:ext cx="713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본격적으로 시작 된 </a:t>
            </a:r>
            <a:r>
              <a:rPr lang="ko-KR" altLang="en-US" sz="2000" b="1" i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r>
              <a:rPr lang="ko-KR" altLang="en-US" sz="2000" b="1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시대</a:t>
            </a:r>
            <a:r>
              <a:rPr lang="en-US" altLang="ko-KR" sz="2000" b="1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발전방향과 우리의 생존방법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-13108" y="908720"/>
            <a:ext cx="9177205" cy="0"/>
          </a:xfrm>
          <a:prstGeom prst="line">
            <a:avLst/>
          </a:prstGeom>
          <a:ln w="381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164288" y="4749513"/>
            <a:ext cx="1811690" cy="1841461"/>
            <a:chOff x="0" y="1320842"/>
            <a:chExt cx="5195715" cy="5281094"/>
          </a:xfrm>
        </p:grpSpPr>
        <p:pic>
          <p:nvPicPr>
            <p:cNvPr id="1026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638"/>
            <a:stretch/>
          </p:blipFill>
          <p:spPr bwMode="auto">
            <a:xfrm>
              <a:off x="0" y="1320842"/>
              <a:ext cx="5195715" cy="5281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13" t="7186" r="57900" b="75341"/>
            <a:stretch/>
          </p:blipFill>
          <p:spPr bwMode="auto">
            <a:xfrm>
              <a:off x="3611681" y="4001609"/>
              <a:ext cx="1582507" cy="129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13" t="7186" r="57900" b="75341"/>
            <a:stretch/>
          </p:blipFill>
          <p:spPr bwMode="auto">
            <a:xfrm>
              <a:off x="179513" y="1556792"/>
              <a:ext cx="1582507" cy="129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07504" y="116632"/>
            <a:ext cx="5917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DISCUSSION #3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2160" y="1521970"/>
            <a:ext cx="7026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변화가 절실하다</a:t>
            </a:r>
            <a:r>
              <a:rPr lang="en-US" altLang="ko-KR" sz="2000" b="1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금융과 인재육성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-13108" y="908720"/>
            <a:ext cx="9177205" cy="0"/>
          </a:xfrm>
          <a:prstGeom prst="line">
            <a:avLst/>
          </a:prstGeom>
          <a:ln w="381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5899687" y="1922080"/>
            <a:ext cx="2799856" cy="1961982"/>
            <a:chOff x="6084168" y="2259106"/>
            <a:chExt cx="2799856" cy="1961982"/>
          </a:xfrm>
        </p:grpSpPr>
        <p:pic>
          <p:nvPicPr>
            <p:cNvPr id="5132" name="Picture 12" descr="http://cfile240.uf.daum.net/image/18571450500D261706CE6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9" t="10476" r="5028" b="5717"/>
            <a:stretch/>
          </p:blipFill>
          <p:spPr bwMode="auto">
            <a:xfrm>
              <a:off x="6084168" y="2348880"/>
              <a:ext cx="2736304" cy="172819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6114619" y="2259106"/>
              <a:ext cx="2769405" cy="1961982"/>
            </a:xfrm>
            <a:prstGeom prst="rect">
              <a:avLst/>
            </a:prstGeom>
            <a:solidFill>
              <a:srgbClr val="2C2D3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58405" y="4357172"/>
            <a:ext cx="2607268" cy="1400097"/>
            <a:chOff x="190821" y="4221087"/>
            <a:chExt cx="2607268" cy="1400097"/>
          </a:xfrm>
        </p:grpSpPr>
        <p:pic>
          <p:nvPicPr>
            <p:cNvPr id="5134" name="Picture 14" descr="https://fbcdn-sphotos-b-a.akamaihd.net/hphotos-ak-xap1/v/t1.0-9/11182179_948086631888500_7443339614085319260_n.jpg?oh=c5ab8f443f15e925abed4e38ffbed8c1&amp;oe=55DE79BD&amp;__gda__=1441059681_43ce5b22cd8d5eadb806ce71cb829bf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22" y="4221088"/>
              <a:ext cx="2607267" cy="136415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190821" y="4221087"/>
              <a:ext cx="2607267" cy="1400097"/>
            </a:xfrm>
            <a:prstGeom prst="rect">
              <a:avLst/>
            </a:prstGeom>
            <a:solidFill>
              <a:srgbClr val="2C2D3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06422" y="2276872"/>
            <a:ext cx="5857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 감독과 규제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안전장치인가 편법조장인가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핀테크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혁명이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다가오는 지금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변화가 필요한 때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자원도 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땅도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부족하지만 인재로 성장한 대한민국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혁신적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진취적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인재들은 왜 나타나지 않는가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미치고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즐기고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실패하고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 일어서는 문화를 위해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7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164288" y="4749513"/>
            <a:ext cx="1811690" cy="1841461"/>
            <a:chOff x="0" y="1320842"/>
            <a:chExt cx="5195715" cy="5281094"/>
          </a:xfrm>
        </p:grpSpPr>
        <p:pic>
          <p:nvPicPr>
            <p:cNvPr id="1026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638"/>
            <a:stretch/>
          </p:blipFill>
          <p:spPr bwMode="auto">
            <a:xfrm>
              <a:off x="0" y="1320842"/>
              <a:ext cx="5195715" cy="5281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13" t="7186" r="57900" b="75341"/>
            <a:stretch/>
          </p:blipFill>
          <p:spPr bwMode="auto">
            <a:xfrm>
              <a:off x="3611681" y="4001609"/>
              <a:ext cx="1582507" cy="129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13" t="7186" r="57900" b="75341"/>
            <a:stretch/>
          </p:blipFill>
          <p:spPr bwMode="auto">
            <a:xfrm>
              <a:off x="179513" y="1556792"/>
              <a:ext cx="1582507" cy="129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http://icons.iconarchive.com/icons/alecive/flatwoken/512/Apps-Gmail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44" y="4455042"/>
            <a:ext cx="926982" cy="92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hlinkClick r:id="rId5"/>
          </p:cNvPr>
          <p:cNvSpPr txBox="1"/>
          <p:nvPr/>
        </p:nvSpPr>
        <p:spPr>
          <a:xfrm>
            <a:off x="2932318" y="3887312"/>
            <a:ext cx="4159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@BNK2015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32318" y="4840664"/>
            <a:ext cx="4159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brandnewkorea2015@gmail.com</a:t>
            </a:r>
          </a:p>
        </p:txBody>
      </p:sp>
      <p:sp>
        <p:nvSpPr>
          <p:cNvPr id="17" name="TextBox 16">
            <a:hlinkClick r:id="rId6"/>
          </p:cNvPr>
          <p:cNvSpPr txBox="1"/>
          <p:nvPr/>
        </p:nvSpPr>
        <p:spPr>
          <a:xfrm>
            <a:off x="2932318" y="2954576"/>
            <a:ext cx="4159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Facebook.com/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brandnewkorea</a:t>
            </a: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4" name="Picture 6" descr="https://cdn0.iconfinder.com/data/icons/yooicons_set01_socialbookmarks/512/social_facebook_box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49" y="2555939"/>
            <a:ext cx="970192" cy="97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7504" y="116632"/>
            <a:ext cx="5917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CONTACT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-13108" y="908720"/>
            <a:ext cx="9177205" cy="0"/>
          </a:xfrm>
          <a:prstGeom prst="line">
            <a:avLst/>
          </a:prstGeom>
          <a:ln w="381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http://www.rasc.ca/sites/default/files/twitter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17" y="3518938"/>
            <a:ext cx="929503" cy="92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unionecacobo.it/Public/Documenti_Immagini/Immagini/webpage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516" y="1628800"/>
            <a:ext cx="941802" cy="94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hlinkClick r:id="rId10"/>
          </p:cNvPr>
          <p:cNvSpPr txBox="1"/>
          <p:nvPr/>
        </p:nvSpPr>
        <p:spPr>
          <a:xfrm>
            <a:off x="2932318" y="1993502"/>
            <a:ext cx="4159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arahansa.github.io/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brandnew</a:t>
            </a: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2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67744" y="692696"/>
            <a:ext cx="4392488" cy="4464669"/>
            <a:chOff x="0" y="1320842"/>
            <a:chExt cx="5195715" cy="5281094"/>
          </a:xfrm>
        </p:grpSpPr>
        <p:pic>
          <p:nvPicPr>
            <p:cNvPr id="1026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638"/>
            <a:stretch/>
          </p:blipFill>
          <p:spPr bwMode="auto">
            <a:xfrm>
              <a:off x="0" y="1320842"/>
              <a:ext cx="5195715" cy="5281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13" t="7186" r="57900" b="75341"/>
            <a:stretch/>
          </p:blipFill>
          <p:spPr bwMode="auto">
            <a:xfrm>
              <a:off x="3611681" y="4001609"/>
              <a:ext cx="1582507" cy="129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Admin\Desktop\BNK\11164823_942050832492080_7879764582413647498_n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13" t="7186" r="57900" b="75341"/>
            <a:stretch/>
          </p:blipFill>
          <p:spPr bwMode="auto">
            <a:xfrm>
              <a:off x="179513" y="1556792"/>
              <a:ext cx="1582507" cy="129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/>
          <p:cNvSpPr/>
          <p:nvPr/>
        </p:nvSpPr>
        <p:spPr>
          <a:xfrm>
            <a:off x="554650" y="764704"/>
            <a:ext cx="8064896" cy="5040560"/>
          </a:xfrm>
          <a:prstGeom prst="rect">
            <a:avLst/>
          </a:prstGeom>
          <a:solidFill>
            <a:srgbClr val="2C2D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13497" y="3043941"/>
            <a:ext cx="727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BNK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누구에게나 열려 있으며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모두가 참여할 수 있는 토론입니다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대한민국의 미래를 고민하는 집단지성의 축제 함께 즐겨요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2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253</Words>
  <Application>Microsoft Office PowerPoint</Application>
  <PresentationFormat>화면 슬라이드 쇼(4:3)</PresentationFormat>
  <Paragraphs>55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Admin</cp:lastModifiedBy>
  <cp:revision>18</cp:revision>
  <dcterms:created xsi:type="dcterms:W3CDTF">2006-10-05T04:04:58Z</dcterms:created>
  <dcterms:modified xsi:type="dcterms:W3CDTF">2015-05-03T19:35:59Z</dcterms:modified>
</cp:coreProperties>
</file>