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1" r:id="rId3"/>
    <p:sldId id="262" r:id="rId4"/>
    <p:sldId id="263" r:id="rId5"/>
    <p:sldId id="268" r:id="rId6"/>
    <p:sldId id="269" r:id="rId7"/>
    <p:sldId id="260" r:id="rId8"/>
    <p:sldId id="257" r:id="rId9"/>
    <p:sldId id="267" r:id="rId10"/>
    <p:sldId id="266" r:id="rId11"/>
    <p:sldId id="256"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9"/>
    <p:restoredTop sz="94694"/>
  </p:normalViewPr>
  <p:slideViewPr>
    <p:cSldViewPr snapToGrid="0">
      <p:cViewPr>
        <p:scale>
          <a:sx n="53" d="100"/>
          <a:sy n="53" d="100"/>
        </p:scale>
        <p:origin x="1216" y="1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912E-9925-6832-014E-053E3F02D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493AC-CEE0-26B2-BD95-00AA03551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61081-9B9B-769A-76B6-3FBCF0A3276C}"/>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5" name="Footer Placeholder 4">
            <a:extLst>
              <a:ext uri="{FF2B5EF4-FFF2-40B4-BE49-F238E27FC236}">
                <a16:creationId xmlns:a16="http://schemas.microsoft.com/office/drawing/2014/main" id="{69C3E538-AF7C-EC38-6F62-609277DB6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DB7AC-CC77-67F9-16FA-3F1F768CB521}"/>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4460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401C-82C8-3FD5-2D23-D0F484E04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87A73-52A8-09C2-AFAC-EBC68647B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2B66F-5829-D913-9FCA-E983EB4FFF61}"/>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5" name="Footer Placeholder 4">
            <a:extLst>
              <a:ext uri="{FF2B5EF4-FFF2-40B4-BE49-F238E27FC236}">
                <a16:creationId xmlns:a16="http://schemas.microsoft.com/office/drawing/2014/main" id="{FE30EB6C-C363-8387-DD6E-DDE9DD12D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EEB9B-66FA-BB4C-2CE4-8662457485A7}"/>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198451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33ED8-2BEE-B1F7-62A3-A398504106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33DD0-EBBF-0EFA-4361-FD7D29ECDD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AB34-98C9-E9D2-6F6F-A902B13FC9B8}"/>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5" name="Footer Placeholder 4">
            <a:extLst>
              <a:ext uri="{FF2B5EF4-FFF2-40B4-BE49-F238E27FC236}">
                <a16:creationId xmlns:a16="http://schemas.microsoft.com/office/drawing/2014/main" id="{3F6BF900-E2DA-4316-9358-E2ED57B59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EFDA5-DDDC-5F39-A947-83FAE1D717CC}"/>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88866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FE45-48FD-86CF-9D96-27135B7FA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0D15A-F3B0-8E63-C372-BD0325847B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AA0-0CD5-22B0-7D13-C340B3EE5D22}"/>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5" name="Footer Placeholder 4">
            <a:extLst>
              <a:ext uri="{FF2B5EF4-FFF2-40B4-BE49-F238E27FC236}">
                <a16:creationId xmlns:a16="http://schemas.microsoft.com/office/drawing/2014/main" id="{DCFB5D36-F7B4-4652-512D-B2E70A45E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A6054-CEDD-A27F-FF89-12361343A959}"/>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301909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2AFE-3E18-9968-B41F-3EA4487D6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5BF40C-2FC9-2A9F-321A-74FCDA627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CBD40-C7C1-2447-268E-55F7EE7120E3}"/>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5" name="Footer Placeholder 4">
            <a:extLst>
              <a:ext uri="{FF2B5EF4-FFF2-40B4-BE49-F238E27FC236}">
                <a16:creationId xmlns:a16="http://schemas.microsoft.com/office/drawing/2014/main" id="{0A6D33D2-1E7D-74D2-5F50-6196CFADB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F9E17-B4FE-4424-BBCB-16EA8A907843}"/>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8762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6B7-5E4D-DB2E-6F39-F7DBFE2C2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E1183-AF14-AB25-508A-12CCBFF720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20C4BC-B5B1-DBA6-1A1F-952DDB9133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E171C2-AEB8-40FC-DE95-A94C4D68CADD}"/>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6" name="Footer Placeholder 5">
            <a:extLst>
              <a:ext uri="{FF2B5EF4-FFF2-40B4-BE49-F238E27FC236}">
                <a16:creationId xmlns:a16="http://schemas.microsoft.com/office/drawing/2014/main" id="{6D0DB720-A446-8FC1-63CA-A6425F57C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C1235-6DED-027D-38F8-70A63F8A952E}"/>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52059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9799-BB5B-2251-FFC1-E69584AA3B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227504-5361-9A55-ACA2-C885F75B9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2A8C3-35B7-81B0-780E-5F499BBF0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1FD539-6A5E-9EED-51AA-97D2D4E05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C4258-65DD-CAC0-EEF7-3BA794BFE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3C35D-2C8C-5C8D-ECB2-28A56E19F2FC}"/>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8" name="Footer Placeholder 7">
            <a:extLst>
              <a:ext uri="{FF2B5EF4-FFF2-40B4-BE49-F238E27FC236}">
                <a16:creationId xmlns:a16="http://schemas.microsoft.com/office/drawing/2014/main" id="{A2EC837C-1196-6CD6-D420-A340185E7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5BA808-57BF-E13E-3561-F879CB7FF580}"/>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74010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A095-6D86-04EB-E54C-3CFA5E191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D43CE-C063-E412-83B5-D9F6EA94463A}"/>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4" name="Footer Placeholder 3">
            <a:extLst>
              <a:ext uri="{FF2B5EF4-FFF2-40B4-BE49-F238E27FC236}">
                <a16:creationId xmlns:a16="http://schemas.microsoft.com/office/drawing/2014/main" id="{FC92D5EB-E985-BD84-752B-62E0D6B32C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FDFFD-824F-1C31-F77E-A9CF41EF4376}"/>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331556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C1275-B4E2-9C68-D12F-608789E798CE}"/>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3" name="Footer Placeholder 2">
            <a:extLst>
              <a:ext uri="{FF2B5EF4-FFF2-40B4-BE49-F238E27FC236}">
                <a16:creationId xmlns:a16="http://schemas.microsoft.com/office/drawing/2014/main" id="{F333D30E-7E88-B6DD-4E89-E758B431E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36602-4AE5-710B-AF52-F7D717C5BB0B}"/>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232158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DEC-6E5B-219C-86BA-483C421DF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3A06F0-D1A4-B10A-7E1A-7D91A74C0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559BD5-30C8-4605-0CCD-1474BA4A4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0181C-1FA4-463E-6949-8FCF00FE36A5}"/>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6" name="Footer Placeholder 5">
            <a:extLst>
              <a:ext uri="{FF2B5EF4-FFF2-40B4-BE49-F238E27FC236}">
                <a16:creationId xmlns:a16="http://schemas.microsoft.com/office/drawing/2014/main" id="{61C621E7-D630-DFF8-F7E7-C1094869B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4ADA5-B05E-C4DE-53F9-662CA59ACC81}"/>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99667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17F9-7DC9-F04B-5925-7EF82B38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10556-23EF-669F-370E-386A9A960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F7DF41-9371-3184-79E0-3C8D0A686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A515A-83A0-4300-49B2-1E48CF82FBC0}"/>
              </a:ext>
            </a:extLst>
          </p:cNvPr>
          <p:cNvSpPr>
            <a:spLocks noGrp="1"/>
          </p:cNvSpPr>
          <p:nvPr>
            <p:ph type="dt" sz="half" idx="10"/>
          </p:nvPr>
        </p:nvSpPr>
        <p:spPr/>
        <p:txBody>
          <a:bodyPr/>
          <a:lstStyle/>
          <a:p>
            <a:fld id="{C90BACA6-D3DB-0448-B906-8A46B80BF3E2}" type="datetimeFigureOut">
              <a:rPr lang="en-US" smtClean="0"/>
              <a:t>2/27/24</a:t>
            </a:fld>
            <a:endParaRPr lang="en-US"/>
          </a:p>
        </p:txBody>
      </p:sp>
      <p:sp>
        <p:nvSpPr>
          <p:cNvPr id="6" name="Footer Placeholder 5">
            <a:extLst>
              <a:ext uri="{FF2B5EF4-FFF2-40B4-BE49-F238E27FC236}">
                <a16:creationId xmlns:a16="http://schemas.microsoft.com/office/drawing/2014/main" id="{31844CAF-409D-9E68-7418-01C3DE3CE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89334-7D8F-4D7B-4EEC-D94230E00737}"/>
              </a:ext>
            </a:extLst>
          </p:cNvPr>
          <p:cNvSpPr>
            <a:spLocks noGrp="1"/>
          </p:cNvSpPr>
          <p:nvPr>
            <p:ph type="sldNum" sz="quarter" idx="12"/>
          </p:nvPr>
        </p:nvSpPr>
        <p:spPr/>
        <p:txBody>
          <a:bodyPr/>
          <a:lstStyle/>
          <a:p>
            <a:fld id="{C4494FCA-3816-474D-8916-B50E99AEDC8E}" type="slidenum">
              <a:rPr lang="en-US" smtClean="0"/>
              <a:t>‹#›</a:t>
            </a:fld>
            <a:endParaRPr lang="en-US"/>
          </a:p>
        </p:txBody>
      </p:sp>
    </p:spTree>
    <p:extLst>
      <p:ext uri="{BB962C8B-B14F-4D97-AF65-F5344CB8AC3E}">
        <p14:creationId xmlns:p14="http://schemas.microsoft.com/office/powerpoint/2010/main" val="271921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15567-AEB0-4337-2127-A93D2CA81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5101F-CA9C-3CDF-B185-8F8DDC654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2454-3867-B041-DF1E-E25F21C07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ACA6-D3DB-0448-B906-8A46B80BF3E2}" type="datetimeFigureOut">
              <a:rPr lang="en-US" smtClean="0"/>
              <a:t>2/27/24</a:t>
            </a:fld>
            <a:endParaRPr lang="en-US"/>
          </a:p>
        </p:txBody>
      </p:sp>
      <p:sp>
        <p:nvSpPr>
          <p:cNvPr id="5" name="Footer Placeholder 4">
            <a:extLst>
              <a:ext uri="{FF2B5EF4-FFF2-40B4-BE49-F238E27FC236}">
                <a16:creationId xmlns:a16="http://schemas.microsoft.com/office/drawing/2014/main" id="{B2524CAD-A3E5-5268-0E33-93DC5169C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535601-CE4D-FF8B-67D5-38E24C3E7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94FCA-3816-474D-8916-B50E99AEDC8E}" type="slidenum">
              <a:rPr lang="en-US" smtClean="0"/>
              <a:t>‹#›</a:t>
            </a:fld>
            <a:endParaRPr lang="en-US"/>
          </a:p>
        </p:txBody>
      </p:sp>
    </p:spTree>
    <p:extLst>
      <p:ext uri="{BB962C8B-B14F-4D97-AF65-F5344CB8AC3E}">
        <p14:creationId xmlns:p14="http://schemas.microsoft.com/office/powerpoint/2010/main" val="88929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5.png"/><Relationship Id="rId3" Type="http://schemas.openxmlformats.org/officeDocument/2006/relationships/image" Target="../media/image14.svg"/><Relationship Id="rId7" Type="http://schemas.openxmlformats.org/officeDocument/2006/relationships/hyperlink" Target="https://arve0.github.io/example_lessons/index.html" TargetMode="External"/><Relationship Id="rId12" Type="http://schemas.openxmlformats.org/officeDocument/2006/relationships/image" Target="../media/image25.svg"/><Relationship Id="rId2" Type="http://schemas.openxmlformats.org/officeDocument/2006/relationships/image" Target="../media/image13.png"/><Relationship Id="rId16" Type="http://schemas.openxmlformats.org/officeDocument/2006/relationships/image" Target="../media/image27.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2.svg"/><Relationship Id="rId15" Type="http://schemas.openxmlformats.org/officeDocument/2006/relationships/image" Target="../media/image26.png"/><Relationship Id="rId10" Type="http://schemas.openxmlformats.org/officeDocument/2006/relationships/hyperlink" Target="https://mujeresconciencia.com/2020/03/24/endometriosis-diagnostico-y-tratamiento-de-una-enfermedad-silenciosa/us-nlm-pubmed-logo-svg/" TargetMode="External"/><Relationship Id="rId4" Type="http://schemas.openxmlformats.org/officeDocument/2006/relationships/image" Target="../media/image21.png"/><Relationship Id="rId9" Type="http://schemas.microsoft.com/office/2007/relationships/hdphoto" Target="../media/hdphoto2.wdp"/><Relationship Id="rId14"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svg"/><Relationship Id="rId7" Type="http://schemas.openxmlformats.org/officeDocument/2006/relationships/image" Target="../media/image22.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0.svg"/><Relationship Id="rId5" Type="http://schemas.openxmlformats.org/officeDocument/2006/relationships/hyperlink" Target="https://arve0.github.io/example_lessons/index.html" TargetMode="External"/><Relationship Id="rId10"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arve0.github.io/example_lessons/index.html"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8DDE-C3EC-222D-5250-E31F63F53899}"/>
              </a:ext>
            </a:extLst>
          </p:cNvPr>
          <p:cNvSpPr>
            <a:spLocks noGrp="1"/>
          </p:cNvSpPr>
          <p:nvPr>
            <p:ph type="ctrTitle"/>
          </p:nvPr>
        </p:nvSpPr>
        <p:spPr/>
        <p:txBody>
          <a:bodyPr/>
          <a:lstStyle/>
          <a:p>
            <a:r>
              <a:rPr lang="en-US" b="1" dirty="0"/>
              <a:t>Generative Enrichment Analysis</a:t>
            </a:r>
          </a:p>
        </p:txBody>
      </p:sp>
      <p:sp>
        <p:nvSpPr>
          <p:cNvPr id="3" name="Subtitle 2">
            <a:extLst>
              <a:ext uri="{FF2B5EF4-FFF2-40B4-BE49-F238E27FC236}">
                <a16:creationId xmlns:a16="http://schemas.microsoft.com/office/drawing/2014/main" id="{50412C30-5C46-59A7-7EBD-06BE38F13976}"/>
              </a:ext>
            </a:extLst>
          </p:cNvPr>
          <p:cNvSpPr>
            <a:spLocks noGrp="1"/>
          </p:cNvSpPr>
          <p:nvPr>
            <p:ph type="subTitle" idx="1"/>
          </p:nvPr>
        </p:nvSpPr>
        <p:spPr/>
        <p:txBody>
          <a:bodyPr/>
          <a:lstStyle/>
          <a:p>
            <a:r>
              <a:rPr lang="en-US" dirty="0"/>
              <a:t>Ali </a:t>
            </a:r>
            <a:r>
              <a:rPr lang="en-US" dirty="0" err="1"/>
              <a:t>Rahjouei</a:t>
            </a:r>
            <a:r>
              <a:rPr lang="en-US" dirty="0"/>
              <a:t>. Dr. </a:t>
            </a:r>
            <a:r>
              <a:rPr lang="en-US" dirty="0" err="1"/>
              <a:t>rer</a:t>
            </a:r>
            <a:r>
              <a:rPr lang="en-US" dirty="0"/>
              <a:t>. nat.</a:t>
            </a:r>
          </a:p>
        </p:txBody>
      </p:sp>
    </p:spTree>
    <p:extLst>
      <p:ext uri="{BB962C8B-B14F-4D97-AF65-F5344CB8AC3E}">
        <p14:creationId xmlns:p14="http://schemas.microsoft.com/office/powerpoint/2010/main" val="197253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0DD4CC0-6C31-F9E0-9A35-9019B46FEA27}"/>
              </a:ext>
            </a:extLst>
          </p:cNvPr>
          <p:cNvGrpSpPr/>
          <p:nvPr/>
        </p:nvGrpSpPr>
        <p:grpSpPr>
          <a:xfrm>
            <a:off x="2224616" y="2802463"/>
            <a:ext cx="7303856" cy="1829146"/>
            <a:chOff x="2072640" y="2290399"/>
            <a:chExt cx="7303856" cy="1829146"/>
          </a:xfrm>
        </p:grpSpPr>
        <p:grpSp>
          <p:nvGrpSpPr>
            <p:cNvPr id="17" name="Group 16">
              <a:extLst>
                <a:ext uri="{FF2B5EF4-FFF2-40B4-BE49-F238E27FC236}">
                  <a16:creationId xmlns:a16="http://schemas.microsoft.com/office/drawing/2014/main" id="{9F346A7A-F1C1-F10B-4CE5-12473467DBA4}"/>
                </a:ext>
              </a:extLst>
            </p:cNvPr>
            <p:cNvGrpSpPr/>
            <p:nvPr/>
          </p:nvGrpSpPr>
          <p:grpSpPr>
            <a:xfrm>
              <a:off x="2072640" y="3046817"/>
              <a:ext cx="1284656" cy="764370"/>
              <a:chOff x="280416" y="3046815"/>
              <a:chExt cx="1284656" cy="764370"/>
            </a:xfrm>
          </p:grpSpPr>
          <p:sp>
            <p:nvSpPr>
              <p:cNvPr id="3" name="Rounded Rectangle 2">
                <a:extLst>
                  <a:ext uri="{FF2B5EF4-FFF2-40B4-BE49-F238E27FC236}">
                    <a16:creationId xmlns:a16="http://schemas.microsoft.com/office/drawing/2014/main" id="{C289EB11-C4F6-6480-19A4-0D33B402B99C}"/>
                  </a:ext>
                </a:extLst>
              </p:cNvPr>
              <p:cNvSpPr/>
              <p:nvPr/>
            </p:nvSpPr>
            <p:spPr>
              <a:xfrm>
                <a:off x="280416" y="3046815"/>
                <a:ext cx="1284656" cy="76437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C8C179BB-83BF-5696-C3E7-3ABC24E4CCDB}"/>
                  </a:ext>
                </a:extLst>
              </p:cNvPr>
              <p:cNvSpPr txBox="1"/>
              <p:nvPr/>
            </p:nvSpPr>
            <p:spPr>
              <a:xfrm>
                <a:off x="280416" y="3140459"/>
                <a:ext cx="1284656" cy="553998"/>
              </a:xfrm>
              <a:prstGeom prst="rect">
                <a:avLst/>
              </a:prstGeom>
              <a:noFill/>
            </p:spPr>
            <p:txBody>
              <a:bodyPr wrap="square" rtlCol="0">
                <a:spAutoFit/>
              </a:bodyPr>
              <a:lstStyle/>
              <a:p>
                <a:pPr algn="ctr"/>
                <a:r>
                  <a:rPr lang="en-US" sz="1000" dirty="0"/>
                  <a:t>Cas9 genome wide screening with Cas9</a:t>
                </a:r>
              </a:p>
              <a:p>
                <a:pPr algn="ctr"/>
                <a:r>
                  <a:rPr lang="en-US" sz="1000" dirty="0"/>
                  <a:t>library</a:t>
                </a:r>
              </a:p>
            </p:txBody>
          </p:sp>
        </p:grpSp>
        <p:sp>
          <p:nvSpPr>
            <p:cNvPr id="6" name="TextBox 5">
              <a:extLst>
                <a:ext uri="{FF2B5EF4-FFF2-40B4-BE49-F238E27FC236}">
                  <a16:creationId xmlns:a16="http://schemas.microsoft.com/office/drawing/2014/main" id="{81F66E2E-1732-964A-CD2E-7D0EA551FCA6}"/>
                </a:ext>
              </a:extLst>
            </p:cNvPr>
            <p:cNvSpPr txBox="1"/>
            <p:nvPr/>
          </p:nvSpPr>
          <p:spPr>
            <a:xfrm>
              <a:off x="2288248" y="2341961"/>
              <a:ext cx="853440" cy="461665"/>
            </a:xfrm>
            <a:prstGeom prst="rect">
              <a:avLst/>
            </a:prstGeom>
            <a:noFill/>
          </p:spPr>
          <p:txBody>
            <a:bodyPr wrap="square" rtlCol="0">
              <a:spAutoFit/>
            </a:bodyPr>
            <a:lstStyle/>
            <a:p>
              <a:pPr algn="ctr"/>
              <a:r>
                <a:rPr lang="en-US" sz="1200" dirty="0"/>
                <a:t>Different conditions</a:t>
              </a:r>
            </a:p>
          </p:txBody>
        </p:sp>
        <p:grpSp>
          <p:nvGrpSpPr>
            <p:cNvPr id="18" name="Group 17">
              <a:extLst>
                <a:ext uri="{FF2B5EF4-FFF2-40B4-BE49-F238E27FC236}">
                  <a16:creationId xmlns:a16="http://schemas.microsoft.com/office/drawing/2014/main" id="{69EC3E93-221E-AA45-F281-4B5E50F95B8C}"/>
                </a:ext>
              </a:extLst>
            </p:cNvPr>
            <p:cNvGrpSpPr/>
            <p:nvPr/>
          </p:nvGrpSpPr>
          <p:grpSpPr>
            <a:xfrm>
              <a:off x="3954730" y="3063241"/>
              <a:ext cx="749808" cy="731520"/>
              <a:chOff x="2264663" y="3063239"/>
              <a:chExt cx="749808" cy="731520"/>
            </a:xfrm>
          </p:grpSpPr>
          <p:sp>
            <p:nvSpPr>
              <p:cNvPr id="8" name="Rounded Rectangle 7">
                <a:extLst>
                  <a:ext uri="{FF2B5EF4-FFF2-40B4-BE49-F238E27FC236}">
                    <a16:creationId xmlns:a16="http://schemas.microsoft.com/office/drawing/2014/main" id="{F5991A22-B693-651E-7E70-1D9C9E5D9287}"/>
                  </a:ext>
                </a:extLst>
              </p:cNvPr>
              <p:cNvSpPr/>
              <p:nvPr/>
            </p:nvSpPr>
            <p:spPr>
              <a:xfrm rot="2700000">
                <a:off x="2273807" y="3063239"/>
                <a:ext cx="731520" cy="73152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3455A578-5565-5C72-5208-74934CB9A9C5}"/>
                  </a:ext>
                </a:extLst>
              </p:cNvPr>
              <p:cNvSpPr txBox="1"/>
              <p:nvPr/>
            </p:nvSpPr>
            <p:spPr>
              <a:xfrm>
                <a:off x="2264663" y="3302041"/>
                <a:ext cx="749808" cy="253916"/>
              </a:xfrm>
              <a:prstGeom prst="rect">
                <a:avLst/>
              </a:prstGeom>
              <a:noFill/>
            </p:spPr>
            <p:txBody>
              <a:bodyPr wrap="square" rtlCol="0">
                <a:spAutoFit/>
              </a:bodyPr>
              <a:lstStyle/>
              <a:p>
                <a:pPr algn="ctr"/>
                <a:r>
                  <a:rPr lang="en-US" sz="1000" dirty="0"/>
                  <a:t>Analysis</a:t>
                </a:r>
              </a:p>
            </p:txBody>
          </p:sp>
        </p:grpSp>
        <p:grpSp>
          <p:nvGrpSpPr>
            <p:cNvPr id="19" name="Group 18">
              <a:extLst>
                <a:ext uri="{FF2B5EF4-FFF2-40B4-BE49-F238E27FC236}">
                  <a16:creationId xmlns:a16="http://schemas.microsoft.com/office/drawing/2014/main" id="{2007D025-D68C-61F4-4837-A92DD358E9F2}"/>
                </a:ext>
              </a:extLst>
            </p:cNvPr>
            <p:cNvGrpSpPr/>
            <p:nvPr/>
          </p:nvGrpSpPr>
          <p:grpSpPr>
            <a:xfrm>
              <a:off x="5266348" y="2290399"/>
              <a:ext cx="1309040" cy="1829146"/>
              <a:chOff x="3567112" y="2290397"/>
              <a:chExt cx="1309040" cy="1829146"/>
            </a:xfrm>
          </p:grpSpPr>
          <p:sp>
            <p:nvSpPr>
              <p:cNvPr id="10" name="Rounded Rectangle 9">
                <a:extLst>
                  <a:ext uri="{FF2B5EF4-FFF2-40B4-BE49-F238E27FC236}">
                    <a16:creationId xmlns:a16="http://schemas.microsoft.com/office/drawing/2014/main" id="{9009FDFD-2640-5E18-F06B-3A982DEE1D66}"/>
                  </a:ext>
                </a:extLst>
              </p:cNvPr>
              <p:cNvSpPr/>
              <p:nvPr/>
            </p:nvSpPr>
            <p:spPr>
              <a:xfrm>
                <a:off x="3591496" y="2752865"/>
                <a:ext cx="1284656" cy="1366678"/>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1888894C-1F5B-3BCC-6345-53CEF13BD1B8}"/>
                  </a:ext>
                </a:extLst>
              </p:cNvPr>
              <p:cNvSpPr txBox="1"/>
              <p:nvPr/>
            </p:nvSpPr>
            <p:spPr>
              <a:xfrm>
                <a:off x="3567112" y="2290397"/>
                <a:ext cx="1284656" cy="253916"/>
              </a:xfrm>
              <a:prstGeom prst="rect">
                <a:avLst/>
              </a:prstGeom>
              <a:noFill/>
            </p:spPr>
            <p:txBody>
              <a:bodyPr wrap="square" rtlCol="0">
                <a:spAutoFit/>
              </a:bodyPr>
              <a:lstStyle/>
              <a:p>
                <a:r>
                  <a:rPr lang="en-US" sz="1000" dirty="0"/>
                  <a:t>Correlation network</a:t>
                </a:r>
              </a:p>
            </p:txBody>
          </p:sp>
        </p:grpSp>
        <p:grpSp>
          <p:nvGrpSpPr>
            <p:cNvPr id="20" name="Group 19">
              <a:extLst>
                <a:ext uri="{FF2B5EF4-FFF2-40B4-BE49-F238E27FC236}">
                  <a16:creationId xmlns:a16="http://schemas.microsoft.com/office/drawing/2014/main" id="{7DABCF24-92AB-0EC1-BE00-FEAA2B5A4E37}"/>
                </a:ext>
              </a:extLst>
            </p:cNvPr>
            <p:cNvGrpSpPr/>
            <p:nvPr/>
          </p:nvGrpSpPr>
          <p:grpSpPr>
            <a:xfrm>
              <a:off x="7123101" y="3075432"/>
              <a:ext cx="917448" cy="731520"/>
              <a:chOff x="5391837" y="3063238"/>
              <a:chExt cx="917448" cy="731520"/>
            </a:xfrm>
          </p:grpSpPr>
          <p:sp>
            <p:nvSpPr>
              <p:cNvPr id="13" name="Rounded Rectangle 12">
                <a:extLst>
                  <a:ext uri="{FF2B5EF4-FFF2-40B4-BE49-F238E27FC236}">
                    <a16:creationId xmlns:a16="http://schemas.microsoft.com/office/drawing/2014/main" id="{07A7F082-F033-90DF-7091-2AFE42FE8DEB}"/>
                  </a:ext>
                </a:extLst>
              </p:cNvPr>
              <p:cNvSpPr/>
              <p:nvPr/>
            </p:nvSpPr>
            <p:spPr>
              <a:xfrm rot="2700000">
                <a:off x="5484801" y="3063238"/>
                <a:ext cx="731520" cy="73152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520FFFBC-2A30-F261-2C35-9177D5F9CD8A}"/>
                  </a:ext>
                </a:extLst>
              </p:cNvPr>
              <p:cNvSpPr txBox="1"/>
              <p:nvPr/>
            </p:nvSpPr>
            <p:spPr>
              <a:xfrm>
                <a:off x="5391837" y="3302040"/>
                <a:ext cx="917448" cy="253916"/>
              </a:xfrm>
              <a:prstGeom prst="rect">
                <a:avLst/>
              </a:prstGeom>
              <a:noFill/>
            </p:spPr>
            <p:txBody>
              <a:bodyPr wrap="square" rtlCol="0">
                <a:spAutoFit/>
              </a:bodyPr>
              <a:lstStyle/>
              <a:p>
                <a:pPr algn="ctr"/>
                <a:r>
                  <a:rPr lang="en-US" sz="1000" dirty="0"/>
                  <a:t>Pairing genes</a:t>
                </a:r>
              </a:p>
            </p:txBody>
          </p:sp>
        </p:grpSp>
        <p:pic>
          <p:nvPicPr>
            <p:cNvPr id="22" name="Graphic 21" descr="Clipboard Checked with solid fill">
              <a:extLst>
                <a:ext uri="{FF2B5EF4-FFF2-40B4-BE49-F238E27FC236}">
                  <a16:creationId xmlns:a16="http://schemas.microsoft.com/office/drawing/2014/main" id="{80B88B1A-403C-1C81-E7D4-9DA19539DF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1970" y="2900197"/>
              <a:ext cx="1034526" cy="1034526"/>
            </a:xfrm>
            <a:prstGeom prst="rect">
              <a:avLst/>
            </a:prstGeom>
          </p:spPr>
        </p:pic>
        <p:sp>
          <p:nvSpPr>
            <p:cNvPr id="25" name="TextBox 24">
              <a:extLst>
                <a:ext uri="{FF2B5EF4-FFF2-40B4-BE49-F238E27FC236}">
                  <a16:creationId xmlns:a16="http://schemas.microsoft.com/office/drawing/2014/main" id="{795C8D5E-15E5-64FA-E64C-9B14F8C48781}"/>
                </a:ext>
              </a:extLst>
            </p:cNvPr>
            <p:cNvSpPr txBox="1"/>
            <p:nvPr/>
          </p:nvSpPr>
          <p:spPr>
            <a:xfrm>
              <a:off x="7074332" y="2341961"/>
              <a:ext cx="975987" cy="461665"/>
            </a:xfrm>
            <a:prstGeom prst="rect">
              <a:avLst/>
            </a:prstGeom>
            <a:noFill/>
          </p:spPr>
          <p:txBody>
            <a:bodyPr wrap="square" rtlCol="0">
              <a:spAutoFit/>
            </a:bodyPr>
            <a:lstStyle/>
            <a:p>
              <a:pPr algn="ctr"/>
              <a:r>
                <a:rPr lang="en-US" sz="1200" dirty="0"/>
                <a:t>Based on correlation</a:t>
              </a:r>
            </a:p>
          </p:txBody>
        </p:sp>
        <p:sp>
          <p:nvSpPr>
            <p:cNvPr id="27" name="TextBox 26">
              <a:extLst>
                <a:ext uri="{FF2B5EF4-FFF2-40B4-BE49-F238E27FC236}">
                  <a16:creationId xmlns:a16="http://schemas.microsoft.com/office/drawing/2014/main" id="{2145FEBD-86D5-FD89-912C-BAD07156B4FA}"/>
                </a:ext>
              </a:extLst>
            </p:cNvPr>
            <p:cNvSpPr txBox="1"/>
            <p:nvPr/>
          </p:nvSpPr>
          <p:spPr>
            <a:xfrm>
              <a:off x="8371239" y="2341961"/>
              <a:ext cx="975987" cy="461665"/>
            </a:xfrm>
            <a:prstGeom prst="rect">
              <a:avLst/>
            </a:prstGeom>
            <a:noFill/>
          </p:spPr>
          <p:txBody>
            <a:bodyPr wrap="square" rtlCol="0">
              <a:spAutoFit/>
            </a:bodyPr>
            <a:lstStyle/>
            <a:p>
              <a:pPr algn="ctr"/>
              <a:r>
                <a:rPr lang="en-US" sz="1200" dirty="0"/>
                <a:t>Storing them in list</a:t>
              </a:r>
            </a:p>
          </p:txBody>
        </p:sp>
        <p:cxnSp>
          <p:nvCxnSpPr>
            <p:cNvPr id="28" name="Straight Arrow Connector 27">
              <a:extLst>
                <a:ext uri="{FF2B5EF4-FFF2-40B4-BE49-F238E27FC236}">
                  <a16:creationId xmlns:a16="http://schemas.microsoft.com/office/drawing/2014/main" id="{ED9DF896-E269-2E49-F02D-37FB392DB200}"/>
                </a:ext>
              </a:extLst>
            </p:cNvPr>
            <p:cNvCxnSpPr>
              <a:cxnSpLocks/>
              <a:stCxn id="3" idx="3"/>
            </p:cNvCxnSpPr>
            <p:nvPr/>
          </p:nvCxnSpPr>
          <p:spPr>
            <a:xfrm flipV="1">
              <a:off x="3357296" y="3429000"/>
              <a:ext cx="45507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D1C5163-943D-5BB5-939F-5498734429BF}"/>
                </a:ext>
              </a:extLst>
            </p:cNvPr>
            <p:cNvCxnSpPr>
              <a:cxnSpLocks/>
            </p:cNvCxnSpPr>
            <p:nvPr/>
          </p:nvCxnSpPr>
          <p:spPr>
            <a:xfrm flipV="1">
              <a:off x="4802963" y="3429000"/>
              <a:ext cx="45507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C98C5AC-DF19-D648-9D03-FA9E77DCA5BC}"/>
                </a:ext>
              </a:extLst>
            </p:cNvPr>
            <p:cNvCxnSpPr>
              <a:cxnSpLocks/>
            </p:cNvCxnSpPr>
            <p:nvPr/>
          </p:nvCxnSpPr>
          <p:spPr>
            <a:xfrm flipV="1">
              <a:off x="6599716" y="3429000"/>
              <a:ext cx="45507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1B1C4FD-714B-16AE-1FA1-DAB793598B87}"/>
                </a:ext>
              </a:extLst>
            </p:cNvPr>
            <p:cNvCxnSpPr>
              <a:cxnSpLocks/>
            </p:cNvCxnSpPr>
            <p:nvPr/>
          </p:nvCxnSpPr>
          <p:spPr>
            <a:xfrm flipV="1">
              <a:off x="8040549" y="3441192"/>
              <a:ext cx="45507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1028" name="Picture 4" descr="Network diagram – from Data to Viz">
            <a:extLst>
              <a:ext uri="{FF2B5EF4-FFF2-40B4-BE49-F238E27FC236}">
                <a16:creationId xmlns:a16="http://schemas.microsoft.com/office/drawing/2014/main" id="{C4BB21E3-B2ED-F11A-8DA8-5D562911FA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01" t="-1555" r="15939" b="1754"/>
          <a:stretch/>
        </p:blipFill>
        <p:spPr bwMode="auto">
          <a:xfrm>
            <a:off x="5526842" y="3413766"/>
            <a:ext cx="1116388" cy="1078980"/>
          </a:xfrm>
          <a:prstGeom prst="rect">
            <a:avLst/>
          </a:prstGeom>
          <a:noFill/>
          <a:extLst>
            <a:ext uri="{909E8E84-426E-40DD-AFC4-6F175D3DCCD1}">
              <a14:hiddenFill xmlns:a14="http://schemas.microsoft.com/office/drawing/2010/main">
                <a:solidFill>
                  <a:srgbClr val="FFFFFF"/>
                </a:solidFill>
              </a14:hiddenFill>
            </a:ext>
          </a:extLst>
        </p:spPr>
      </p:pic>
      <p:pic>
        <p:nvPicPr>
          <p:cNvPr id="39" name="Graphic 38" descr="Checkmark with solid fill">
            <a:extLst>
              <a:ext uri="{FF2B5EF4-FFF2-40B4-BE49-F238E27FC236}">
                <a16:creationId xmlns:a16="http://schemas.microsoft.com/office/drawing/2014/main" id="{1220435D-113F-F618-50D2-3E39A5166D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05950" y="3331475"/>
            <a:ext cx="250153" cy="250153"/>
          </a:xfrm>
          <a:prstGeom prst="rect">
            <a:avLst/>
          </a:prstGeom>
        </p:spPr>
      </p:pic>
      <p:pic>
        <p:nvPicPr>
          <p:cNvPr id="40" name="Graphic 39" descr="Checkmark with solid fill">
            <a:extLst>
              <a:ext uri="{FF2B5EF4-FFF2-40B4-BE49-F238E27FC236}">
                <a16:creationId xmlns:a16="http://schemas.microsoft.com/office/drawing/2014/main" id="{2B569D95-52D1-4ABD-3348-D9036C375C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79716" y="3326211"/>
            <a:ext cx="250153" cy="250153"/>
          </a:xfrm>
          <a:prstGeom prst="rect">
            <a:avLst/>
          </a:prstGeom>
        </p:spPr>
      </p:pic>
      <p:pic>
        <p:nvPicPr>
          <p:cNvPr id="44" name="Graphic 43" descr="Checkmark with solid fill">
            <a:extLst>
              <a:ext uri="{FF2B5EF4-FFF2-40B4-BE49-F238E27FC236}">
                <a16:creationId xmlns:a16="http://schemas.microsoft.com/office/drawing/2014/main" id="{112FB4E9-CB13-57B3-CB20-E081C21C88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6922" y="3325221"/>
            <a:ext cx="250153" cy="250153"/>
          </a:xfrm>
          <a:prstGeom prst="rect">
            <a:avLst/>
          </a:prstGeom>
        </p:spPr>
      </p:pic>
      <p:pic>
        <p:nvPicPr>
          <p:cNvPr id="46" name="Graphic 45" descr="Checkmark with solid fill">
            <a:extLst>
              <a:ext uri="{FF2B5EF4-FFF2-40B4-BE49-F238E27FC236}">
                <a16:creationId xmlns:a16="http://schemas.microsoft.com/office/drawing/2014/main" id="{03964EC2-3184-211A-3F0D-81DFAFA14E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3214" y="3330379"/>
            <a:ext cx="250153" cy="250153"/>
          </a:xfrm>
          <a:prstGeom prst="rect">
            <a:avLst/>
          </a:prstGeom>
        </p:spPr>
      </p:pic>
      <p:pic>
        <p:nvPicPr>
          <p:cNvPr id="48" name="Graphic 47" descr="Checkmark with solid fill">
            <a:extLst>
              <a:ext uri="{FF2B5EF4-FFF2-40B4-BE49-F238E27FC236}">
                <a16:creationId xmlns:a16="http://schemas.microsoft.com/office/drawing/2014/main" id="{4478C478-ECD9-8A03-AB1E-50B76AC330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03395" y="3325221"/>
            <a:ext cx="250153" cy="250153"/>
          </a:xfrm>
          <a:prstGeom prst="rect">
            <a:avLst/>
          </a:prstGeom>
        </p:spPr>
      </p:pic>
      <p:cxnSp>
        <p:nvCxnSpPr>
          <p:cNvPr id="5" name="Straight Connector 4">
            <a:extLst>
              <a:ext uri="{FF2B5EF4-FFF2-40B4-BE49-F238E27FC236}">
                <a16:creationId xmlns:a16="http://schemas.microsoft.com/office/drawing/2014/main" id="{8E752D5D-55BF-24EA-722B-22851EA6E628}"/>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819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lipboard Checked with solid fill">
            <a:extLst>
              <a:ext uri="{FF2B5EF4-FFF2-40B4-BE49-F238E27FC236}">
                <a16:creationId xmlns:a16="http://schemas.microsoft.com/office/drawing/2014/main" id="{A721A8EA-23E4-667B-8DC7-FA139F6049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1850" y="1506310"/>
            <a:ext cx="453081" cy="453081"/>
          </a:xfrm>
          <a:prstGeom prst="rect">
            <a:avLst/>
          </a:prstGeom>
        </p:spPr>
      </p:pic>
      <p:pic>
        <p:nvPicPr>
          <p:cNvPr id="7" name="Graphic 6" descr="Database with solid fill">
            <a:extLst>
              <a:ext uri="{FF2B5EF4-FFF2-40B4-BE49-F238E27FC236}">
                <a16:creationId xmlns:a16="http://schemas.microsoft.com/office/drawing/2014/main" id="{87CA8A6F-3796-E611-C161-B9294D153B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2564" y="4189646"/>
            <a:ext cx="453082" cy="453082"/>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7B24C48-9F59-0094-D88F-5523E2DEAA1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903869" y="1506310"/>
            <a:ext cx="453081" cy="453081"/>
          </a:xfrm>
          <a:prstGeom prst="rect">
            <a:avLst/>
          </a:prstGeom>
        </p:spPr>
      </p:pic>
      <p:pic>
        <p:nvPicPr>
          <p:cNvPr id="15" name="Picture 14" descr="A logo with a black background&#10;&#10;Description automatically generated">
            <a:extLst>
              <a:ext uri="{FF2B5EF4-FFF2-40B4-BE49-F238E27FC236}">
                <a16:creationId xmlns:a16="http://schemas.microsoft.com/office/drawing/2014/main" id="{5EF6E9F4-EA69-2E41-7CB2-93078B0D93A9}"/>
              </a:ext>
            </a:extLst>
          </p:cNvPr>
          <p:cNvPicPr>
            <a:picLocks noChangeAspect="1"/>
          </p:cNvPicPr>
          <p:nvPr/>
        </p:nvPicPr>
        <p:blipFill>
          <a:blip r:embed="rId8">
            <a:biLevel thresh="75000"/>
            <a:extLst>
              <a:ext uri="{BEBA8EAE-BF5A-486C-A8C5-ECC9F3942E4B}">
                <a14:imgProps xmlns:a14="http://schemas.microsoft.com/office/drawing/2010/main">
                  <a14:imgLayer r:embed="rId9">
                    <a14:imgEffect>
                      <a14:sharpenSoften amount="-50000"/>
                    </a14:imgEffect>
                    <a14:imgEffect>
                      <a14:saturation sat="0"/>
                    </a14:imgEffect>
                  </a14:imgLayer>
                </a14:imgProps>
              </a:ext>
              <a:ext uri="{837473B0-CC2E-450A-ABE3-18F120FF3D39}">
                <a1611:picAttrSrcUrl xmlns:a1611="http://schemas.microsoft.com/office/drawing/2016/11/main" r:id="rId10"/>
              </a:ext>
            </a:extLst>
          </a:blip>
          <a:stretch>
            <a:fillRect/>
          </a:stretch>
        </p:blipFill>
        <p:spPr>
          <a:xfrm>
            <a:off x="4944728" y="1547759"/>
            <a:ext cx="1008754" cy="358843"/>
          </a:xfrm>
          <a:prstGeom prst="rect">
            <a:avLst/>
          </a:prstGeom>
        </p:spPr>
      </p:pic>
      <p:pic>
        <p:nvPicPr>
          <p:cNvPr id="23" name="Graphic 22" descr="Artificial Intelligence with solid fill">
            <a:extLst>
              <a:ext uri="{FF2B5EF4-FFF2-40B4-BE49-F238E27FC236}">
                <a16:creationId xmlns:a16="http://schemas.microsoft.com/office/drawing/2014/main" id="{67405C2A-51B0-3F04-7468-F2FF1D1F40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8717123" y="5104196"/>
            <a:ext cx="454981" cy="454981"/>
          </a:xfrm>
          <a:prstGeom prst="rect">
            <a:avLst/>
          </a:prstGeom>
        </p:spPr>
      </p:pic>
      <p:pic>
        <p:nvPicPr>
          <p:cNvPr id="24" name="Picture 23" descr="A black background with a black square&#10;&#10;Description automatically generated with medium confidence">
            <a:extLst>
              <a:ext uri="{FF2B5EF4-FFF2-40B4-BE49-F238E27FC236}">
                <a16:creationId xmlns:a16="http://schemas.microsoft.com/office/drawing/2014/main" id="{7EAC0A19-2BAB-398B-B54A-E52502F9007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063026" y="1506310"/>
            <a:ext cx="453081" cy="453081"/>
          </a:xfrm>
          <a:prstGeom prst="rect">
            <a:avLst/>
          </a:prstGeom>
        </p:spPr>
      </p:pic>
      <p:cxnSp>
        <p:nvCxnSpPr>
          <p:cNvPr id="26" name="Straight Arrow Connector 25">
            <a:extLst>
              <a:ext uri="{FF2B5EF4-FFF2-40B4-BE49-F238E27FC236}">
                <a16:creationId xmlns:a16="http://schemas.microsoft.com/office/drawing/2014/main" id="{5EEA4F75-BE1D-D441-0A8B-74A1F5ACFAA7}"/>
              </a:ext>
            </a:extLst>
          </p:cNvPr>
          <p:cNvCxnSpPr>
            <a:cxnSpLocks/>
            <a:stCxn id="5" idx="3"/>
            <a:endCxn id="12" idx="1"/>
          </p:cNvCxnSpPr>
          <p:nvPr/>
        </p:nvCxnSpPr>
        <p:spPr>
          <a:xfrm>
            <a:off x="2184931" y="1732851"/>
            <a:ext cx="718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80F423C-DE92-CC0B-0647-F935B5CD4026}"/>
              </a:ext>
            </a:extLst>
          </p:cNvPr>
          <p:cNvCxnSpPr>
            <a:cxnSpLocks/>
            <a:stCxn id="12" idx="3"/>
            <a:endCxn id="24" idx="1"/>
          </p:cNvCxnSpPr>
          <p:nvPr/>
        </p:nvCxnSpPr>
        <p:spPr>
          <a:xfrm>
            <a:off x="3356950" y="1732851"/>
            <a:ext cx="706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4" name="Picture 33" descr="A black background with a black square&#10;&#10;Description automatically generated with medium confidence">
            <a:extLst>
              <a:ext uri="{FF2B5EF4-FFF2-40B4-BE49-F238E27FC236}">
                <a16:creationId xmlns:a16="http://schemas.microsoft.com/office/drawing/2014/main" id="{114C867D-339D-AC7A-2FFF-18446986CC93}"/>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222564" y="2383748"/>
            <a:ext cx="453081" cy="453081"/>
          </a:xfrm>
          <a:prstGeom prst="rect">
            <a:avLst/>
          </a:prstGeom>
        </p:spPr>
      </p:pic>
      <p:cxnSp>
        <p:nvCxnSpPr>
          <p:cNvPr id="36" name="Straight Arrow Connector 35">
            <a:extLst>
              <a:ext uri="{FF2B5EF4-FFF2-40B4-BE49-F238E27FC236}">
                <a16:creationId xmlns:a16="http://schemas.microsoft.com/office/drawing/2014/main" id="{F73C9539-364E-CD2E-E536-0C64250D299C}"/>
              </a:ext>
            </a:extLst>
          </p:cNvPr>
          <p:cNvCxnSpPr>
            <a:stCxn id="15" idx="2"/>
            <a:endCxn id="34" idx="0"/>
          </p:cNvCxnSpPr>
          <p:nvPr/>
        </p:nvCxnSpPr>
        <p:spPr>
          <a:xfrm>
            <a:off x="5449105" y="1906602"/>
            <a:ext cx="0" cy="477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6913EE0-CE53-C78F-217D-580975A1C5C0}"/>
              </a:ext>
            </a:extLst>
          </p:cNvPr>
          <p:cNvCxnSpPr>
            <a:cxnSpLocks/>
            <a:stCxn id="45" idx="2"/>
            <a:endCxn id="7" idx="0"/>
          </p:cNvCxnSpPr>
          <p:nvPr/>
        </p:nvCxnSpPr>
        <p:spPr>
          <a:xfrm>
            <a:off x="5449104" y="3740368"/>
            <a:ext cx="1" cy="449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4903BCEE-F311-6F65-FCEF-2FABD4629328}"/>
              </a:ext>
            </a:extLst>
          </p:cNvPr>
          <p:cNvSpPr txBox="1"/>
          <p:nvPr/>
        </p:nvSpPr>
        <p:spPr>
          <a:xfrm>
            <a:off x="2719888" y="2185932"/>
            <a:ext cx="707245" cy="246221"/>
          </a:xfrm>
          <a:prstGeom prst="rect">
            <a:avLst/>
          </a:prstGeom>
          <a:noFill/>
        </p:spPr>
        <p:txBody>
          <a:bodyPr wrap="none" rtlCol="0">
            <a:spAutoFit/>
          </a:bodyPr>
          <a:lstStyle/>
          <a:p>
            <a:r>
              <a:rPr lang="en-US" sz="1000" dirty="0"/>
              <a:t>Load Data</a:t>
            </a:r>
          </a:p>
        </p:txBody>
      </p:sp>
      <p:sp>
        <p:nvSpPr>
          <p:cNvPr id="42" name="TextBox 41">
            <a:extLst>
              <a:ext uri="{FF2B5EF4-FFF2-40B4-BE49-F238E27FC236}">
                <a16:creationId xmlns:a16="http://schemas.microsoft.com/office/drawing/2014/main" id="{423AC378-409E-FFFB-ECBE-AB0D2F4C8BD3}"/>
              </a:ext>
            </a:extLst>
          </p:cNvPr>
          <p:cNvSpPr txBox="1"/>
          <p:nvPr/>
        </p:nvSpPr>
        <p:spPr>
          <a:xfrm>
            <a:off x="3728848" y="2181474"/>
            <a:ext cx="1130849" cy="553998"/>
          </a:xfrm>
          <a:prstGeom prst="rect">
            <a:avLst/>
          </a:prstGeom>
          <a:noFill/>
        </p:spPr>
        <p:txBody>
          <a:bodyPr wrap="square" rtlCol="0">
            <a:spAutoFit/>
          </a:bodyPr>
          <a:lstStyle/>
          <a:p>
            <a:pPr algn="ctr"/>
            <a:r>
              <a:rPr lang="en-US" sz="1000" dirty="0"/>
              <a:t>Take gene and connect to </a:t>
            </a:r>
            <a:r>
              <a:rPr lang="en-US" sz="1000" dirty="0" err="1"/>
              <a:t>Pubmed</a:t>
            </a:r>
            <a:r>
              <a:rPr lang="en-US" sz="1000" dirty="0"/>
              <a:t> with API</a:t>
            </a:r>
          </a:p>
        </p:txBody>
      </p:sp>
      <p:sp>
        <p:nvSpPr>
          <p:cNvPr id="43" name="TextBox 42">
            <a:extLst>
              <a:ext uri="{FF2B5EF4-FFF2-40B4-BE49-F238E27FC236}">
                <a16:creationId xmlns:a16="http://schemas.microsoft.com/office/drawing/2014/main" id="{80174D76-7DD1-C41D-32FB-BCA93CFDDD64}"/>
              </a:ext>
            </a:extLst>
          </p:cNvPr>
          <p:cNvSpPr txBox="1"/>
          <p:nvPr/>
        </p:nvSpPr>
        <p:spPr>
          <a:xfrm>
            <a:off x="5631238" y="2333302"/>
            <a:ext cx="873462" cy="553998"/>
          </a:xfrm>
          <a:prstGeom prst="rect">
            <a:avLst/>
          </a:prstGeom>
          <a:noFill/>
        </p:spPr>
        <p:txBody>
          <a:bodyPr wrap="square" rtlCol="0">
            <a:spAutoFit/>
          </a:bodyPr>
          <a:lstStyle/>
          <a:p>
            <a:pPr algn="ctr"/>
            <a:r>
              <a:rPr lang="en-US" sz="1000" dirty="0"/>
              <a:t>Parsing extracted Data </a:t>
            </a:r>
          </a:p>
        </p:txBody>
      </p:sp>
      <p:pic>
        <p:nvPicPr>
          <p:cNvPr id="45" name="Picture 44" descr="A black background with a black square&#10;&#10;Description automatically generated with medium confidence">
            <a:extLst>
              <a:ext uri="{FF2B5EF4-FFF2-40B4-BE49-F238E27FC236}">
                <a16:creationId xmlns:a16="http://schemas.microsoft.com/office/drawing/2014/main" id="{759F68BF-58BF-E123-4F79-A5C13E965E6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222563" y="3287287"/>
            <a:ext cx="453081" cy="453081"/>
          </a:xfrm>
          <a:prstGeom prst="rect">
            <a:avLst/>
          </a:prstGeom>
        </p:spPr>
      </p:pic>
      <p:cxnSp>
        <p:nvCxnSpPr>
          <p:cNvPr id="47" name="Straight Arrow Connector 46">
            <a:extLst>
              <a:ext uri="{FF2B5EF4-FFF2-40B4-BE49-F238E27FC236}">
                <a16:creationId xmlns:a16="http://schemas.microsoft.com/office/drawing/2014/main" id="{F3CCCDF0-5A0D-2F54-ECB5-ABA15A7881CF}"/>
              </a:ext>
            </a:extLst>
          </p:cNvPr>
          <p:cNvCxnSpPr>
            <a:cxnSpLocks/>
            <a:stCxn id="34" idx="2"/>
            <a:endCxn id="45" idx="0"/>
          </p:cNvCxnSpPr>
          <p:nvPr/>
        </p:nvCxnSpPr>
        <p:spPr>
          <a:xfrm flipH="1">
            <a:off x="5449104" y="2836829"/>
            <a:ext cx="1" cy="450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B4922E51-2572-20CD-2178-A29E9EE11361}"/>
              </a:ext>
            </a:extLst>
          </p:cNvPr>
          <p:cNvSpPr txBox="1"/>
          <p:nvPr/>
        </p:nvSpPr>
        <p:spPr>
          <a:xfrm>
            <a:off x="5631238" y="3236868"/>
            <a:ext cx="873462" cy="553998"/>
          </a:xfrm>
          <a:prstGeom prst="rect">
            <a:avLst/>
          </a:prstGeom>
          <a:noFill/>
        </p:spPr>
        <p:txBody>
          <a:bodyPr wrap="square" rtlCol="0">
            <a:spAutoFit/>
          </a:bodyPr>
          <a:lstStyle/>
          <a:p>
            <a:pPr algn="ctr"/>
            <a:r>
              <a:rPr lang="en-US" sz="1000" dirty="0"/>
              <a:t>Sending Data to local database</a:t>
            </a:r>
          </a:p>
        </p:txBody>
      </p:sp>
      <p:sp>
        <p:nvSpPr>
          <p:cNvPr id="51" name="TextBox 50">
            <a:extLst>
              <a:ext uri="{FF2B5EF4-FFF2-40B4-BE49-F238E27FC236}">
                <a16:creationId xmlns:a16="http://schemas.microsoft.com/office/drawing/2014/main" id="{5D07177F-6E24-A72B-38C0-27E2E2B70025}"/>
              </a:ext>
            </a:extLst>
          </p:cNvPr>
          <p:cNvSpPr txBox="1"/>
          <p:nvPr/>
        </p:nvSpPr>
        <p:spPr>
          <a:xfrm>
            <a:off x="4640103" y="4639644"/>
            <a:ext cx="1617999" cy="1910331"/>
          </a:xfrm>
          <a:prstGeom prst="rect">
            <a:avLst/>
          </a:prstGeom>
          <a:noFill/>
        </p:spPr>
        <p:txBody>
          <a:bodyPr wrap="square" rtlCol="0">
            <a:spAutoFit/>
          </a:bodyPr>
          <a:lstStyle/>
          <a:p>
            <a:pPr marL="171450" indent="-171450">
              <a:buFont typeface="Arial" panose="020B0604020202020204" pitchFamily="34" charset="0"/>
              <a:buChar char="•"/>
            </a:pPr>
            <a:r>
              <a:rPr lang="en-US" sz="1200" dirty="0"/>
              <a:t>ID	 ----------</a:t>
            </a:r>
          </a:p>
          <a:p>
            <a:pPr marL="171450" indent="-171450">
              <a:buFont typeface="Arial" panose="020B0604020202020204" pitchFamily="34" charset="0"/>
              <a:buChar char="•"/>
            </a:pPr>
            <a:r>
              <a:rPr lang="en-US" sz="1200" dirty="0"/>
              <a:t>Gene	 ----------</a:t>
            </a:r>
          </a:p>
          <a:p>
            <a:pPr marL="171450" indent="-171450">
              <a:buFont typeface="Arial" panose="020B0604020202020204" pitchFamily="34" charset="0"/>
              <a:buChar char="•"/>
            </a:pPr>
            <a:r>
              <a:rPr lang="en-US" sz="1200" dirty="0"/>
              <a:t>Title	 ----------</a:t>
            </a:r>
          </a:p>
          <a:p>
            <a:pPr marL="171450" indent="-171450">
              <a:buFont typeface="Arial" panose="020B0604020202020204" pitchFamily="34" charset="0"/>
              <a:buChar char="•"/>
            </a:pPr>
            <a:r>
              <a:rPr lang="en-US" sz="1200" dirty="0"/>
              <a:t>Abstract	 ----------</a:t>
            </a:r>
          </a:p>
          <a:p>
            <a:pPr marL="171450" indent="-171450">
              <a:buFont typeface="Arial" panose="020B0604020202020204" pitchFamily="34" charset="0"/>
              <a:buChar char="•"/>
            </a:pPr>
            <a:r>
              <a:rPr lang="en-US" sz="1200" dirty="0"/>
              <a:t>Authors	 ----------</a:t>
            </a:r>
          </a:p>
          <a:p>
            <a:pPr marL="171450" indent="-171450">
              <a:buFont typeface="Arial" panose="020B0604020202020204" pitchFamily="34" charset="0"/>
              <a:buChar char="•"/>
            </a:pPr>
            <a:r>
              <a:rPr lang="en-US" sz="1200" dirty="0"/>
              <a:t>Keywords	 ----------</a:t>
            </a:r>
          </a:p>
          <a:p>
            <a:pPr marL="171450" indent="-171450">
              <a:buFont typeface="Arial" panose="020B0604020202020204" pitchFamily="34" charset="0"/>
              <a:buChar char="•"/>
            </a:pPr>
            <a:r>
              <a:rPr lang="en-US" sz="1200" dirty="0"/>
              <a:t>Year	 ----------</a:t>
            </a:r>
          </a:p>
          <a:p>
            <a:pPr marL="171450" indent="-171450">
              <a:lnSpc>
                <a:spcPct val="150000"/>
              </a:lnSpc>
              <a:buFont typeface="Arial" panose="020B0604020202020204" pitchFamily="34" charset="0"/>
              <a:buChar char="•"/>
            </a:pPr>
            <a:r>
              <a:rPr lang="en-US" sz="1000" dirty="0">
                <a:solidFill>
                  <a:srgbClr val="FF0000"/>
                </a:solidFill>
              </a:rPr>
              <a:t>LLM sum.</a:t>
            </a:r>
            <a:r>
              <a:rPr lang="en-US" sz="1200" dirty="0">
                <a:solidFill>
                  <a:srgbClr val="FF0000"/>
                </a:solidFill>
              </a:rPr>
              <a:t>	 ----------</a:t>
            </a:r>
          </a:p>
          <a:p>
            <a:pPr marL="171450" indent="-171450">
              <a:lnSpc>
                <a:spcPct val="150000"/>
              </a:lnSpc>
              <a:buFont typeface="Arial" panose="020B0604020202020204" pitchFamily="34" charset="0"/>
              <a:buChar char="•"/>
            </a:pPr>
            <a:r>
              <a:rPr lang="en-US" sz="1000" dirty="0">
                <a:solidFill>
                  <a:schemeClr val="accent1"/>
                </a:solidFill>
              </a:rPr>
              <a:t>Cleaned sum</a:t>
            </a:r>
            <a:r>
              <a:rPr lang="en-US" sz="1200" dirty="0">
                <a:solidFill>
                  <a:schemeClr val="accent1"/>
                </a:solidFill>
              </a:rPr>
              <a:t>.	 ----------</a:t>
            </a:r>
          </a:p>
        </p:txBody>
      </p:sp>
      <p:pic>
        <p:nvPicPr>
          <p:cNvPr id="52" name="Picture 51" descr="A black background with a black square&#10;&#10;Description automatically generated with medium confidence">
            <a:extLst>
              <a:ext uri="{FF2B5EF4-FFF2-40B4-BE49-F238E27FC236}">
                <a16:creationId xmlns:a16="http://schemas.microsoft.com/office/drawing/2014/main" id="{9437315C-C804-B9C4-B005-10B1B55001C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565629" y="5105600"/>
            <a:ext cx="453081" cy="453081"/>
          </a:xfrm>
          <a:prstGeom prst="rect">
            <a:avLst/>
          </a:prstGeom>
        </p:spPr>
      </p:pic>
      <p:sp>
        <p:nvSpPr>
          <p:cNvPr id="53" name="Rectangle 52">
            <a:extLst>
              <a:ext uri="{FF2B5EF4-FFF2-40B4-BE49-F238E27FC236}">
                <a16:creationId xmlns:a16="http://schemas.microsoft.com/office/drawing/2014/main" id="{06F22E14-7632-E664-144C-94828D987F15}"/>
              </a:ext>
            </a:extLst>
          </p:cNvPr>
          <p:cNvSpPr/>
          <p:nvPr/>
        </p:nvSpPr>
        <p:spPr>
          <a:xfrm>
            <a:off x="4640103" y="5231706"/>
            <a:ext cx="1617999" cy="203200"/>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5371464B-9F53-5650-0478-879112DC034B}"/>
              </a:ext>
            </a:extLst>
          </p:cNvPr>
          <p:cNvCxnSpPr>
            <a:cxnSpLocks/>
            <a:stCxn id="53" idx="3"/>
            <a:endCxn id="52" idx="1"/>
          </p:cNvCxnSpPr>
          <p:nvPr/>
        </p:nvCxnSpPr>
        <p:spPr>
          <a:xfrm flipV="1">
            <a:off x="6258102" y="5332141"/>
            <a:ext cx="1307527" cy="1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018384B2-285E-7D67-9AD2-DD4ABFAAF5E7}"/>
              </a:ext>
            </a:extLst>
          </p:cNvPr>
          <p:cNvSpPr txBox="1"/>
          <p:nvPr/>
        </p:nvSpPr>
        <p:spPr>
          <a:xfrm>
            <a:off x="5631238" y="4213062"/>
            <a:ext cx="873462" cy="400110"/>
          </a:xfrm>
          <a:prstGeom prst="rect">
            <a:avLst/>
          </a:prstGeom>
          <a:noFill/>
        </p:spPr>
        <p:txBody>
          <a:bodyPr wrap="square" rtlCol="0">
            <a:spAutoFit/>
          </a:bodyPr>
          <a:lstStyle/>
          <a:p>
            <a:pPr algn="ctr"/>
            <a:r>
              <a:rPr lang="en-US" sz="1000" dirty="0"/>
              <a:t>SQLite database</a:t>
            </a:r>
          </a:p>
        </p:txBody>
      </p:sp>
      <p:cxnSp>
        <p:nvCxnSpPr>
          <p:cNvPr id="77" name="Straight Arrow Connector 76">
            <a:extLst>
              <a:ext uri="{FF2B5EF4-FFF2-40B4-BE49-F238E27FC236}">
                <a16:creationId xmlns:a16="http://schemas.microsoft.com/office/drawing/2014/main" id="{5619FCD6-54F1-5B63-1E1D-9945C260E053}"/>
              </a:ext>
            </a:extLst>
          </p:cNvPr>
          <p:cNvCxnSpPr>
            <a:cxnSpLocks/>
            <a:stCxn id="52" idx="3"/>
            <a:endCxn id="23" idx="3"/>
          </p:cNvCxnSpPr>
          <p:nvPr/>
        </p:nvCxnSpPr>
        <p:spPr>
          <a:xfrm flipV="1">
            <a:off x="8018710" y="5331687"/>
            <a:ext cx="698413" cy="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3" name="Picture 82" descr="A black background with a black square&#10;&#10;Description automatically generated with medium confidence">
            <a:extLst>
              <a:ext uri="{FF2B5EF4-FFF2-40B4-BE49-F238E27FC236}">
                <a16:creationId xmlns:a16="http://schemas.microsoft.com/office/drawing/2014/main" id="{F64C3863-6330-54E7-2F43-7CEBA3D261CC}"/>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550780" y="5906564"/>
            <a:ext cx="453081" cy="453081"/>
          </a:xfrm>
          <a:prstGeom prst="rect">
            <a:avLst/>
          </a:prstGeom>
        </p:spPr>
      </p:pic>
      <p:sp>
        <p:nvSpPr>
          <p:cNvPr id="87" name="TextBox 86">
            <a:extLst>
              <a:ext uri="{FF2B5EF4-FFF2-40B4-BE49-F238E27FC236}">
                <a16:creationId xmlns:a16="http://schemas.microsoft.com/office/drawing/2014/main" id="{53F6F56D-7FD3-86FA-1A90-783D7DD7969C}"/>
              </a:ext>
            </a:extLst>
          </p:cNvPr>
          <p:cNvSpPr txBox="1"/>
          <p:nvPr/>
        </p:nvSpPr>
        <p:spPr>
          <a:xfrm>
            <a:off x="7733001" y="5407726"/>
            <a:ext cx="1170149" cy="400110"/>
          </a:xfrm>
          <a:prstGeom prst="rect">
            <a:avLst/>
          </a:prstGeom>
          <a:noFill/>
        </p:spPr>
        <p:txBody>
          <a:bodyPr wrap="square" rtlCol="0">
            <a:spAutoFit/>
          </a:bodyPr>
          <a:lstStyle/>
          <a:p>
            <a:pPr algn="ctr"/>
            <a:r>
              <a:rPr lang="en-US" sz="1000" dirty="0"/>
              <a:t>Take abstract, send it to LLM</a:t>
            </a:r>
          </a:p>
        </p:txBody>
      </p:sp>
      <p:sp>
        <p:nvSpPr>
          <p:cNvPr id="88" name="TextBox 87">
            <a:extLst>
              <a:ext uri="{FF2B5EF4-FFF2-40B4-BE49-F238E27FC236}">
                <a16:creationId xmlns:a16="http://schemas.microsoft.com/office/drawing/2014/main" id="{2A9E47FE-900E-B908-B6DC-9EF3EC1D8BC5}"/>
              </a:ext>
            </a:extLst>
          </p:cNvPr>
          <p:cNvSpPr txBox="1"/>
          <p:nvPr/>
        </p:nvSpPr>
        <p:spPr>
          <a:xfrm>
            <a:off x="9129311" y="4968353"/>
            <a:ext cx="2173312"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Pre-prompt</a:t>
            </a:r>
          </a:p>
          <a:p>
            <a:pPr marL="171450" indent="-171450">
              <a:buFont typeface="Arial" panose="020B0604020202020204" pitchFamily="34" charset="0"/>
              <a:buChar char="•"/>
            </a:pPr>
            <a:r>
              <a:rPr lang="en-US" sz="1000" dirty="0"/>
              <a:t>Abstract to correlational summary</a:t>
            </a:r>
          </a:p>
          <a:p>
            <a:pPr marL="171450" indent="-171450">
              <a:buFont typeface="Arial" panose="020B0604020202020204" pitchFamily="34" charset="0"/>
              <a:buChar char="•"/>
            </a:pPr>
            <a:r>
              <a:rPr lang="en-US" sz="1000" dirty="0"/>
              <a:t>Marcoroni-7B-v3-GGUF</a:t>
            </a:r>
          </a:p>
          <a:p>
            <a:pPr marL="171450" indent="-171450">
              <a:buFont typeface="Arial" panose="020B0604020202020204" pitchFamily="34" charset="0"/>
              <a:buChar char="•"/>
            </a:pPr>
            <a:r>
              <a:rPr lang="en-US" sz="1000" dirty="0"/>
              <a:t>Q5 quantization</a:t>
            </a:r>
          </a:p>
        </p:txBody>
      </p:sp>
      <p:sp>
        <p:nvSpPr>
          <p:cNvPr id="89" name="TextBox 88">
            <a:extLst>
              <a:ext uri="{FF2B5EF4-FFF2-40B4-BE49-F238E27FC236}">
                <a16:creationId xmlns:a16="http://schemas.microsoft.com/office/drawing/2014/main" id="{CB990121-16AF-FB07-4F3E-3D6F06276F81}"/>
              </a:ext>
            </a:extLst>
          </p:cNvPr>
          <p:cNvSpPr txBox="1"/>
          <p:nvPr/>
        </p:nvSpPr>
        <p:spPr>
          <a:xfrm>
            <a:off x="7762735" y="6173870"/>
            <a:ext cx="1110680" cy="400110"/>
          </a:xfrm>
          <a:prstGeom prst="rect">
            <a:avLst/>
          </a:prstGeom>
          <a:noFill/>
        </p:spPr>
        <p:txBody>
          <a:bodyPr wrap="square" rtlCol="0">
            <a:spAutoFit/>
          </a:bodyPr>
          <a:lstStyle/>
          <a:p>
            <a:pPr algn="ctr"/>
            <a:r>
              <a:rPr lang="en-US" sz="1000" dirty="0"/>
              <a:t>Take back the response</a:t>
            </a:r>
          </a:p>
        </p:txBody>
      </p:sp>
      <p:sp>
        <p:nvSpPr>
          <p:cNvPr id="93" name="Rectangle 92">
            <a:extLst>
              <a:ext uri="{FF2B5EF4-FFF2-40B4-BE49-F238E27FC236}">
                <a16:creationId xmlns:a16="http://schemas.microsoft.com/office/drawing/2014/main" id="{FE8B9B61-9E22-7560-900C-FC99701401F9}"/>
              </a:ext>
            </a:extLst>
          </p:cNvPr>
          <p:cNvSpPr/>
          <p:nvPr/>
        </p:nvSpPr>
        <p:spPr>
          <a:xfrm>
            <a:off x="4645518" y="6025159"/>
            <a:ext cx="1617999" cy="203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7B42FDA3-9DFB-1447-4B16-B5EE71701160}"/>
              </a:ext>
            </a:extLst>
          </p:cNvPr>
          <p:cNvCxnSpPr/>
          <p:nvPr/>
        </p:nvCxnSpPr>
        <p:spPr>
          <a:xfrm flipH="1">
            <a:off x="6265526" y="6135854"/>
            <a:ext cx="1292678"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E91829D3-CA4F-B554-D93B-EFB887C850A2}"/>
              </a:ext>
            </a:extLst>
          </p:cNvPr>
          <p:cNvCxnSpPr>
            <a:cxnSpLocks/>
          </p:cNvCxnSpPr>
          <p:nvPr/>
        </p:nvCxnSpPr>
        <p:spPr>
          <a:xfrm flipV="1">
            <a:off x="4516107" y="1727181"/>
            <a:ext cx="428621" cy="5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2556DD2B-AEA6-B567-2451-35208FF82298}"/>
              </a:ext>
            </a:extLst>
          </p:cNvPr>
          <p:cNvCxnSpPr/>
          <p:nvPr/>
        </p:nvCxnSpPr>
        <p:spPr>
          <a:xfrm>
            <a:off x="8965699" y="5558681"/>
            <a:ext cx="0" cy="58164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DB9E14A0-ADF4-1465-BC6D-892CE0B5E053}"/>
              </a:ext>
            </a:extLst>
          </p:cNvPr>
          <p:cNvCxnSpPr>
            <a:cxnSpLocks/>
          </p:cNvCxnSpPr>
          <p:nvPr/>
        </p:nvCxnSpPr>
        <p:spPr>
          <a:xfrm flipH="1">
            <a:off x="8018710" y="6140323"/>
            <a:ext cx="94698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F4450D94-79D0-4D84-9A3C-3D50191A73EE}"/>
              </a:ext>
            </a:extLst>
          </p:cNvPr>
          <p:cNvCxnSpPr/>
          <p:nvPr/>
        </p:nvCxnSpPr>
        <p:spPr>
          <a:xfrm flipH="1">
            <a:off x="3363525" y="6139467"/>
            <a:ext cx="1292678"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D9A34FAE-2578-5921-9851-83D3A429E986}"/>
              </a:ext>
            </a:extLst>
          </p:cNvPr>
          <p:cNvSpPr txBox="1"/>
          <p:nvPr/>
        </p:nvSpPr>
        <p:spPr>
          <a:xfrm>
            <a:off x="1490484" y="5988379"/>
            <a:ext cx="1262805" cy="553998"/>
          </a:xfrm>
          <a:prstGeom prst="rect">
            <a:avLst/>
          </a:prstGeom>
          <a:noFill/>
        </p:spPr>
        <p:txBody>
          <a:bodyPr wrap="square" rtlCol="0">
            <a:spAutoFit/>
          </a:bodyPr>
          <a:lstStyle/>
          <a:p>
            <a:pPr algn="ctr"/>
            <a:r>
              <a:rPr lang="en-US" sz="1000" dirty="0"/>
              <a:t>Take the summary and clean up the summary from LLM</a:t>
            </a:r>
          </a:p>
        </p:txBody>
      </p:sp>
      <p:cxnSp>
        <p:nvCxnSpPr>
          <p:cNvPr id="133" name="Straight Arrow Connector 132">
            <a:extLst>
              <a:ext uri="{FF2B5EF4-FFF2-40B4-BE49-F238E27FC236}">
                <a16:creationId xmlns:a16="http://schemas.microsoft.com/office/drawing/2014/main" id="{929C89F4-FA57-95E5-47BC-53E085D4AF75}"/>
              </a:ext>
            </a:extLst>
          </p:cNvPr>
          <p:cNvCxnSpPr>
            <a:cxnSpLocks/>
          </p:cNvCxnSpPr>
          <p:nvPr/>
        </p:nvCxnSpPr>
        <p:spPr>
          <a:xfrm>
            <a:off x="3356661" y="6392397"/>
            <a:ext cx="1292678"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B3298D28-A2EC-53F1-0B4C-1E745E4F8B56}"/>
              </a:ext>
            </a:extLst>
          </p:cNvPr>
          <p:cNvSpPr/>
          <p:nvPr/>
        </p:nvSpPr>
        <p:spPr>
          <a:xfrm>
            <a:off x="4648647" y="6294541"/>
            <a:ext cx="1617999" cy="20320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Graphic 149" descr="Checkmark with solid fill">
            <a:extLst>
              <a:ext uri="{FF2B5EF4-FFF2-40B4-BE49-F238E27FC236}">
                <a16:creationId xmlns:a16="http://schemas.microsoft.com/office/drawing/2014/main" id="{EA438E00-87A6-835A-4795-27FC465C991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24012" y="1297606"/>
            <a:ext cx="250153" cy="250153"/>
          </a:xfrm>
          <a:prstGeom prst="rect">
            <a:avLst/>
          </a:prstGeom>
        </p:spPr>
      </p:pic>
      <p:pic>
        <p:nvPicPr>
          <p:cNvPr id="151" name="Graphic 150" descr="Checkmark with solid fill">
            <a:extLst>
              <a:ext uri="{FF2B5EF4-FFF2-40B4-BE49-F238E27FC236}">
                <a16:creationId xmlns:a16="http://schemas.microsoft.com/office/drawing/2014/main" id="{1035C408-082A-709F-79DB-675D2646A8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97778" y="1292342"/>
            <a:ext cx="250153" cy="250153"/>
          </a:xfrm>
          <a:prstGeom prst="rect">
            <a:avLst/>
          </a:prstGeom>
        </p:spPr>
      </p:pic>
      <p:pic>
        <p:nvPicPr>
          <p:cNvPr id="152" name="Graphic 151" descr="Checkmark with solid fill">
            <a:extLst>
              <a:ext uri="{FF2B5EF4-FFF2-40B4-BE49-F238E27FC236}">
                <a16:creationId xmlns:a16="http://schemas.microsoft.com/office/drawing/2014/main" id="{40F59EFE-7EE5-847B-59A5-A5EB0DC781F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71544" y="1291352"/>
            <a:ext cx="250153" cy="250153"/>
          </a:xfrm>
          <a:prstGeom prst="rect">
            <a:avLst/>
          </a:prstGeom>
        </p:spPr>
      </p:pic>
      <p:pic>
        <p:nvPicPr>
          <p:cNvPr id="153" name="Graphic 152" descr="Checkmark with solid fill">
            <a:extLst>
              <a:ext uri="{FF2B5EF4-FFF2-40B4-BE49-F238E27FC236}">
                <a16:creationId xmlns:a16="http://schemas.microsoft.com/office/drawing/2014/main" id="{665D67C2-CD18-48E5-CF95-4D1E73CE54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77564" y="1296510"/>
            <a:ext cx="250153" cy="250153"/>
          </a:xfrm>
          <a:prstGeom prst="rect">
            <a:avLst/>
          </a:prstGeom>
        </p:spPr>
      </p:pic>
      <p:pic>
        <p:nvPicPr>
          <p:cNvPr id="154" name="Graphic 153" descr="Checkmark with solid fill">
            <a:extLst>
              <a:ext uri="{FF2B5EF4-FFF2-40B4-BE49-F238E27FC236}">
                <a16:creationId xmlns:a16="http://schemas.microsoft.com/office/drawing/2014/main" id="{1B1788B8-BF9F-4FA8-64F3-D935A5A3B38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77655" y="2196792"/>
            <a:ext cx="250153" cy="250153"/>
          </a:xfrm>
          <a:prstGeom prst="rect">
            <a:avLst/>
          </a:prstGeom>
        </p:spPr>
      </p:pic>
      <p:pic>
        <p:nvPicPr>
          <p:cNvPr id="155" name="Graphic 154" descr="Checkmark with solid fill">
            <a:extLst>
              <a:ext uri="{FF2B5EF4-FFF2-40B4-BE49-F238E27FC236}">
                <a16:creationId xmlns:a16="http://schemas.microsoft.com/office/drawing/2014/main" id="{6AF1133F-70EB-4D40-98C5-5EA3069359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75644" y="3038085"/>
            <a:ext cx="250153" cy="250153"/>
          </a:xfrm>
          <a:prstGeom prst="rect">
            <a:avLst/>
          </a:prstGeom>
        </p:spPr>
      </p:pic>
      <p:pic>
        <p:nvPicPr>
          <p:cNvPr id="156" name="Graphic 155" descr="Checkmark with solid fill">
            <a:extLst>
              <a:ext uri="{FF2B5EF4-FFF2-40B4-BE49-F238E27FC236}">
                <a16:creationId xmlns:a16="http://schemas.microsoft.com/office/drawing/2014/main" id="{5CB39D47-8A21-5A11-93A1-32508454F99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78606" y="3993263"/>
            <a:ext cx="250153" cy="250153"/>
          </a:xfrm>
          <a:prstGeom prst="rect">
            <a:avLst/>
          </a:prstGeom>
        </p:spPr>
      </p:pic>
      <p:pic>
        <p:nvPicPr>
          <p:cNvPr id="2" name="Graphic 1" descr="Artificial Intelligence outline">
            <a:extLst>
              <a:ext uri="{FF2B5EF4-FFF2-40B4-BE49-F238E27FC236}">
                <a16:creationId xmlns:a16="http://schemas.microsoft.com/office/drawing/2014/main" id="{AB2CA2A3-01BA-2ADC-FE7A-08F647ED605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62970" y="5922618"/>
            <a:ext cx="454981" cy="454981"/>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E1B42843-DC81-7471-6E97-FC66475B046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819898" y="6133104"/>
            <a:ext cx="453081" cy="453081"/>
          </a:xfrm>
          <a:prstGeom prst="rect">
            <a:avLst/>
          </a:prstGeom>
        </p:spPr>
      </p:pic>
      <p:cxnSp>
        <p:nvCxnSpPr>
          <p:cNvPr id="4" name="Straight Connector 3">
            <a:extLst>
              <a:ext uri="{FF2B5EF4-FFF2-40B4-BE49-F238E27FC236}">
                <a16:creationId xmlns:a16="http://schemas.microsoft.com/office/drawing/2014/main" id="{595A7929-F817-373B-B8A3-4F6DE20D578C}"/>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688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Artificial Intelligence outline">
            <a:extLst>
              <a:ext uri="{FF2B5EF4-FFF2-40B4-BE49-F238E27FC236}">
                <a16:creationId xmlns:a16="http://schemas.microsoft.com/office/drawing/2014/main" id="{D05743D7-02ED-8702-AC67-DCC584D9CF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5103" y="4519198"/>
            <a:ext cx="454981" cy="454981"/>
          </a:xfrm>
          <a:prstGeom prst="rect">
            <a:avLst/>
          </a:prstGeom>
        </p:spPr>
      </p:pic>
      <p:sp>
        <p:nvSpPr>
          <p:cNvPr id="5" name="TextBox 4">
            <a:extLst>
              <a:ext uri="{FF2B5EF4-FFF2-40B4-BE49-F238E27FC236}">
                <a16:creationId xmlns:a16="http://schemas.microsoft.com/office/drawing/2014/main" id="{E4D15B79-8748-6700-CBFD-B62E264E7BA8}"/>
              </a:ext>
            </a:extLst>
          </p:cNvPr>
          <p:cNvSpPr txBox="1"/>
          <p:nvPr/>
        </p:nvSpPr>
        <p:spPr>
          <a:xfrm>
            <a:off x="1970055" y="2180507"/>
            <a:ext cx="1617999" cy="1910331"/>
          </a:xfrm>
          <a:prstGeom prst="rect">
            <a:avLst/>
          </a:prstGeom>
          <a:noFill/>
        </p:spPr>
        <p:txBody>
          <a:bodyPr wrap="square" rtlCol="0">
            <a:spAutoFit/>
          </a:bodyPr>
          <a:lstStyle/>
          <a:p>
            <a:pPr marL="171450" indent="-171450">
              <a:buFont typeface="Arial" panose="020B0604020202020204" pitchFamily="34" charset="0"/>
              <a:buChar char="•"/>
            </a:pPr>
            <a:r>
              <a:rPr lang="en-US" sz="1200" dirty="0"/>
              <a:t>ID	 ----------</a:t>
            </a:r>
          </a:p>
          <a:p>
            <a:pPr marL="171450" indent="-171450">
              <a:buFont typeface="Arial" panose="020B0604020202020204" pitchFamily="34" charset="0"/>
              <a:buChar char="•"/>
            </a:pPr>
            <a:r>
              <a:rPr lang="en-US" sz="1200" dirty="0"/>
              <a:t>Gene	 ----------</a:t>
            </a:r>
          </a:p>
          <a:p>
            <a:pPr marL="171450" indent="-171450">
              <a:buFont typeface="Arial" panose="020B0604020202020204" pitchFamily="34" charset="0"/>
              <a:buChar char="•"/>
            </a:pPr>
            <a:r>
              <a:rPr lang="en-US" sz="1200" dirty="0"/>
              <a:t>Title	 ----------</a:t>
            </a:r>
          </a:p>
          <a:p>
            <a:pPr marL="171450" indent="-171450">
              <a:buFont typeface="Arial" panose="020B0604020202020204" pitchFamily="34" charset="0"/>
              <a:buChar char="•"/>
            </a:pPr>
            <a:r>
              <a:rPr lang="en-US" sz="1200" dirty="0"/>
              <a:t>Abstract	 ----------</a:t>
            </a:r>
          </a:p>
          <a:p>
            <a:pPr marL="171450" indent="-171450">
              <a:buFont typeface="Arial" panose="020B0604020202020204" pitchFamily="34" charset="0"/>
              <a:buChar char="•"/>
            </a:pPr>
            <a:r>
              <a:rPr lang="en-US" sz="1200" dirty="0"/>
              <a:t>Authors	 ----------</a:t>
            </a:r>
          </a:p>
          <a:p>
            <a:pPr marL="171450" indent="-171450">
              <a:buFont typeface="Arial" panose="020B0604020202020204" pitchFamily="34" charset="0"/>
              <a:buChar char="•"/>
            </a:pPr>
            <a:r>
              <a:rPr lang="en-US" sz="1200" dirty="0"/>
              <a:t>Keywords	 ----------</a:t>
            </a:r>
          </a:p>
          <a:p>
            <a:pPr marL="171450" indent="-171450">
              <a:buFont typeface="Arial" panose="020B0604020202020204" pitchFamily="34" charset="0"/>
              <a:buChar char="•"/>
            </a:pPr>
            <a:r>
              <a:rPr lang="en-US" sz="1200" dirty="0"/>
              <a:t>Year	 ----------</a:t>
            </a:r>
          </a:p>
          <a:p>
            <a:pPr marL="171450" indent="-171450">
              <a:lnSpc>
                <a:spcPct val="150000"/>
              </a:lnSpc>
              <a:buFont typeface="Arial" panose="020B0604020202020204" pitchFamily="34" charset="0"/>
              <a:buChar char="•"/>
            </a:pPr>
            <a:r>
              <a:rPr lang="en-US" sz="1000" dirty="0">
                <a:solidFill>
                  <a:srgbClr val="FF0000"/>
                </a:solidFill>
              </a:rPr>
              <a:t>LLM sum.</a:t>
            </a:r>
            <a:r>
              <a:rPr lang="en-US" sz="1200" dirty="0">
                <a:solidFill>
                  <a:srgbClr val="FF0000"/>
                </a:solidFill>
              </a:rPr>
              <a:t>	 ----------</a:t>
            </a:r>
          </a:p>
          <a:p>
            <a:pPr marL="171450" indent="-171450">
              <a:lnSpc>
                <a:spcPct val="150000"/>
              </a:lnSpc>
              <a:buFont typeface="Arial" panose="020B0604020202020204" pitchFamily="34" charset="0"/>
              <a:buChar char="•"/>
            </a:pPr>
            <a:r>
              <a:rPr lang="en-US" sz="1000" dirty="0">
                <a:solidFill>
                  <a:schemeClr val="accent1"/>
                </a:solidFill>
              </a:rPr>
              <a:t>Cleaned sum</a:t>
            </a:r>
            <a:r>
              <a:rPr lang="en-US" sz="1200" dirty="0">
                <a:solidFill>
                  <a:schemeClr val="accent1"/>
                </a:solidFill>
              </a:rPr>
              <a:t>.	 ----------</a:t>
            </a:r>
          </a:p>
        </p:txBody>
      </p:sp>
      <p:sp>
        <p:nvSpPr>
          <p:cNvPr id="8" name="Rectangle 7">
            <a:extLst>
              <a:ext uri="{FF2B5EF4-FFF2-40B4-BE49-F238E27FC236}">
                <a16:creationId xmlns:a16="http://schemas.microsoft.com/office/drawing/2014/main" id="{D49D33D7-EDCB-C0D6-4051-4B916FD0A116}"/>
              </a:ext>
            </a:extLst>
          </p:cNvPr>
          <p:cNvSpPr/>
          <p:nvPr/>
        </p:nvSpPr>
        <p:spPr>
          <a:xfrm>
            <a:off x="1978599" y="3835404"/>
            <a:ext cx="1617999" cy="20320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background with a black square&#10;&#10;Description automatically generated with medium confidence">
            <a:extLst>
              <a:ext uri="{FF2B5EF4-FFF2-40B4-BE49-F238E27FC236}">
                <a16:creationId xmlns:a16="http://schemas.microsoft.com/office/drawing/2014/main" id="{AE420E87-87BB-66D2-168E-2FCA225C828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362031" y="4729684"/>
            <a:ext cx="453081" cy="453081"/>
          </a:xfrm>
          <a:prstGeom prst="rect">
            <a:avLst/>
          </a:prstGeom>
        </p:spPr>
      </p:pic>
      <p:sp>
        <p:nvSpPr>
          <p:cNvPr id="11" name="TextBox 10">
            <a:extLst>
              <a:ext uri="{FF2B5EF4-FFF2-40B4-BE49-F238E27FC236}">
                <a16:creationId xmlns:a16="http://schemas.microsoft.com/office/drawing/2014/main" id="{7B731F58-283C-AC8E-16EA-F58AFBD706E2}"/>
              </a:ext>
            </a:extLst>
          </p:cNvPr>
          <p:cNvSpPr txBox="1"/>
          <p:nvPr/>
        </p:nvSpPr>
        <p:spPr>
          <a:xfrm>
            <a:off x="1951835" y="5300496"/>
            <a:ext cx="1262805" cy="400110"/>
          </a:xfrm>
          <a:prstGeom prst="rect">
            <a:avLst/>
          </a:prstGeom>
          <a:noFill/>
        </p:spPr>
        <p:txBody>
          <a:bodyPr wrap="square" rtlCol="0">
            <a:spAutoFit/>
          </a:bodyPr>
          <a:lstStyle/>
          <a:p>
            <a:pPr algn="ctr"/>
            <a:r>
              <a:rPr lang="en-US" sz="1000" dirty="0"/>
              <a:t>Constructing knowledge graph</a:t>
            </a:r>
          </a:p>
        </p:txBody>
      </p:sp>
      <p:sp>
        <p:nvSpPr>
          <p:cNvPr id="14" name="TextBox 13">
            <a:extLst>
              <a:ext uri="{FF2B5EF4-FFF2-40B4-BE49-F238E27FC236}">
                <a16:creationId xmlns:a16="http://schemas.microsoft.com/office/drawing/2014/main" id="{54412801-02BE-88DA-C1FA-17C04C3805A0}"/>
              </a:ext>
            </a:extLst>
          </p:cNvPr>
          <p:cNvSpPr txBox="1"/>
          <p:nvPr/>
        </p:nvSpPr>
        <p:spPr>
          <a:xfrm>
            <a:off x="4509565" y="5968135"/>
            <a:ext cx="920656" cy="400110"/>
          </a:xfrm>
          <a:prstGeom prst="rect">
            <a:avLst/>
          </a:prstGeom>
          <a:noFill/>
        </p:spPr>
        <p:txBody>
          <a:bodyPr wrap="square" rtlCol="0">
            <a:spAutoFit/>
          </a:bodyPr>
          <a:lstStyle/>
          <a:p>
            <a:pPr algn="ctr"/>
            <a:r>
              <a:rPr lang="en-US" sz="1000" dirty="0"/>
              <a:t>Knowledge graph</a:t>
            </a:r>
          </a:p>
        </p:txBody>
      </p:sp>
      <p:pic>
        <p:nvPicPr>
          <p:cNvPr id="15" name="Graphic 14" descr="Database with solid fill">
            <a:extLst>
              <a:ext uri="{FF2B5EF4-FFF2-40B4-BE49-F238E27FC236}">
                <a16:creationId xmlns:a16="http://schemas.microsoft.com/office/drawing/2014/main" id="{473ED1A2-0754-795E-4B50-91B991D05F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50180" y="1556600"/>
            <a:ext cx="453082" cy="453082"/>
          </a:xfrm>
          <a:prstGeom prst="rect">
            <a:avLst/>
          </a:prstGeom>
        </p:spPr>
      </p:pic>
      <p:sp>
        <p:nvSpPr>
          <p:cNvPr id="16" name="TextBox 15">
            <a:extLst>
              <a:ext uri="{FF2B5EF4-FFF2-40B4-BE49-F238E27FC236}">
                <a16:creationId xmlns:a16="http://schemas.microsoft.com/office/drawing/2014/main" id="{038948BC-507C-9432-0848-8084303596D0}"/>
              </a:ext>
            </a:extLst>
          </p:cNvPr>
          <p:cNvSpPr txBox="1"/>
          <p:nvPr/>
        </p:nvSpPr>
        <p:spPr>
          <a:xfrm>
            <a:off x="2558854" y="1580016"/>
            <a:ext cx="873462" cy="400110"/>
          </a:xfrm>
          <a:prstGeom prst="rect">
            <a:avLst/>
          </a:prstGeom>
          <a:noFill/>
        </p:spPr>
        <p:txBody>
          <a:bodyPr wrap="square" rtlCol="0">
            <a:spAutoFit/>
          </a:bodyPr>
          <a:lstStyle/>
          <a:p>
            <a:pPr algn="ctr"/>
            <a:r>
              <a:rPr lang="en-US" sz="1000" dirty="0"/>
              <a:t>SQLite database</a:t>
            </a:r>
          </a:p>
        </p:txBody>
      </p:sp>
      <p:pic>
        <p:nvPicPr>
          <p:cNvPr id="17" name="Picture 2">
            <a:extLst>
              <a:ext uri="{FF2B5EF4-FFF2-40B4-BE49-F238E27FC236}">
                <a16:creationId xmlns:a16="http://schemas.microsoft.com/office/drawing/2014/main" id="{3E7E882C-7F09-6478-D5E8-676FC4D4F03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4443"/>
          <a:stretch/>
        </p:blipFill>
        <p:spPr bwMode="auto">
          <a:xfrm>
            <a:off x="3977179" y="3893722"/>
            <a:ext cx="1985428" cy="19494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Network diagram – from Data to Viz">
            <a:extLst>
              <a:ext uri="{FF2B5EF4-FFF2-40B4-BE49-F238E27FC236}">
                <a16:creationId xmlns:a16="http://schemas.microsoft.com/office/drawing/2014/main" id="{57D0530A-5242-C296-10C2-03B2B7319B4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301" t="-1555" r="15939" b="1754"/>
          <a:stretch/>
        </p:blipFill>
        <p:spPr bwMode="auto">
          <a:xfrm>
            <a:off x="5495864" y="2064390"/>
            <a:ext cx="2174800" cy="210192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462EFC78-9F62-A2B4-50C8-34E3AA26ACBD}"/>
              </a:ext>
            </a:extLst>
          </p:cNvPr>
          <p:cNvCxnSpPr>
            <a:cxnSpLocks/>
          </p:cNvCxnSpPr>
          <p:nvPr/>
        </p:nvCxnSpPr>
        <p:spPr>
          <a:xfrm>
            <a:off x="2732594" y="4054262"/>
            <a:ext cx="1" cy="4492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531EDAD-EE9E-207E-0073-2828A9AB3F84}"/>
              </a:ext>
            </a:extLst>
          </p:cNvPr>
          <p:cNvCxnSpPr>
            <a:cxnSpLocks/>
          </p:cNvCxnSpPr>
          <p:nvPr/>
        </p:nvCxnSpPr>
        <p:spPr>
          <a:xfrm>
            <a:off x="2995585" y="4868447"/>
            <a:ext cx="741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6" name="Graphic 25" descr="Acquisition outline">
            <a:extLst>
              <a:ext uri="{FF2B5EF4-FFF2-40B4-BE49-F238E27FC236}">
                <a16:creationId xmlns:a16="http://schemas.microsoft.com/office/drawing/2014/main" id="{1A160D62-CBF3-590E-C718-6A1B5961E6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V="1">
            <a:off x="6022608" y="4327231"/>
            <a:ext cx="914400" cy="914400"/>
          </a:xfrm>
          <a:prstGeom prst="rect">
            <a:avLst/>
          </a:prstGeom>
        </p:spPr>
      </p:pic>
      <p:sp>
        <p:nvSpPr>
          <p:cNvPr id="27" name="Rounded Rectangle 26">
            <a:extLst>
              <a:ext uri="{FF2B5EF4-FFF2-40B4-BE49-F238E27FC236}">
                <a16:creationId xmlns:a16="http://schemas.microsoft.com/office/drawing/2014/main" id="{51191714-BF0B-5EB9-3DD3-546DD7C30F01}"/>
              </a:ext>
            </a:extLst>
          </p:cNvPr>
          <p:cNvSpPr/>
          <p:nvPr/>
        </p:nvSpPr>
        <p:spPr>
          <a:xfrm rot="2700000">
            <a:off x="7088510" y="4519523"/>
            <a:ext cx="731520" cy="73152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D1A7FE62-45FB-0F5D-5C75-CEE4F3D87767}"/>
              </a:ext>
            </a:extLst>
          </p:cNvPr>
          <p:cNvSpPr txBox="1"/>
          <p:nvPr/>
        </p:nvSpPr>
        <p:spPr>
          <a:xfrm>
            <a:off x="7079366" y="4758325"/>
            <a:ext cx="749808" cy="253916"/>
          </a:xfrm>
          <a:prstGeom prst="rect">
            <a:avLst/>
          </a:prstGeom>
          <a:noFill/>
        </p:spPr>
        <p:txBody>
          <a:bodyPr wrap="square" rtlCol="0">
            <a:spAutoFit/>
          </a:bodyPr>
          <a:lstStyle/>
          <a:p>
            <a:pPr algn="ctr"/>
            <a:r>
              <a:rPr lang="en-US" sz="1000" dirty="0"/>
              <a:t>Analysis</a:t>
            </a:r>
          </a:p>
        </p:txBody>
      </p:sp>
      <p:cxnSp>
        <p:nvCxnSpPr>
          <p:cNvPr id="29" name="Straight Arrow Connector 28">
            <a:extLst>
              <a:ext uri="{FF2B5EF4-FFF2-40B4-BE49-F238E27FC236}">
                <a16:creationId xmlns:a16="http://schemas.microsoft.com/office/drawing/2014/main" id="{4DBA8AAF-91AA-9BE2-4761-9021E5F756AA}"/>
              </a:ext>
            </a:extLst>
          </p:cNvPr>
          <p:cNvCxnSpPr>
            <a:cxnSpLocks/>
          </p:cNvCxnSpPr>
          <p:nvPr/>
        </p:nvCxnSpPr>
        <p:spPr>
          <a:xfrm>
            <a:off x="7971533" y="4868447"/>
            <a:ext cx="741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ECB759BF-F00F-55D6-C5FF-52C750A7E8BB}"/>
              </a:ext>
            </a:extLst>
          </p:cNvPr>
          <p:cNvSpPr txBox="1"/>
          <p:nvPr/>
        </p:nvSpPr>
        <p:spPr>
          <a:xfrm>
            <a:off x="8704369" y="4264153"/>
            <a:ext cx="1942535" cy="1200329"/>
          </a:xfrm>
          <a:prstGeom prst="rect">
            <a:avLst/>
          </a:prstGeom>
          <a:noFill/>
        </p:spPr>
        <p:txBody>
          <a:bodyPr wrap="square" rtlCol="0">
            <a:spAutoFit/>
          </a:bodyPr>
          <a:lstStyle/>
          <a:p>
            <a:pPr algn="ctr"/>
            <a:r>
              <a:rPr lang="en-US" dirty="0"/>
              <a:t>Identifying gene function or mechanism of action</a:t>
            </a:r>
          </a:p>
        </p:txBody>
      </p:sp>
      <p:cxnSp>
        <p:nvCxnSpPr>
          <p:cNvPr id="2" name="Straight Connector 1">
            <a:extLst>
              <a:ext uri="{FF2B5EF4-FFF2-40B4-BE49-F238E27FC236}">
                <a16:creationId xmlns:a16="http://schemas.microsoft.com/office/drawing/2014/main" id="{BB04ADAD-A958-50EF-DC9D-13773BAD8F6E}"/>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827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6207-0885-2BA4-2ACB-A9D1A0A20109}"/>
              </a:ext>
            </a:extLst>
          </p:cNvPr>
          <p:cNvSpPr>
            <a:spLocks noGrp="1"/>
          </p:cNvSpPr>
          <p:nvPr>
            <p:ph type="title"/>
          </p:nvPr>
        </p:nvSpPr>
        <p:spPr>
          <a:xfrm>
            <a:off x="838200" y="0"/>
            <a:ext cx="10515600" cy="963168"/>
          </a:xfrm>
        </p:spPr>
        <p:txBody>
          <a:bodyPr>
            <a:normAutofit/>
          </a:bodyPr>
          <a:lstStyle/>
          <a:p>
            <a:r>
              <a:rPr lang="en-US" sz="4000" b="1" dirty="0"/>
              <a:t>Data</a:t>
            </a:r>
          </a:p>
        </p:txBody>
      </p:sp>
      <p:sp>
        <p:nvSpPr>
          <p:cNvPr id="3" name="Content Placeholder 2">
            <a:extLst>
              <a:ext uri="{FF2B5EF4-FFF2-40B4-BE49-F238E27FC236}">
                <a16:creationId xmlns:a16="http://schemas.microsoft.com/office/drawing/2014/main" id="{FCFA9205-276C-571D-E116-27EB88309FBC}"/>
              </a:ext>
            </a:extLst>
          </p:cNvPr>
          <p:cNvSpPr>
            <a:spLocks noGrp="1"/>
          </p:cNvSpPr>
          <p:nvPr>
            <p:ph idx="1"/>
          </p:nvPr>
        </p:nvSpPr>
        <p:spPr/>
        <p:txBody>
          <a:bodyPr>
            <a:normAutofit/>
          </a:bodyPr>
          <a:lstStyle/>
          <a:p>
            <a:pPr marL="0" indent="0" algn="just">
              <a:buNone/>
            </a:pPr>
            <a:r>
              <a:rPr lang="en-US" dirty="0"/>
              <a:t>Factual information (such as measurements or statistics) used as a basis for reasoning, discussion, or calculation</a:t>
            </a:r>
          </a:p>
        </p:txBody>
      </p:sp>
      <p:cxnSp>
        <p:nvCxnSpPr>
          <p:cNvPr id="4" name="Straight Connector 3">
            <a:extLst>
              <a:ext uri="{FF2B5EF4-FFF2-40B4-BE49-F238E27FC236}">
                <a16:creationId xmlns:a16="http://schemas.microsoft.com/office/drawing/2014/main" id="{185E8A02-857A-F1C6-7E7C-BB0F65FD4075}"/>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810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BE29B-1E9A-5FD1-45BD-6C3AB98D31B8}"/>
              </a:ext>
            </a:extLst>
          </p:cNvPr>
          <p:cNvSpPr>
            <a:spLocks noGrp="1"/>
          </p:cNvSpPr>
          <p:nvPr>
            <p:ph idx="1"/>
          </p:nvPr>
        </p:nvSpPr>
        <p:spPr/>
        <p:txBody>
          <a:bodyPr>
            <a:normAutofit/>
          </a:bodyPr>
          <a:lstStyle/>
          <a:p>
            <a:pPr marL="0" indent="0">
              <a:buNone/>
            </a:pPr>
            <a:r>
              <a:rPr lang="en-US" dirty="0"/>
              <a:t>knowledge obtained from investigation, study, instruction, intelligence, news, facts or data</a:t>
            </a:r>
          </a:p>
        </p:txBody>
      </p:sp>
      <p:sp>
        <p:nvSpPr>
          <p:cNvPr id="4" name="Title 1">
            <a:extLst>
              <a:ext uri="{FF2B5EF4-FFF2-40B4-BE49-F238E27FC236}">
                <a16:creationId xmlns:a16="http://schemas.microsoft.com/office/drawing/2014/main" id="{4C80A968-2A07-6AE4-5A88-123CCD54A670}"/>
              </a:ext>
            </a:extLst>
          </p:cNvPr>
          <p:cNvSpPr>
            <a:spLocks noGrp="1"/>
          </p:cNvSpPr>
          <p:nvPr>
            <p:ph type="title"/>
          </p:nvPr>
        </p:nvSpPr>
        <p:spPr>
          <a:xfrm>
            <a:off x="838200" y="0"/>
            <a:ext cx="10515600" cy="963168"/>
          </a:xfrm>
        </p:spPr>
        <p:txBody>
          <a:bodyPr>
            <a:normAutofit/>
          </a:bodyPr>
          <a:lstStyle/>
          <a:p>
            <a:r>
              <a:rPr lang="en-US" sz="4000" b="1" dirty="0"/>
              <a:t>Information</a:t>
            </a:r>
          </a:p>
        </p:txBody>
      </p:sp>
      <p:cxnSp>
        <p:nvCxnSpPr>
          <p:cNvPr id="5" name="Straight Connector 4">
            <a:extLst>
              <a:ext uri="{FF2B5EF4-FFF2-40B4-BE49-F238E27FC236}">
                <a16:creationId xmlns:a16="http://schemas.microsoft.com/office/drawing/2014/main" id="{015E8C20-6070-D5F9-BC27-B146528D26D6}"/>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1881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BE29B-1E9A-5FD1-45BD-6C3AB98D31B8}"/>
              </a:ext>
            </a:extLst>
          </p:cNvPr>
          <p:cNvSpPr>
            <a:spLocks noGrp="1"/>
          </p:cNvSpPr>
          <p:nvPr>
            <p:ph idx="1"/>
          </p:nvPr>
        </p:nvSpPr>
        <p:spPr/>
        <p:txBody>
          <a:bodyPr>
            <a:normAutofit/>
          </a:bodyPr>
          <a:lstStyle/>
          <a:p>
            <a:pPr>
              <a:lnSpc>
                <a:spcPct val="200000"/>
              </a:lnSpc>
            </a:pPr>
            <a:r>
              <a:rPr lang="en-US" dirty="0"/>
              <a:t>ability to discern inner qualities and relationships : INSIGHT</a:t>
            </a:r>
          </a:p>
          <a:p>
            <a:pPr>
              <a:lnSpc>
                <a:spcPct val="200000"/>
              </a:lnSpc>
            </a:pPr>
            <a:r>
              <a:rPr lang="en-US" dirty="0"/>
              <a:t>good sense : JUDGMENT</a:t>
            </a:r>
          </a:p>
          <a:p>
            <a:pPr>
              <a:lnSpc>
                <a:spcPct val="200000"/>
              </a:lnSpc>
            </a:pPr>
            <a:r>
              <a:rPr lang="en-US" dirty="0"/>
              <a:t>accumulated philosophical or scientific learning : KNOWLEDGE</a:t>
            </a:r>
          </a:p>
        </p:txBody>
      </p:sp>
      <p:sp>
        <p:nvSpPr>
          <p:cNvPr id="4" name="Title 1">
            <a:extLst>
              <a:ext uri="{FF2B5EF4-FFF2-40B4-BE49-F238E27FC236}">
                <a16:creationId xmlns:a16="http://schemas.microsoft.com/office/drawing/2014/main" id="{4C80A968-2A07-6AE4-5A88-123CCD54A670}"/>
              </a:ext>
            </a:extLst>
          </p:cNvPr>
          <p:cNvSpPr>
            <a:spLocks noGrp="1"/>
          </p:cNvSpPr>
          <p:nvPr>
            <p:ph type="title"/>
          </p:nvPr>
        </p:nvSpPr>
        <p:spPr>
          <a:xfrm>
            <a:off x="910390" y="0"/>
            <a:ext cx="10515600" cy="963168"/>
          </a:xfrm>
        </p:spPr>
        <p:txBody>
          <a:bodyPr>
            <a:normAutofit/>
          </a:bodyPr>
          <a:lstStyle/>
          <a:p>
            <a:r>
              <a:rPr lang="en-US" sz="4000" b="1" dirty="0"/>
              <a:t>Wisdom</a:t>
            </a:r>
          </a:p>
        </p:txBody>
      </p:sp>
      <p:cxnSp>
        <p:nvCxnSpPr>
          <p:cNvPr id="5" name="Straight Connector 4">
            <a:extLst>
              <a:ext uri="{FF2B5EF4-FFF2-40B4-BE49-F238E27FC236}">
                <a16:creationId xmlns:a16="http://schemas.microsoft.com/office/drawing/2014/main" id="{015E8C20-6070-D5F9-BC27-B146528D26D6}"/>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66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ingle gear with solid fill">
            <a:extLst>
              <a:ext uri="{FF2B5EF4-FFF2-40B4-BE49-F238E27FC236}">
                <a16:creationId xmlns:a16="http://schemas.microsoft.com/office/drawing/2014/main" id="{CC7166C3-969D-4496-20E5-3E14D00D2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622" y="4181345"/>
            <a:ext cx="858254" cy="858254"/>
          </a:xfrm>
          <a:prstGeom prst="rect">
            <a:avLst/>
          </a:prstGeom>
        </p:spPr>
      </p:pic>
      <p:grpSp>
        <p:nvGrpSpPr>
          <p:cNvPr id="23" name="Group 22">
            <a:extLst>
              <a:ext uri="{FF2B5EF4-FFF2-40B4-BE49-F238E27FC236}">
                <a16:creationId xmlns:a16="http://schemas.microsoft.com/office/drawing/2014/main" id="{A5B582F4-B9F6-FA13-91A2-F8779E9E2C15}"/>
              </a:ext>
            </a:extLst>
          </p:cNvPr>
          <p:cNvGrpSpPr/>
          <p:nvPr/>
        </p:nvGrpSpPr>
        <p:grpSpPr>
          <a:xfrm>
            <a:off x="3182976" y="2678660"/>
            <a:ext cx="1724529" cy="1736816"/>
            <a:chOff x="6280486" y="3056020"/>
            <a:chExt cx="1724529" cy="1736816"/>
          </a:xfrm>
        </p:grpSpPr>
        <p:pic>
          <p:nvPicPr>
            <p:cNvPr id="9" name="Graphic 8" descr="Gears with solid fill">
              <a:extLst>
                <a:ext uri="{FF2B5EF4-FFF2-40B4-BE49-F238E27FC236}">
                  <a16:creationId xmlns:a16="http://schemas.microsoft.com/office/drawing/2014/main" id="{CCBE8F55-4E57-C13C-CA94-721808E822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0486" y="3268578"/>
              <a:ext cx="914400" cy="914400"/>
            </a:xfrm>
            <a:prstGeom prst="rect">
              <a:avLst/>
            </a:prstGeom>
          </p:spPr>
        </p:pic>
        <p:pic>
          <p:nvPicPr>
            <p:cNvPr id="10" name="Graphic 9" descr="Single gear with solid fill">
              <a:extLst>
                <a:ext uri="{FF2B5EF4-FFF2-40B4-BE49-F238E27FC236}">
                  <a16:creationId xmlns:a16="http://schemas.microsoft.com/office/drawing/2014/main" id="{FB2B75A0-CA53-CB19-110D-91C9DF4EC4D1}"/>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6697582" y="3565357"/>
              <a:ext cx="858254" cy="858254"/>
            </a:xfrm>
            <a:prstGeom prst="rect">
              <a:avLst/>
            </a:prstGeom>
          </p:spPr>
        </p:pic>
        <p:pic>
          <p:nvPicPr>
            <p:cNvPr id="12" name="Graphic 11" descr="Single gear with solid fill">
              <a:extLst>
                <a:ext uri="{FF2B5EF4-FFF2-40B4-BE49-F238E27FC236}">
                  <a16:creationId xmlns:a16="http://schemas.microsoft.com/office/drawing/2014/main" id="{6F1A8DAC-0AB9-2065-4F1C-F6F2D941F4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98108" y="3056020"/>
              <a:ext cx="802105" cy="802105"/>
            </a:xfrm>
            <a:prstGeom prst="rect">
              <a:avLst/>
            </a:prstGeom>
          </p:spPr>
        </p:pic>
        <p:pic>
          <p:nvPicPr>
            <p:cNvPr id="13" name="Graphic 12" descr="Single gear with solid fill">
              <a:extLst>
                <a:ext uri="{FF2B5EF4-FFF2-40B4-BE49-F238E27FC236}">
                  <a16:creationId xmlns:a16="http://schemas.microsoft.com/office/drawing/2014/main" id="{8C9B6200-5205-5B47-436D-9CB83FD25F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043090">
              <a:off x="7283119" y="3501189"/>
              <a:ext cx="721896" cy="721896"/>
            </a:xfrm>
            <a:prstGeom prst="rect">
              <a:avLst/>
            </a:prstGeom>
          </p:spPr>
        </p:pic>
        <p:pic>
          <p:nvPicPr>
            <p:cNvPr id="14" name="Graphic 13" descr="Gears with solid fill">
              <a:extLst>
                <a:ext uri="{FF2B5EF4-FFF2-40B4-BE49-F238E27FC236}">
                  <a16:creationId xmlns:a16="http://schemas.microsoft.com/office/drawing/2014/main" id="{5FDC9B18-00DB-A075-23B3-C3EC6A5AAA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85510">
              <a:off x="6964468" y="3950808"/>
              <a:ext cx="806851" cy="806851"/>
            </a:xfrm>
            <a:prstGeom prst="rect">
              <a:avLst/>
            </a:prstGeom>
          </p:spPr>
        </p:pic>
        <p:pic>
          <p:nvPicPr>
            <p:cNvPr id="15" name="Graphic 14" descr="Single gear with solid fill">
              <a:extLst>
                <a:ext uri="{FF2B5EF4-FFF2-40B4-BE49-F238E27FC236}">
                  <a16:creationId xmlns:a16="http://schemas.microsoft.com/office/drawing/2014/main" id="{3D8EB3F6-4B36-A440-EDCC-F669B53939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119150">
              <a:off x="6308546" y="3990731"/>
              <a:ext cx="802105" cy="802105"/>
            </a:xfrm>
            <a:prstGeom prst="rect">
              <a:avLst/>
            </a:prstGeom>
          </p:spPr>
        </p:pic>
      </p:grpSp>
      <p:grpSp>
        <p:nvGrpSpPr>
          <p:cNvPr id="24" name="Group 23">
            <a:extLst>
              <a:ext uri="{FF2B5EF4-FFF2-40B4-BE49-F238E27FC236}">
                <a16:creationId xmlns:a16="http://schemas.microsoft.com/office/drawing/2014/main" id="{4B980C47-A18E-9F89-5AF1-41A3DBA776BD}"/>
              </a:ext>
            </a:extLst>
          </p:cNvPr>
          <p:cNvGrpSpPr/>
          <p:nvPr/>
        </p:nvGrpSpPr>
        <p:grpSpPr>
          <a:xfrm>
            <a:off x="3166934" y="4640910"/>
            <a:ext cx="1724529" cy="1736816"/>
            <a:chOff x="6280486" y="3056020"/>
            <a:chExt cx="1724529" cy="1736816"/>
          </a:xfrm>
        </p:grpSpPr>
        <p:pic>
          <p:nvPicPr>
            <p:cNvPr id="25" name="Graphic 24" descr="Gears with solid fill">
              <a:extLst>
                <a:ext uri="{FF2B5EF4-FFF2-40B4-BE49-F238E27FC236}">
                  <a16:creationId xmlns:a16="http://schemas.microsoft.com/office/drawing/2014/main" id="{F34569A5-5052-91C5-84A6-E1D5037E95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0486" y="3268578"/>
              <a:ext cx="914400" cy="914400"/>
            </a:xfrm>
            <a:prstGeom prst="rect">
              <a:avLst/>
            </a:prstGeom>
          </p:spPr>
        </p:pic>
        <p:pic>
          <p:nvPicPr>
            <p:cNvPr id="27" name="Graphic 26" descr="Single gear with solid fill">
              <a:extLst>
                <a:ext uri="{FF2B5EF4-FFF2-40B4-BE49-F238E27FC236}">
                  <a16:creationId xmlns:a16="http://schemas.microsoft.com/office/drawing/2014/main" id="{F92AB98D-E9AE-438D-4194-2685A4F9F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98108" y="3056020"/>
              <a:ext cx="802105" cy="802105"/>
            </a:xfrm>
            <a:prstGeom prst="rect">
              <a:avLst/>
            </a:prstGeom>
          </p:spPr>
        </p:pic>
        <p:pic>
          <p:nvPicPr>
            <p:cNvPr id="28" name="Graphic 27" descr="Single gear with solid fill">
              <a:extLst>
                <a:ext uri="{FF2B5EF4-FFF2-40B4-BE49-F238E27FC236}">
                  <a16:creationId xmlns:a16="http://schemas.microsoft.com/office/drawing/2014/main" id="{0E205A1A-8C7C-D548-5B53-3FD2F01661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043090">
              <a:off x="7283119" y="3501189"/>
              <a:ext cx="721896" cy="721896"/>
            </a:xfrm>
            <a:prstGeom prst="rect">
              <a:avLst/>
            </a:prstGeom>
          </p:spPr>
        </p:pic>
        <p:pic>
          <p:nvPicPr>
            <p:cNvPr id="29" name="Graphic 28" descr="Gears with solid fill">
              <a:extLst>
                <a:ext uri="{FF2B5EF4-FFF2-40B4-BE49-F238E27FC236}">
                  <a16:creationId xmlns:a16="http://schemas.microsoft.com/office/drawing/2014/main" id="{4361EACF-E303-5296-4272-328FB03CF9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85510">
              <a:off x="6964468" y="3950808"/>
              <a:ext cx="806851" cy="806851"/>
            </a:xfrm>
            <a:prstGeom prst="rect">
              <a:avLst/>
            </a:prstGeom>
          </p:spPr>
        </p:pic>
        <p:pic>
          <p:nvPicPr>
            <p:cNvPr id="30" name="Graphic 29" descr="Single gear with solid fill">
              <a:extLst>
                <a:ext uri="{FF2B5EF4-FFF2-40B4-BE49-F238E27FC236}">
                  <a16:creationId xmlns:a16="http://schemas.microsoft.com/office/drawing/2014/main" id="{5EA5B49F-2209-85F2-479B-61743E6A42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119150">
              <a:off x="6308546" y="3990731"/>
              <a:ext cx="802105" cy="802105"/>
            </a:xfrm>
            <a:prstGeom prst="rect">
              <a:avLst/>
            </a:prstGeom>
          </p:spPr>
        </p:pic>
      </p:grpSp>
      <p:grpSp>
        <p:nvGrpSpPr>
          <p:cNvPr id="31" name="Group 30">
            <a:extLst>
              <a:ext uri="{FF2B5EF4-FFF2-40B4-BE49-F238E27FC236}">
                <a16:creationId xmlns:a16="http://schemas.microsoft.com/office/drawing/2014/main" id="{8B8B0028-BCEF-970E-F290-28454EE2B74C}"/>
              </a:ext>
            </a:extLst>
          </p:cNvPr>
          <p:cNvGrpSpPr/>
          <p:nvPr/>
        </p:nvGrpSpPr>
        <p:grpSpPr>
          <a:xfrm>
            <a:off x="5624140" y="4640910"/>
            <a:ext cx="1724529" cy="1736816"/>
            <a:chOff x="6280486" y="3056020"/>
            <a:chExt cx="1724529" cy="1736816"/>
          </a:xfrm>
        </p:grpSpPr>
        <p:pic>
          <p:nvPicPr>
            <p:cNvPr id="32" name="Graphic 31" descr="Gears with solid fill">
              <a:extLst>
                <a:ext uri="{FF2B5EF4-FFF2-40B4-BE49-F238E27FC236}">
                  <a16:creationId xmlns:a16="http://schemas.microsoft.com/office/drawing/2014/main" id="{B3FC7B8C-A77A-6509-F29A-5A7AC1B9B2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0486" y="3268578"/>
              <a:ext cx="914400" cy="914400"/>
            </a:xfrm>
            <a:prstGeom prst="rect">
              <a:avLst/>
            </a:prstGeom>
          </p:spPr>
        </p:pic>
        <p:pic>
          <p:nvPicPr>
            <p:cNvPr id="33" name="Graphic 32" descr="Single gear with solid fill">
              <a:extLst>
                <a:ext uri="{FF2B5EF4-FFF2-40B4-BE49-F238E27FC236}">
                  <a16:creationId xmlns:a16="http://schemas.microsoft.com/office/drawing/2014/main" id="{255A1FCF-705D-9BC7-0C7B-63BD10A994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97582" y="3565357"/>
              <a:ext cx="858254" cy="858254"/>
            </a:xfrm>
            <a:prstGeom prst="rect">
              <a:avLst/>
            </a:prstGeom>
          </p:spPr>
        </p:pic>
        <p:pic>
          <p:nvPicPr>
            <p:cNvPr id="34" name="Graphic 33" descr="Single gear with solid fill">
              <a:extLst>
                <a:ext uri="{FF2B5EF4-FFF2-40B4-BE49-F238E27FC236}">
                  <a16:creationId xmlns:a16="http://schemas.microsoft.com/office/drawing/2014/main" id="{F1A46AA8-753D-D182-50A4-300FB6BE02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98108" y="3056020"/>
              <a:ext cx="802105" cy="802105"/>
            </a:xfrm>
            <a:prstGeom prst="rect">
              <a:avLst/>
            </a:prstGeom>
          </p:spPr>
        </p:pic>
        <p:pic>
          <p:nvPicPr>
            <p:cNvPr id="35" name="Graphic 34" descr="Single gear with solid fill">
              <a:extLst>
                <a:ext uri="{FF2B5EF4-FFF2-40B4-BE49-F238E27FC236}">
                  <a16:creationId xmlns:a16="http://schemas.microsoft.com/office/drawing/2014/main" id="{DE1AFD8E-496C-1ED9-E129-C28D831E96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043090">
              <a:off x="7283119" y="3501189"/>
              <a:ext cx="721896" cy="721896"/>
            </a:xfrm>
            <a:prstGeom prst="rect">
              <a:avLst/>
            </a:prstGeom>
          </p:spPr>
        </p:pic>
        <p:pic>
          <p:nvPicPr>
            <p:cNvPr id="36" name="Graphic 35" descr="Gears with solid fill">
              <a:extLst>
                <a:ext uri="{FF2B5EF4-FFF2-40B4-BE49-F238E27FC236}">
                  <a16:creationId xmlns:a16="http://schemas.microsoft.com/office/drawing/2014/main" id="{D13B817B-CB3C-6363-926D-FD68B08D32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85510">
              <a:off x="6964468" y="3950808"/>
              <a:ext cx="806851" cy="806851"/>
            </a:xfrm>
            <a:prstGeom prst="rect">
              <a:avLst/>
            </a:prstGeom>
          </p:spPr>
        </p:pic>
        <p:pic>
          <p:nvPicPr>
            <p:cNvPr id="37" name="Graphic 36" descr="Single gear with solid fill">
              <a:extLst>
                <a:ext uri="{FF2B5EF4-FFF2-40B4-BE49-F238E27FC236}">
                  <a16:creationId xmlns:a16="http://schemas.microsoft.com/office/drawing/2014/main" id="{9C9CECE6-987A-7289-F2E0-58FDBACFB6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119150">
              <a:off x="6308546" y="3990731"/>
              <a:ext cx="802105" cy="802105"/>
            </a:xfrm>
            <a:prstGeom prst="rect">
              <a:avLst/>
            </a:prstGeom>
          </p:spPr>
        </p:pic>
      </p:grpSp>
      <p:grpSp>
        <p:nvGrpSpPr>
          <p:cNvPr id="47" name="Group 46">
            <a:extLst>
              <a:ext uri="{FF2B5EF4-FFF2-40B4-BE49-F238E27FC236}">
                <a16:creationId xmlns:a16="http://schemas.microsoft.com/office/drawing/2014/main" id="{74C59751-E305-FEC4-B267-A0523E29BD42}"/>
              </a:ext>
            </a:extLst>
          </p:cNvPr>
          <p:cNvGrpSpPr/>
          <p:nvPr/>
        </p:nvGrpSpPr>
        <p:grpSpPr>
          <a:xfrm>
            <a:off x="7866284" y="2374244"/>
            <a:ext cx="3902957" cy="3902957"/>
            <a:chOff x="8106914" y="1796732"/>
            <a:chExt cx="3902957" cy="3902957"/>
          </a:xfrm>
        </p:grpSpPr>
        <p:grpSp>
          <p:nvGrpSpPr>
            <p:cNvPr id="40" name="Group 39">
              <a:extLst>
                <a:ext uri="{FF2B5EF4-FFF2-40B4-BE49-F238E27FC236}">
                  <a16:creationId xmlns:a16="http://schemas.microsoft.com/office/drawing/2014/main" id="{C122A5AE-30B7-9A40-C88D-E91D18C13040}"/>
                </a:ext>
              </a:extLst>
            </p:cNvPr>
            <p:cNvGrpSpPr/>
            <p:nvPr/>
          </p:nvGrpSpPr>
          <p:grpSpPr>
            <a:xfrm>
              <a:off x="9168983" y="2979452"/>
              <a:ext cx="1724529" cy="1736816"/>
              <a:chOff x="6280486" y="3056020"/>
              <a:chExt cx="1724529" cy="1736816"/>
            </a:xfrm>
          </p:grpSpPr>
          <p:pic>
            <p:nvPicPr>
              <p:cNvPr id="41" name="Graphic 40" descr="Gears with solid fill">
                <a:extLst>
                  <a:ext uri="{FF2B5EF4-FFF2-40B4-BE49-F238E27FC236}">
                    <a16:creationId xmlns:a16="http://schemas.microsoft.com/office/drawing/2014/main" id="{B6C81B91-FE75-DD57-CE59-69D092CB47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0486" y="3268578"/>
                <a:ext cx="914400" cy="914400"/>
              </a:xfrm>
              <a:prstGeom prst="rect">
                <a:avLst/>
              </a:prstGeom>
            </p:spPr>
          </p:pic>
          <p:pic>
            <p:nvPicPr>
              <p:cNvPr id="42" name="Graphic 41" descr="Single gear with solid fill">
                <a:extLst>
                  <a:ext uri="{FF2B5EF4-FFF2-40B4-BE49-F238E27FC236}">
                    <a16:creationId xmlns:a16="http://schemas.microsoft.com/office/drawing/2014/main" id="{7363E616-2D54-97A9-19E7-733E25A669DE}"/>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6697582" y="3565357"/>
                <a:ext cx="858254" cy="858254"/>
              </a:xfrm>
              <a:prstGeom prst="rect">
                <a:avLst/>
              </a:prstGeom>
            </p:spPr>
          </p:pic>
          <p:pic>
            <p:nvPicPr>
              <p:cNvPr id="43" name="Graphic 42" descr="Single gear with solid fill">
                <a:extLst>
                  <a:ext uri="{FF2B5EF4-FFF2-40B4-BE49-F238E27FC236}">
                    <a16:creationId xmlns:a16="http://schemas.microsoft.com/office/drawing/2014/main" id="{FD7698C0-FD21-F0C6-1D2C-D6560476A0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98108" y="3056020"/>
                <a:ext cx="802105" cy="802105"/>
              </a:xfrm>
              <a:prstGeom prst="rect">
                <a:avLst/>
              </a:prstGeom>
            </p:spPr>
          </p:pic>
          <p:pic>
            <p:nvPicPr>
              <p:cNvPr id="44" name="Graphic 43" descr="Single gear with solid fill">
                <a:extLst>
                  <a:ext uri="{FF2B5EF4-FFF2-40B4-BE49-F238E27FC236}">
                    <a16:creationId xmlns:a16="http://schemas.microsoft.com/office/drawing/2014/main" id="{542E766B-6D09-8CBA-D4A7-AB51C0390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043090">
                <a:off x="7283119" y="3501189"/>
                <a:ext cx="721896" cy="721896"/>
              </a:xfrm>
              <a:prstGeom prst="rect">
                <a:avLst/>
              </a:prstGeom>
            </p:spPr>
          </p:pic>
          <p:pic>
            <p:nvPicPr>
              <p:cNvPr id="45" name="Graphic 44" descr="Gears with solid fill">
                <a:extLst>
                  <a:ext uri="{FF2B5EF4-FFF2-40B4-BE49-F238E27FC236}">
                    <a16:creationId xmlns:a16="http://schemas.microsoft.com/office/drawing/2014/main" id="{4ECE678F-F7BA-B714-D916-99B8DF1BF4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85510">
                <a:off x="6964468" y="3950808"/>
                <a:ext cx="806851" cy="806851"/>
              </a:xfrm>
              <a:prstGeom prst="rect">
                <a:avLst/>
              </a:prstGeom>
            </p:spPr>
          </p:pic>
          <p:pic>
            <p:nvPicPr>
              <p:cNvPr id="46" name="Graphic 45" descr="Single gear with solid fill">
                <a:extLst>
                  <a:ext uri="{FF2B5EF4-FFF2-40B4-BE49-F238E27FC236}">
                    <a16:creationId xmlns:a16="http://schemas.microsoft.com/office/drawing/2014/main" id="{E75666EA-6519-BF0B-4B37-3DC9100C2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119150">
                <a:off x="6308546" y="3990731"/>
                <a:ext cx="802105" cy="802105"/>
              </a:xfrm>
              <a:prstGeom prst="rect">
                <a:avLst/>
              </a:prstGeom>
            </p:spPr>
          </p:pic>
        </p:grpSp>
        <p:pic>
          <p:nvPicPr>
            <p:cNvPr id="39" name="Graphic 38" descr="Alarm clock outline">
              <a:extLst>
                <a:ext uri="{FF2B5EF4-FFF2-40B4-BE49-F238E27FC236}">
                  <a16:creationId xmlns:a16="http://schemas.microsoft.com/office/drawing/2014/main" id="{F145CC44-6DD5-801D-15C4-A07E64ABE3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06914" y="1796732"/>
              <a:ext cx="3902957" cy="3902957"/>
            </a:xfrm>
            <a:prstGeom prst="rect">
              <a:avLst/>
            </a:prstGeom>
          </p:spPr>
        </p:pic>
      </p:grpSp>
      <p:sp>
        <p:nvSpPr>
          <p:cNvPr id="49" name="Left Brace 48">
            <a:extLst>
              <a:ext uri="{FF2B5EF4-FFF2-40B4-BE49-F238E27FC236}">
                <a16:creationId xmlns:a16="http://schemas.microsoft.com/office/drawing/2014/main" id="{1DB07A22-994C-92D9-2D03-ADEE3528ADAE}"/>
              </a:ext>
            </a:extLst>
          </p:cNvPr>
          <p:cNvSpPr/>
          <p:nvPr/>
        </p:nvSpPr>
        <p:spPr>
          <a:xfrm rot="10800000">
            <a:off x="7710339" y="3604999"/>
            <a:ext cx="503944" cy="1973548"/>
          </a:xfrm>
          <a:prstGeom prst="leftBrace">
            <a:avLst>
              <a:gd name="adj1" fmla="val 97905"/>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87A4A4C-E493-7958-734E-F8194755240D}"/>
              </a:ext>
            </a:extLst>
          </p:cNvPr>
          <p:cNvCxnSpPr>
            <a:cxnSpLocks/>
            <a:endCxn id="49" idx="2"/>
          </p:cNvCxnSpPr>
          <p:nvPr/>
        </p:nvCxnSpPr>
        <p:spPr>
          <a:xfrm>
            <a:off x="4944955" y="3604999"/>
            <a:ext cx="2765384"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nvGrpSpPr>
          <p:cNvPr id="69" name="Group 68">
            <a:extLst>
              <a:ext uri="{FF2B5EF4-FFF2-40B4-BE49-F238E27FC236}">
                <a16:creationId xmlns:a16="http://schemas.microsoft.com/office/drawing/2014/main" id="{CDBFF4CE-543A-9C2F-CED5-93E7AE098089}"/>
              </a:ext>
            </a:extLst>
          </p:cNvPr>
          <p:cNvGrpSpPr/>
          <p:nvPr/>
        </p:nvGrpSpPr>
        <p:grpSpPr>
          <a:xfrm>
            <a:off x="2247737" y="3604999"/>
            <a:ext cx="935239" cy="1973548"/>
            <a:chOff x="2247737" y="3813545"/>
            <a:chExt cx="935239" cy="1973548"/>
          </a:xfrm>
        </p:grpSpPr>
        <p:sp>
          <p:nvSpPr>
            <p:cNvPr id="48" name="Left Brace 47">
              <a:extLst>
                <a:ext uri="{FF2B5EF4-FFF2-40B4-BE49-F238E27FC236}">
                  <a16:creationId xmlns:a16="http://schemas.microsoft.com/office/drawing/2014/main" id="{30E4E6EF-9BED-F904-97C0-59385B398189}"/>
                </a:ext>
              </a:extLst>
            </p:cNvPr>
            <p:cNvSpPr/>
            <p:nvPr/>
          </p:nvSpPr>
          <p:spPr>
            <a:xfrm>
              <a:off x="2247737" y="3813545"/>
              <a:ext cx="503944" cy="1973548"/>
            </a:xfrm>
            <a:prstGeom prst="leftBrace">
              <a:avLst>
                <a:gd name="adj1" fmla="val 97905"/>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D825D2E3-B462-BDC3-E803-20C4C225F84C}"/>
                </a:ext>
              </a:extLst>
            </p:cNvPr>
            <p:cNvCxnSpPr>
              <a:cxnSpLocks/>
              <a:stCxn id="48" idx="2"/>
            </p:cNvCxnSpPr>
            <p:nvPr/>
          </p:nvCxnSpPr>
          <p:spPr>
            <a:xfrm>
              <a:off x="2751681" y="5787093"/>
              <a:ext cx="431295"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BCF6B8C4-504E-93D6-074C-B2ACD8C7C9EE}"/>
                </a:ext>
              </a:extLst>
            </p:cNvPr>
            <p:cNvCxnSpPr>
              <a:cxnSpLocks/>
            </p:cNvCxnSpPr>
            <p:nvPr/>
          </p:nvCxnSpPr>
          <p:spPr>
            <a:xfrm>
              <a:off x="2751681" y="3813545"/>
              <a:ext cx="431295"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64" name="Straight Connector 63">
            <a:extLst>
              <a:ext uri="{FF2B5EF4-FFF2-40B4-BE49-F238E27FC236}">
                <a16:creationId xmlns:a16="http://schemas.microsoft.com/office/drawing/2014/main" id="{3FF001E5-FBFD-8891-2803-92401D8950CC}"/>
              </a:ext>
            </a:extLst>
          </p:cNvPr>
          <p:cNvCxnSpPr>
            <a:cxnSpLocks/>
          </p:cNvCxnSpPr>
          <p:nvPr/>
        </p:nvCxnSpPr>
        <p:spPr>
          <a:xfrm>
            <a:off x="4853198" y="5578547"/>
            <a:ext cx="803026"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D7C0BD3A-1980-F3CB-F239-F6F2FC8472E3}"/>
              </a:ext>
            </a:extLst>
          </p:cNvPr>
          <p:cNvCxnSpPr>
            <a:cxnSpLocks/>
          </p:cNvCxnSpPr>
          <p:nvPr/>
        </p:nvCxnSpPr>
        <p:spPr>
          <a:xfrm>
            <a:off x="7270421" y="5578547"/>
            <a:ext cx="431295"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9D2AC202-5462-52E6-A1D8-2D15A85A9B2C}"/>
              </a:ext>
            </a:extLst>
          </p:cNvPr>
          <p:cNvCxnSpPr>
            <a:cxnSpLocks/>
          </p:cNvCxnSpPr>
          <p:nvPr/>
        </p:nvCxnSpPr>
        <p:spPr>
          <a:xfrm>
            <a:off x="1816442" y="4596702"/>
            <a:ext cx="431295"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B771B290-6F80-1A23-6D7F-DAC01BA18594}"/>
              </a:ext>
            </a:extLst>
          </p:cNvPr>
          <p:cNvCxnSpPr>
            <a:cxnSpLocks/>
          </p:cNvCxnSpPr>
          <p:nvPr/>
        </p:nvCxnSpPr>
        <p:spPr>
          <a:xfrm>
            <a:off x="8230325" y="4591773"/>
            <a:ext cx="431295"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70" name="Title 1">
            <a:extLst>
              <a:ext uri="{FF2B5EF4-FFF2-40B4-BE49-F238E27FC236}">
                <a16:creationId xmlns:a16="http://schemas.microsoft.com/office/drawing/2014/main" id="{C1B98794-31E7-44AF-C8C0-39017717D738}"/>
              </a:ext>
            </a:extLst>
          </p:cNvPr>
          <p:cNvSpPr txBox="1">
            <a:spLocks/>
          </p:cNvSpPr>
          <p:nvPr/>
        </p:nvSpPr>
        <p:spPr>
          <a:xfrm>
            <a:off x="910389" y="0"/>
            <a:ext cx="10515600" cy="963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Data</a:t>
            </a:r>
            <a:r>
              <a:rPr lang="en-US" sz="4000" dirty="0"/>
              <a:t> </a:t>
            </a:r>
            <a:r>
              <a:rPr lang="en-US" sz="4000" dirty="0">
                <a:sym typeface="Wingdings" pitchFamily="2" charset="2"/>
              </a:rPr>
              <a:t> </a:t>
            </a:r>
            <a:r>
              <a:rPr lang="en-US" sz="4000" b="1" dirty="0">
                <a:sym typeface="Wingdings" pitchFamily="2" charset="2"/>
              </a:rPr>
              <a:t>Information</a:t>
            </a:r>
            <a:r>
              <a:rPr lang="en-US" sz="4000" dirty="0">
                <a:sym typeface="Wingdings" pitchFamily="2" charset="2"/>
              </a:rPr>
              <a:t>  </a:t>
            </a:r>
            <a:r>
              <a:rPr lang="en-US" sz="4000" b="1" dirty="0">
                <a:sym typeface="Wingdings" pitchFamily="2" charset="2"/>
              </a:rPr>
              <a:t>Wisdom</a:t>
            </a:r>
            <a:endParaRPr lang="en-US" sz="4000" b="1" dirty="0"/>
          </a:p>
        </p:txBody>
      </p:sp>
      <p:cxnSp>
        <p:nvCxnSpPr>
          <p:cNvPr id="71" name="Straight Connector 70">
            <a:extLst>
              <a:ext uri="{FF2B5EF4-FFF2-40B4-BE49-F238E27FC236}">
                <a16:creationId xmlns:a16="http://schemas.microsoft.com/office/drawing/2014/main" id="{0DF3EF56-2C52-E8BD-8D45-D01D8A4F9D0E}"/>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pic>
        <p:nvPicPr>
          <p:cNvPr id="1026" name="Picture 2" descr="1,200+ Sherlock Holmes Vector Stock Illustrations, Royalty ...">
            <a:extLst>
              <a:ext uri="{FF2B5EF4-FFF2-40B4-BE49-F238E27FC236}">
                <a16:creationId xmlns:a16="http://schemas.microsoft.com/office/drawing/2014/main" id="{AEF7722C-C4E3-0DF8-96E7-4CE3876D316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123493" y="207592"/>
            <a:ext cx="1858076" cy="197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2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025B25-05DB-A996-F018-9A5359D9C9F5}"/>
              </a:ext>
            </a:extLst>
          </p:cNvPr>
          <p:cNvSpPr txBox="1">
            <a:spLocks/>
          </p:cNvSpPr>
          <p:nvPr/>
        </p:nvSpPr>
        <p:spPr>
          <a:xfrm>
            <a:off x="886327" y="0"/>
            <a:ext cx="10515600" cy="963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High throughput methods in modern research</a:t>
            </a:r>
          </a:p>
        </p:txBody>
      </p:sp>
      <p:cxnSp>
        <p:nvCxnSpPr>
          <p:cNvPr id="5" name="Straight Connector 4">
            <a:extLst>
              <a:ext uri="{FF2B5EF4-FFF2-40B4-BE49-F238E27FC236}">
                <a16:creationId xmlns:a16="http://schemas.microsoft.com/office/drawing/2014/main" id="{38751CF8-29E1-7BE4-F6DB-9510DAA8FBDB}"/>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72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3F69514-C2A0-811B-805E-A6FCF5D7C0ED}"/>
              </a:ext>
            </a:extLst>
          </p:cNvPr>
          <p:cNvGrpSpPr/>
          <p:nvPr/>
        </p:nvGrpSpPr>
        <p:grpSpPr>
          <a:xfrm>
            <a:off x="261704" y="3681453"/>
            <a:ext cx="1284656" cy="764370"/>
            <a:chOff x="280416" y="3046815"/>
            <a:chExt cx="1284656" cy="764370"/>
          </a:xfrm>
        </p:grpSpPr>
        <p:sp>
          <p:nvSpPr>
            <p:cNvPr id="23" name="Rounded Rectangle 22">
              <a:extLst>
                <a:ext uri="{FF2B5EF4-FFF2-40B4-BE49-F238E27FC236}">
                  <a16:creationId xmlns:a16="http://schemas.microsoft.com/office/drawing/2014/main" id="{98EA51AE-DE73-2066-FCE6-7AC3C7E509B4}"/>
                </a:ext>
              </a:extLst>
            </p:cNvPr>
            <p:cNvSpPr/>
            <p:nvPr/>
          </p:nvSpPr>
          <p:spPr>
            <a:xfrm>
              <a:off x="280416" y="3046815"/>
              <a:ext cx="1284656" cy="76437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8C630AF5-E9BE-E483-BD02-82E04F538FD8}"/>
                </a:ext>
              </a:extLst>
            </p:cNvPr>
            <p:cNvSpPr txBox="1"/>
            <p:nvPr/>
          </p:nvSpPr>
          <p:spPr>
            <a:xfrm>
              <a:off x="280416" y="3079081"/>
              <a:ext cx="1284656" cy="707886"/>
            </a:xfrm>
            <a:prstGeom prst="rect">
              <a:avLst/>
            </a:prstGeom>
            <a:noFill/>
          </p:spPr>
          <p:txBody>
            <a:bodyPr wrap="square" rtlCol="0">
              <a:spAutoFit/>
            </a:bodyPr>
            <a:lstStyle/>
            <a:p>
              <a:pPr algn="ctr"/>
              <a:r>
                <a:rPr lang="en-US" sz="1000" dirty="0"/>
                <a:t>Data from genome wide screening or any high throughput methods</a:t>
              </a:r>
            </a:p>
          </p:txBody>
        </p:sp>
      </p:grpSp>
      <p:sp>
        <p:nvSpPr>
          <p:cNvPr id="6" name="TextBox 5">
            <a:extLst>
              <a:ext uri="{FF2B5EF4-FFF2-40B4-BE49-F238E27FC236}">
                <a16:creationId xmlns:a16="http://schemas.microsoft.com/office/drawing/2014/main" id="{FB9787CA-4E28-7C29-885D-2AEF0D6BA6FA}"/>
              </a:ext>
            </a:extLst>
          </p:cNvPr>
          <p:cNvSpPr txBox="1"/>
          <p:nvPr/>
        </p:nvSpPr>
        <p:spPr>
          <a:xfrm>
            <a:off x="477312" y="2976597"/>
            <a:ext cx="853440" cy="461665"/>
          </a:xfrm>
          <a:prstGeom prst="rect">
            <a:avLst/>
          </a:prstGeom>
          <a:noFill/>
        </p:spPr>
        <p:txBody>
          <a:bodyPr wrap="square" rtlCol="0">
            <a:spAutoFit/>
          </a:bodyPr>
          <a:lstStyle/>
          <a:p>
            <a:pPr algn="ctr"/>
            <a:r>
              <a:rPr lang="en-US" sz="1200" dirty="0"/>
              <a:t>Different conditions</a:t>
            </a:r>
          </a:p>
        </p:txBody>
      </p:sp>
      <p:pic>
        <p:nvPicPr>
          <p:cNvPr id="10" name="Graphic 9" descr="Clipboard Checked with solid fill">
            <a:extLst>
              <a:ext uri="{FF2B5EF4-FFF2-40B4-BE49-F238E27FC236}">
                <a16:creationId xmlns:a16="http://schemas.microsoft.com/office/drawing/2014/main" id="{068F3B6F-F166-8C73-E80D-28639D2199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3899" y="3521989"/>
            <a:ext cx="1034526" cy="1034526"/>
          </a:xfrm>
          <a:prstGeom prst="rect">
            <a:avLst/>
          </a:prstGeom>
        </p:spPr>
      </p:pic>
      <p:sp>
        <p:nvSpPr>
          <p:cNvPr id="12" name="TextBox 11">
            <a:extLst>
              <a:ext uri="{FF2B5EF4-FFF2-40B4-BE49-F238E27FC236}">
                <a16:creationId xmlns:a16="http://schemas.microsoft.com/office/drawing/2014/main" id="{835063DC-1460-A2C2-E1E9-95E2E1743005}"/>
              </a:ext>
            </a:extLst>
          </p:cNvPr>
          <p:cNvSpPr txBox="1"/>
          <p:nvPr/>
        </p:nvSpPr>
        <p:spPr>
          <a:xfrm>
            <a:off x="3246216" y="3007960"/>
            <a:ext cx="1089892" cy="461665"/>
          </a:xfrm>
          <a:prstGeom prst="rect">
            <a:avLst/>
          </a:prstGeom>
          <a:noFill/>
        </p:spPr>
        <p:txBody>
          <a:bodyPr wrap="square" rtlCol="0">
            <a:spAutoFit/>
          </a:bodyPr>
          <a:lstStyle/>
          <a:p>
            <a:pPr algn="ctr"/>
            <a:r>
              <a:rPr lang="en-US" sz="1200" dirty="0"/>
              <a:t>List of hits or candidates</a:t>
            </a:r>
          </a:p>
        </p:txBody>
      </p:sp>
      <p:cxnSp>
        <p:nvCxnSpPr>
          <p:cNvPr id="13" name="Straight Arrow Connector 12">
            <a:extLst>
              <a:ext uri="{FF2B5EF4-FFF2-40B4-BE49-F238E27FC236}">
                <a16:creationId xmlns:a16="http://schemas.microsoft.com/office/drawing/2014/main" id="{1D903E09-82D4-C979-E66C-FA19B6C91C0D}"/>
              </a:ext>
            </a:extLst>
          </p:cNvPr>
          <p:cNvCxnSpPr>
            <a:cxnSpLocks/>
            <a:stCxn id="23" idx="3"/>
          </p:cNvCxnSpPr>
          <p:nvPr/>
        </p:nvCxnSpPr>
        <p:spPr>
          <a:xfrm flipV="1">
            <a:off x="1546360" y="4063636"/>
            <a:ext cx="45507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29179DE-58EC-2CA1-A423-88F281C2BC13}"/>
              </a:ext>
            </a:extLst>
          </p:cNvPr>
          <p:cNvCxnSpPr>
            <a:cxnSpLocks/>
          </p:cNvCxnSpPr>
          <p:nvPr/>
        </p:nvCxnSpPr>
        <p:spPr>
          <a:xfrm flipV="1">
            <a:off x="2972478" y="4062984"/>
            <a:ext cx="45507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DA12C368-90D3-77BA-16A3-B1AD54478E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3038" y="3454047"/>
            <a:ext cx="250153" cy="250153"/>
          </a:xfrm>
          <a:prstGeom prst="rect">
            <a:avLst/>
          </a:prstGeom>
        </p:spPr>
      </p:pic>
      <p:sp>
        <p:nvSpPr>
          <p:cNvPr id="2" name="Rounded Rectangle 1">
            <a:extLst>
              <a:ext uri="{FF2B5EF4-FFF2-40B4-BE49-F238E27FC236}">
                <a16:creationId xmlns:a16="http://schemas.microsoft.com/office/drawing/2014/main" id="{490D5DA3-1AEB-3DE0-3DAC-E1BF7D936B65}"/>
              </a:ext>
            </a:extLst>
          </p:cNvPr>
          <p:cNvSpPr/>
          <p:nvPr/>
        </p:nvSpPr>
        <p:spPr>
          <a:xfrm rot="2700000">
            <a:off x="2129329" y="3697875"/>
            <a:ext cx="731520" cy="73152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3DFA2B39-C4C6-6EEC-B68E-AEB51599E71C}"/>
              </a:ext>
            </a:extLst>
          </p:cNvPr>
          <p:cNvSpPr txBox="1"/>
          <p:nvPr/>
        </p:nvSpPr>
        <p:spPr>
          <a:xfrm>
            <a:off x="2120185" y="3936677"/>
            <a:ext cx="749808" cy="253916"/>
          </a:xfrm>
          <a:prstGeom prst="rect">
            <a:avLst/>
          </a:prstGeom>
          <a:noFill/>
        </p:spPr>
        <p:txBody>
          <a:bodyPr wrap="square" rtlCol="0">
            <a:spAutoFit/>
          </a:bodyPr>
          <a:lstStyle/>
          <a:p>
            <a:pPr algn="ctr"/>
            <a:r>
              <a:rPr lang="en-US" sz="1000" dirty="0"/>
              <a:t>Analysis</a:t>
            </a:r>
          </a:p>
        </p:txBody>
      </p:sp>
      <p:cxnSp>
        <p:nvCxnSpPr>
          <p:cNvPr id="4" name="Straight Arrow Connector 3">
            <a:extLst>
              <a:ext uri="{FF2B5EF4-FFF2-40B4-BE49-F238E27FC236}">
                <a16:creationId xmlns:a16="http://schemas.microsoft.com/office/drawing/2014/main" id="{E36C82F7-D8E5-2AB2-1FBB-DC56A2DB5761}"/>
              </a:ext>
            </a:extLst>
          </p:cNvPr>
          <p:cNvCxnSpPr>
            <a:cxnSpLocks/>
          </p:cNvCxnSpPr>
          <p:nvPr/>
        </p:nvCxnSpPr>
        <p:spPr>
          <a:xfrm flipV="1">
            <a:off x="4165522" y="4062984"/>
            <a:ext cx="45507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A5733B2-5BCC-2F6A-E49F-E906A1538F00}"/>
              </a:ext>
            </a:extLst>
          </p:cNvPr>
          <p:cNvSpPr txBox="1"/>
          <p:nvPr/>
        </p:nvSpPr>
        <p:spPr>
          <a:xfrm>
            <a:off x="4656485" y="3324320"/>
            <a:ext cx="3722301" cy="1477328"/>
          </a:xfrm>
          <a:prstGeom prst="rect">
            <a:avLst/>
          </a:prstGeom>
          <a:noFill/>
        </p:spPr>
        <p:txBody>
          <a:bodyPr wrap="none" rtlCol="0">
            <a:spAutoFit/>
          </a:bodyPr>
          <a:lstStyle/>
          <a:p>
            <a:pPr marL="285750" indent="-285750">
              <a:buFont typeface="Arial" panose="020B0604020202020204" pitchFamily="34" charset="0"/>
              <a:buChar char="•"/>
            </a:pPr>
            <a:r>
              <a:rPr lang="en-US" dirty="0"/>
              <a:t>Gene enrichment analysis</a:t>
            </a:r>
          </a:p>
          <a:p>
            <a:pPr marL="285750" indent="-285750">
              <a:buFont typeface="Arial" panose="020B0604020202020204" pitchFamily="34" charset="0"/>
              <a:buChar char="•"/>
            </a:pPr>
            <a:r>
              <a:rPr lang="en-US" dirty="0"/>
              <a:t>Pathway enrichment analysis</a:t>
            </a:r>
          </a:p>
          <a:p>
            <a:pPr marL="285750" indent="-285750">
              <a:buFont typeface="Arial" panose="020B0604020202020204" pitchFamily="34" charset="0"/>
              <a:buChar char="•"/>
            </a:pPr>
            <a:r>
              <a:rPr lang="en-US" dirty="0"/>
              <a:t>Finding interactors from databases</a:t>
            </a:r>
          </a:p>
          <a:p>
            <a:r>
              <a:rPr lang="en-US" dirty="0"/>
              <a:t>============================</a:t>
            </a:r>
          </a:p>
          <a:p>
            <a:pPr marL="285750" indent="-285750">
              <a:buFont typeface="Arial" panose="020B0604020202020204" pitchFamily="34" charset="0"/>
              <a:buChar char="•"/>
            </a:pPr>
            <a:r>
              <a:rPr lang="en-US" dirty="0"/>
              <a:t>Searching literatures</a:t>
            </a:r>
          </a:p>
        </p:txBody>
      </p:sp>
      <p:sp>
        <p:nvSpPr>
          <p:cNvPr id="31" name="Rounded Rectangle 30">
            <a:extLst>
              <a:ext uri="{FF2B5EF4-FFF2-40B4-BE49-F238E27FC236}">
                <a16:creationId xmlns:a16="http://schemas.microsoft.com/office/drawing/2014/main" id="{9C8BF7FB-954B-7A1D-68CB-A3FF0D60FFEF}"/>
              </a:ext>
            </a:extLst>
          </p:cNvPr>
          <p:cNvSpPr/>
          <p:nvPr/>
        </p:nvSpPr>
        <p:spPr>
          <a:xfrm>
            <a:off x="4644292" y="3287744"/>
            <a:ext cx="3722301" cy="1576862"/>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0376E491-91EC-96A3-CE9D-CCB739E7E4A3}"/>
              </a:ext>
            </a:extLst>
          </p:cNvPr>
          <p:cNvSpPr txBox="1"/>
          <p:nvPr/>
        </p:nvSpPr>
        <p:spPr>
          <a:xfrm>
            <a:off x="8366593" y="2097024"/>
            <a:ext cx="3353162" cy="923330"/>
          </a:xfrm>
          <a:prstGeom prst="rect">
            <a:avLst/>
          </a:prstGeom>
          <a:noFill/>
        </p:spPr>
        <p:txBody>
          <a:bodyPr wrap="none" rtlCol="0">
            <a:spAutoFit/>
          </a:bodyPr>
          <a:lstStyle/>
          <a:p>
            <a:pPr marL="285750" indent="-285750">
              <a:buFont typeface="Arial" panose="020B0604020202020204" pitchFamily="34" charset="0"/>
              <a:buChar char="•"/>
            </a:pPr>
            <a:r>
              <a:rPr lang="en-US" dirty="0"/>
              <a:t>They are not updated.</a:t>
            </a:r>
          </a:p>
          <a:p>
            <a:pPr marL="285750" indent="-285750">
              <a:buFont typeface="Arial" panose="020B0604020202020204" pitchFamily="34" charset="0"/>
              <a:buChar char="•"/>
            </a:pPr>
            <a:r>
              <a:rPr lang="en-US" dirty="0"/>
              <a:t>They are not precise.</a:t>
            </a:r>
          </a:p>
          <a:p>
            <a:pPr marL="285750" indent="-285750">
              <a:buFont typeface="Arial" panose="020B0604020202020204" pitchFamily="34" charset="0"/>
              <a:buChar char="•"/>
            </a:pPr>
            <a:r>
              <a:rPr lang="en-US" dirty="0"/>
              <a:t>Type of correlation is not clear.</a:t>
            </a:r>
          </a:p>
        </p:txBody>
      </p:sp>
      <p:sp>
        <p:nvSpPr>
          <p:cNvPr id="33" name="TextBox 32">
            <a:extLst>
              <a:ext uri="{FF2B5EF4-FFF2-40B4-BE49-F238E27FC236}">
                <a16:creationId xmlns:a16="http://schemas.microsoft.com/office/drawing/2014/main" id="{480CA51A-7A05-FC9E-C790-5B92B21177C9}"/>
              </a:ext>
            </a:extLst>
          </p:cNvPr>
          <p:cNvSpPr txBox="1"/>
          <p:nvPr/>
        </p:nvSpPr>
        <p:spPr>
          <a:xfrm>
            <a:off x="8378786" y="5062512"/>
            <a:ext cx="3503716" cy="1200329"/>
          </a:xfrm>
          <a:prstGeom prst="rect">
            <a:avLst/>
          </a:prstGeom>
          <a:noFill/>
        </p:spPr>
        <p:txBody>
          <a:bodyPr wrap="none" rtlCol="0">
            <a:spAutoFit/>
          </a:bodyPr>
          <a:lstStyle/>
          <a:p>
            <a:pPr marL="285750" indent="-285750">
              <a:buFont typeface="Arial" panose="020B0604020202020204" pitchFamily="34" charset="0"/>
              <a:buChar char="•"/>
            </a:pPr>
            <a:r>
              <a:rPr lang="en-US" dirty="0"/>
              <a:t>Time consuming</a:t>
            </a:r>
          </a:p>
          <a:p>
            <a:pPr marL="285750" indent="-285750">
              <a:buFont typeface="Arial" panose="020B0604020202020204" pitchFamily="34" charset="0"/>
              <a:buChar char="•"/>
            </a:pPr>
            <a:r>
              <a:rPr lang="en-US" dirty="0"/>
              <a:t>Error prone</a:t>
            </a:r>
          </a:p>
          <a:p>
            <a:pPr marL="285750" indent="-285750">
              <a:buFont typeface="Arial" panose="020B0604020202020204" pitchFamily="34" charset="0"/>
              <a:buChar char="•"/>
            </a:pPr>
            <a:r>
              <a:rPr lang="en-US" dirty="0"/>
              <a:t>Dependent on domain expertise</a:t>
            </a:r>
          </a:p>
          <a:p>
            <a:pPr marL="285750" indent="-285750">
              <a:buFont typeface="Arial" panose="020B0604020202020204" pitchFamily="34" charset="0"/>
              <a:buChar char="•"/>
            </a:pPr>
            <a:r>
              <a:rPr lang="en-US" dirty="0"/>
              <a:t>Hard to perform on a long list</a:t>
            </a:r>
          </a:p>
        </p:txBody>
      </p:sp>
      <p:sp>
        <p:nvSpPr>
          <p:cNvPr id="35" name="Rounded Rectangle 34">
            <a:extLst>
              <a:ext uri="{FF2B5EF4-FFF2-40B4-BE49-F238E27FC236}">
                <a16:creationId xmlns:a16="http://schemas.microsoft.com/office/drawing/2014/main" id="{1D51BBD0-8891-AC46-FEB2-032586BBCFA1}"/>
              </a:ext>
            </a:extLst>
          </p:cNvPr>
          <p:cNvSpPr/>
          <p:nvPr/>
        </p:nvSpPr>
        <p:spPr>
          <a:xfrm>
            <a:off x="8366594" y="2095592"/>
            <a:ext cx="3503716" cy="923330"/>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6" name="Rounded Rectangle 35">
            <a:extLst>
              <a:ext uri="{FF2B5EF4-FFF2-40B4-BE49-F238E27FC236}">
                <a16:creationId xmlns:a16="http://schemas.microsoft.com/office/drawing/2014/main" id="{E342FF25-EBD6-090A-1AFE-507AC954E279}"/>
              </a:ext>
            </a:extLst>
          </p:cNvPr>
          <p:cNvSpPr/>
          <p:nvPr/>
        </p:nvSpPr>
        <p:spPr>
          <a:xfrm>
            <a:off x="8366592" y="5061080"/>
            <a:ext cx="3503715" cy="1200328"/>
          </a:xfrm>
          <a:prstGeom prst="round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38" name="Elbow Connector 37">
            <a:extLst>
              <a:ext uri="{FF2B5EF4-FFF2-40B4-BE49-F238E27FC236}">
                <a16:creationId xmlns:a16="http://schemas.microsoft.com/office/drawing/2014/main" id="{8C67CF2D-4464-D5D1-D406-7466421114AB}"/>
              </a:ext>
            </a:extLst>
          </p:cNvPr>
          <p:cNvCxnSpPr>
            <a:cxnSpLocks/>
            <a:stCxn id="31" idx="0"/>
            <a:endCxn id="35" idx="1"/>
          </p:cNvCxnSpPr>
          <p:nvPr/>
        </p:nvCxnSpPr>
        <p:spPr>
          <a:xfrm rot="5400000" flipH="1" flipV="1">
            <a:off x="7070775" y="1991926"/>
            <a:ext cx="730487" cy="186115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1" name="Elbow Connector 40">
            <a:extLst>
              <a:ext uri="{FF2B5EF4-FFF2-40B4-BE49-F238E27FC236}">
                <a16:creationId xmlns:a16="http://schemas.microsoft.com/office/drawing/2014/main" id="{BBD4B659-63A0-E223-C130-8B86B7856796}"/>
              </a:ext>
            </a:extLst>
          </p:cNvPr>
          <p:cNvCxnSpPr>
            <a:stCxn id="31" idx="2"/>
            <a:endCxn id="36" idx="1"/>
          </p:cNvCxnSpPr>
          <p:nvPr/>
        </p:nvCxnSpPr>
        <p:spPr>
          <a:xfrm rot="16200000" flipH="1">
            <a:off x="7037698" y="4332350"/>
            <a:ext cx="796638" cy="186114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CBD8FDC0-6A63-BB22-54BF-0AA0EDFA9F3D}"/>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
        <p:nvSpPr>
          <p:cNvPr id="8" name="Title 1">
            <a:extLst>
              <a:ext uri="{FF2B5EF4-FFF2-40B4-BE49-F238E27FC236}">
                <a16:creationId xmlns:a16="http://schemas.microsoft.com/office/drawing/2014/main" id="{D1A07E51-8585-D3CB-6336-34F10E702DDF}"/>
              </a:ext>
            </a:extLst>
          </p:cNvPr>
          <p:cNvSpPr>
            <a:spLocks noGrp="1"/>
          </p:cNvSpPr>
          <p:nvPr>
            <p:ph type="title"/>
          </p:nvPr>
        </p:nvSpPr>
        <p:spPr>
          <a:xfrm>
            <a:off x="866270" y="0"/>
            <a:ext cx="11353800" cy="963168"/>
          </a:xfrm>
        </p:spPr>
        <p:txBody>
          <a:bodyPr>
            <a:noAutofit/>
          </a:bodyPr>
          <a:lstStyle/>
          <a:p>
            <a:r>
              <a:rPr lang="en-US" sz="4000" b="1" dirty="0"/>
              <a:t>Transforming Gene Lists into Valuable Information</a:t>
            </a:r>
          </a:p>
        </p:txBody>
      </p:sp>
    </p:spTree>
    <p:extLst>
      <p:ext uri="{BB962C8B-B14F-4D97-AF65-F5344CB8AC3E}">
        <p14:creationId xmlns:p14="http://schemas.microsoft.com/office/powerpoint/2010/main" val="178718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E752D5D-55BF-24EA-722B-22851EA6E628}"/>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
        <p:nvSpPr>
          <p:cNvPr id="12" name="Title 1">
            <a:extLst>
              <a:ext uri="{FF2B5EF4-FFF2-40B4-BE49-F238E27FC236}">
                <a16:creationId xmlns:a16="http://schemas.microsoft.com/office/drawing/2014/main" id="{D4D33458-757E-1E51-7B80-0FD955180113}"/>
              </a:ext>
            </a:extLst>
          </p:cNvPr>
          <p:cNvSpPr txBox="1">
            <a:spLocks/>
          </p:cNvSpPr>
          <p:nvPr/>
        </p:nvSpPr>
        <p:spPr>
          <a:xfrm>
            <a:off x="0" y="0"/>
            <a:ext cx="12192000" cy="963168"/>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Idea: embedding latest information into data to turn it to wisdom</a:t>
            </a:r>
          </a:p>
        </p:txBody>
      </p:sp>
      <p:sp>
        <p:nvSpPr>
          <p:cNvPr id="51" name="TextBox 50">
            <a:extLst>
              <a:ext uri="{FF2B5EF4-FFF2-40B4-BE49-F238E27FC236}">
                <a16:creationId xmlns:a16="http://schemas.microsoft.com/office/drawing/2014/main" id="{0DCFD2A2-62BA-46C7-C37A-7B9BB179ADEC}"/>
              </a:ext>
            </a:extLst>
          </p:cNvPr>
          <p:cNvSpPr txBox="1"/>
          <p:nvPr/>
        </p:nvSpPr>
        <p:spPr>
          <a:xfrm>
            <a:off x="328944" y="1337328"/>
            <a:ext cx="11058144" cy="2270109"/>
          </a:xfrm>
          <a:prstGeom prst="rect">
            <a:avLst/>
          </a:prstGeom>
          <a:noFill/>
        </p:spPr>
        <p:txBody>
          <a:bodyPr wrap="square" rtlCol="0">
            <a:spAutoFit/>
          </a:bodyPr>
          <a:lstStyle/>
          <a:p>
            <a:pPr algn="just">
              <a:lnSpc>
                <a:spcPct val="150000"/>
              </a:lnSpc>
            </a:pPr>
            <a:r>
              <a:rPr lang="en-US" sz="1600" dirty="0"/>
              <a:t>Today we accumulated a lot information about biological system and the molecular mechanism behind the chemical reactions that makes life possible in its complex form. This information are exponentially growing and database responsible for gathering these data in many different forms can not catch up with increase of information. Additionally, in many cases relationships demonstrated in these databases are lacking directionality  in term of cause and effects plus in term of positive or negative effects. Furthermore, they are lacking the context that these interaction happens. All together, these weaknesses make it very difficult to use these databases for the interpretation of data that coming from high throughput studies.</a:t>
            </a:r>
          </a:p>
        </p:txBody>
      </p:sp>
    </p:spTree>
    <p:extLst>
      <p:ext uri="{BB962C8B-B14F-4D97-AF65-F5344CB8AC3E}">
        <p14:creationId xmlns:p14="http://schemas.microsoft.com/office/powerpoint/2010/main" val="154163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E752D5D-55BF-24EA-722B-22851EA6E628}"/>
              </a:ext>
            </a:extLst>
          </p:cNvPr>
          <p:cNvCxnSpPr/>
          <p:nvPr/>
        </p:nvCxnSpPr>
        <p:spPr>
          <a:xfrm>
            <a:off x="0" y="963168"/>
            <a:ext cx="11058144" cy="0"/>
          </a:xfrm>
          <a:prstGeom prst="line">
            <a:avLst/>
          </a:prstGeom>
        </p:spPr>
        <p:style>
          <a:lnRef idx="3">
            <a:schemeClr val="dk1"/>
          </a:lnRef>
          <a:fillRef idx="0">
            <a:schemeClr val="dk1"/>
          </a:fillRef>
          <a:effectRef idx="2">
            <a:schemeClr val="dk1"/>
          </a:effectRef>
          <a:fontRef idx="minor">
            <a:schemeClr val="tx1"/>
          </a:fontRef>
        </p:style>
      </p:cxnSp>
      <p:sp>
        <p:nvSpPr>
          <p:cNvPr id="12" name="Title 1">
            <a:extLst>
              <a:ext uri="{FF2B5EF4-FFF2-40B4-BE49-F238E27FC236}">
                <a16:creationId xmlns:a16="http://schemas.microsoft.com/office/drawing/2014/main" id="{D4D33458-757E-1E51-7B80-0FD955180113}"/>
              </a:ext>
            </a:extLst>
          </p:cNvPr>
          <p:cNvSpPr txBox="1">
            <a:spLocks/>
          </p:cNvSpPr>
          <p:nvPr/>
        </p:nvSpPr>
        <p:spPr>
          <a:xfrm>
            <a:off x="0" y="0"/>
            <a:ext cx="12192000" cy="963168"/>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Idea: embedding latest information into data to turn it to wisdom</a:t>
            </a:r>
          </a:p>
        </p:txBody>
      </p:sp>
      <p:sp>
        <p:nvSpPr>
          <p:cNvPr id="14" name="TextBox 13">
            <a:extLst>
              <a:ext uri="{FF2B5EF4-FFF2-40B4-BE49-F238E27FC236}">
                <a16:creationId xmlns:a16="http://schemas.microsoft.com/office/drawing/2014/main" id="{C164133B-4CCD-E339-3374-8B12F780E801}"/>
              </a:ext>
            </a:extLst>
          </p:cNvPr>
          <p:cNvSpPr txBox="1"/>
          <p:nvPr/>
        </p:nvSpPr>
        <p:spPr>
          <a:xfrm>
            <a:off x="471562" y="3746503"/>
            <a:ext cx="968535" cy="646331"/>
          </a:xfrm>
          <a:prstGeom prst="rect">
            <a:avLst/>
          </a:prstGeom>
          <a:noFill/>
        </p:spPr>
        <p:txBody>
          <a:bodyPr wrap="none" rtlCol="0">
            <a:spAutoFit/>
          </a:bodyPr>
          <a:lstStyle/>
          <a:p>
            <a:pPr algn="ctr"/>
            <a:r>
              <a:rPr lang="en-US" dirty="0" err="1"/>
              <a:t>Pubmed</a:t>
            </a:r>
            <a:endParaRPr lang="en-US" dirty="0"/>
          </a:p>
          <a:p>
            <a:pPr algn="ctr"/>
            <a:r>
              <a:rPr lang="en-US" dirty="0" err="1"/>
              <a:t>Arxiv</a:t>
            </a:r>
            <a:endParaRPr lang="en-US" dirty="0"/>
          </a:p>
        </p:txBody>
      </p:sp>
      <p:pic>
        <p:nvPicPr>
          <p:cNvPr id="21" name="Graphic 20" descr="Database outline">
            <a:extLst>
              <a:ext uri="{FF2B5EF4-FFF2-40B4-BE49-F238E27FC236}">
                <a16:creationId xmlns:a16="http://schemas.microsoft.com/office/drawing/2014/main" id="{4B57E97F-2B49-FAD3-731C-DD9E021678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9459" y="4362089"/>
            <a:ext cx="1532743" cy="153274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D5BA6EDC-7D89-3667-EBF3-5592029CE28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401863" y="4591250"/>
            <a:ext cx="453081" cy="453081"/>
          </a:xfrm>
          <a:prstGeom prst="rect">
            <a:avLst/>
          </a:prstGeom>
        </p:spPr>
      </p:pic>
      <p:pic>
        <p:nvPicPr>
          <p:cNvPr id="24" name="Graphic 23" descr="Clipboard Checked with solid fill">
            <a:extLst>
              <a:ext uri="{FF2B5EF4-FFF2-40B4-BE49-F238E27FC236}">
                <a16:creationId xmlns:a16="http://schemas.microsoft.com/office/drawing/2014/main" id="{9E70D069-8BAA-D589-FAC9-EEC70EEEE9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1629" y="3438329"/>
            <a:ext cx="693548" cy="693548"/>
          </a:xfrm>
          <a:prstGeom prst="rect">
            <a:avLst/>
          </a:prstGeom>
        </p:spPr>
      </p:pic>
      <p:cxnSp>
        <p:nvCxnSpPr>
          <p:cNvPr id="29" name="Straight Arrow Connector 28">
            <a:extLst>
              <a:ext uri="{FF2B5EF4-FFF2-40B4-BE49-F238E27FC236}">
                <a16:creationId xmlns:a16="http://schemas.microsoft.com/office/drawing/2014/main" id="{8FFF6F57-EEF2-6AE1-313E-3EEDEB7B3A4F}"/>
              </a:ext>
            </a:extLst>
          </p:cNvPr>
          <p:cNvCxnSpPr>
            <a:cxnSpLocks/>
          </p:cNvCxnSpPr>
          <p:nvPr/>
        </p:nvCxnSpPr>
        <p:spPr>
          <a:xfrm>
            <a:off x="1682633" y="5894832"/>
            <a:ext cx="17889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A2A86829-06E9-5C02-B369-8BB7B906824E}"/>
              </a:ext>
            </a:extLst>
          </p:cNvPr>
          <p:cNvCxnSpPr/>
          <p:nvPr/>
        </p:nvCxnSpPr>
        <p:spPr>
          <a:xfrm flipH="1">
            <a:off x="1682633" y="4817790"/>
            <a:ext cx="693548"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105F129F-4A8A-5DCC-F9D8-F99EFE901A2C}"/>
              </a:ext>
            </a:extLst>
          </p:cNvPr>
          <p:cNvCxnSpPr/>
          <p:nvPr/>
        </p:nvCxnSpPr>
        <p:spPr>
          <a:xfrm>
            <a:off x="1682633" y="4817790"/>
            <a:ext cx="0" cy="1077042"/>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06990A28-C0C8-F706-233A-DA72693AE29D}"/>
              </a:ext>
            </a:extLst>
          </p:cNvPr>
          <p:cNvCxnSpPr>
            <a:cxnSpLocks/>
            <a:stCxn id="24" idx="2"/>
            <a:endCxn id="23" idx="0"/>
          </p:cNvCxnSpPr>
          <p:nvPr/>
        </p:nvCxnSpPr>
        <p:spPr>
          <a:xfrm>
            <a:off x="2628403" y="4131877"/>
            <a:ext cx="1" cy="459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E9F933E2-9771-6A66-7DCF-406CD259EEC6}"/>
              </a:ext>
            </a:extLst>
          </p:cNvPr>
          <p:cNvSpPr txBox="1"/>
          <p:nvPr/>
        </p:nvSpPr>
        <p:spPr>
          <a:xfrm>
            <a:off x="1722202" y="5171645"/>
            <a:ext cx="494046" cy="369332"/>
          </a:xfrm>
          <a:prstGeom prst="rect">
            <a:avLst/>
          </a:prstGeom>
          <a:noFill/>
        </p:spPr>
        <p:txBody>
          <a:bodyPr wrap="none" rtlCol="0">
            <a:spAutoFit/>
          </a:bodyPr>
          <a:lstStyle/>
          <a:p>
            <a:r>
              <a:rPr lang="en-US" dirty="0"/>
              <a:t>API</a:t>
            </a:r>
          </a:p>
        </p:txBody>
      </p:sp>
      <p:sp>
        <p:nvSpPr>
          <p:cNvPr id="51" name="TextBox 50">
            <a:extLst>
              <a:ext uri="{FF2B5EF4-FFF2-40B4-BE49-F238E27FC236}">
                <a16:creationId xmlns:a16="http://schemas.microsoft.com/office/drawing/2014/main" id="{0DCFD2A2-62BA-46C7-C37A-7B9BB179ADEC}"/>
              </a:ext>
            </a:extLst>
          </p:cNvPr>
          <p:cNvSpPr txBox="1"/>
          <p:nvPr/>
        </p:nvSpPr>
        <p:spPr>
          <a:xfrm>
            <a:off x="328944" y="1337328"/>
            <a:ext cx="11058144" cy="1162113"/>
          </a:xfrm>
          <a:prstGeom prst="rect">
            <a:avLst/>
          </a:prstGeom>
          <a:noFill/>
        </p:spPr>
        <p:txBody>
          <a:bodyPr wrap="square" rtlCol="0">
            <a:spAutoFit/>
          </a:bodyPr>
          <a:lstStyle/>
          <a:p>
            <a:pPr algn="just">
              <a:lnSpc>
                <a:spcPct val="150000"/>
              </a:lnSpc>
            </a:pPr>
            <a:r>
              <a:rPr lang="en-US" sz="1600" dirty="0"/>
              <a:t>To overcome this challenges, I developed a platform that is able to gather updated information from </a:t>
            </a:r>
            <a:r>
              <a:rPr lang="en-US" sz="1600" dirty="0" err="1"/>
              <a:t>Pubmed</a:t>
            </a:r>
            <a:r>
              <a:rPr lang="en-US" sz="1600" dirty="0"/>
              <a:t> and </a:t>
            </a:r>
            <a:r>
              <a:rPr lang="en-US" sz="1600" dirty="0" err="1"/>
              <a:t>Arxiv</a:t>
            </a:r>
            <a:r>
              <a:rPr lang="en-US" sz="1600" dirty="0"/>
              <a:t> and embedding this information with the hit list from high throughput experiments and turning it to wisdom that can be used for many different purposes or even discovering new pathways.</a:t>
            </a:r>
          </a:p>
        </p:txBody>
      </p:sp>
    </p:spTree>
    <p:extLst>
      <p:ext uri="{BB962C8B-B14F-4D97-AF65-F5344CB8AC3E}">
        <p14:creationId xmlns:p14="http://schemas.microsoft.com/office/powerpoint/2010/main" val="398134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510</Words>
  <Application>Microsoft Macintosh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Generative Enrichment Analysis</vt:lpstr>
      <vt:lpstr>Data</vt:lpstr>
      <vt:lpstr>Information</vt:lpstr>
      <vt:lpstr>Wisdom</vt:lpstr>
      <vt:lpstr>PowerPoint Presentation</vt:lpstr>
      <vt:lpstr>PowerPoint Presentation</vt:lpstr>
      <vt:lpstr>Transforming Gene Lists into Valuable Information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Rahjouei</dc:creator>
  <cp:lastModifiedBy>Ali Rahjouei</cp:lastModifiedBy>
  <cp:revision>24</cp:revision>
  <dcterms:created xsi:type="dcterms:W3CDTF">2023-12-22T19:04:52Z</dcterms:created>
  <dcterms:modified xsi:type="dcterms:W3CDTF">2024-02-27T15:25:30Z</dcterms:modified>
</cp:coreProperties>
</file>