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4"/>
  </p:sldMasterIdLst>
  <p:notesMasterIdLst>
    <p:notesMasterId r:id="rId14"/>
  </p:notesMasterIdLst>
  <p:sldIdLst>
    <p:sldId id="256" r:id="rId5"/>
    <p:sldId id="262" r:id="rId6"/>
    <p:sldId id="339" r:id="rId7"/>
    <p:sldId id="340" r:id="rId8"/>
    <p:sldId id="344" r:id="rId9"/>
    <p:sldId id="345" r:id="rId10"/>
    <p:sldId id="346" r:id="rId11"/>
    <p:sldId id="343" r:id="rId12"/>
    <p:sldId id="33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77833" autoAdjust="0"/>
  </p:normalViewPr>
  <p:slideViewPr>
    <p:cSldViewPr snapToGrid="0">
      <p:cViewPr varScale="1">
        <p:scale>
          <a:sx n="72" d="100"/>
          <a:sy n="72" d="100"/>
        </p:scale>
        <p:origin x="-9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EB3D0-44AD-4629-93AE-6542401A613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2C6C56-894B-4ADF-B9F8-CDE2CC2742DB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Kobo Toolbox provides a good platform to collect data using two devices: your laptop and your mobile devices e.g. smartphones and tablets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10515600" cy="2175669"/>
      </dsp:txXfrm>
    </dsp:sp>
    <dsp:sp modelId="{6ECED9E8-58BA-4E45-9C55-B7097CE4314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D2ED7D-EDAB-4AA4-918F-4FCFE5BE5E8B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On this module, we will talk about how to use your Kobo Collect forms on your devices. Kobo Collect is the android-based application used to collect the data which feeds into your Kobo Toolbox account.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75669"/>
        <a:ext cx="10515600" cy="2175669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AFA75-6535-45DD-A01A-FF2673D11664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74B85-4AF5-43D0-84E0-6FD568126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24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C914-F672-4722-A3C7-8E6E3A17926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C204-C652-449F-8D3E-01EDACC53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910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C914-F672-4722-A3C7-8E6E3A17926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C204-C652-449F-8D3E-01EDACC53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071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C914-F672-4722-A3C7-8E6E3A17926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C204-C652-449F-8D3E-01EDACC53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465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C914-F672-4722-A3C7-8E6E3A17926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C204-C652-449F-8D3E-01EDACC53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771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C914-F672-4722-A3C7-8E6E3A17926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C204-C652-449F-8D3E-01EDACC53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89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C914-F672-4722-A3C7-8E6E3A17926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C204-C652-449F-8D3E-01EDACC53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194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C914-F672-4722-A3C7-8E6E3A17926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C204-C652-449F-8D3E-01EDACC53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053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C914-F672-4722-A3C7-8E6E3A17926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C204-C652-449F-8D3E-01EDACC53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051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C914-F672-4722-A3C7-8E6E3A17926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C204-C652-449F-8D3E-01EDACC53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665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C914-F672-4722-A3C7-8E6E3A17926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C204-C652-449F-8D3E-01EDACC53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886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C914-F672-4722-A3C7-8E6E3A17926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C204-C652-449F-8D3E-01EDACC53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820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C914-F672-4722-A3C7-8E6E3A17926E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EC204-C652-449F-8D3E-01EDACC539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734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botoolbox.org/" TargetMode="External"/><Relationship Id="rId2" Type="http://schemas.openxmlformats.org/officeDocument/2006/relationships/hyperlink" Target="https://wiki.openstreetmap.org/wiki/Map_feature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482BD70C-C4A0-46C4-9518-A731098B4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D239D6A-1433-4EE5-86D6-28DE0BF51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454" y="5238207"/>
            <a:ext cx="3306695" cy="426788"/>
          </a:xfrm>
        </p:spPr>
        <p:txBody>
          <a:bodyPr anchor="b"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By  </a:t>
            </a:r>
            <a:r>
              <a:rPr lang="en-IN" sz="20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Atikur</a:t>
            </a:r>
            <a:r>
              <a:rPr lang="en-IN" sz="20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Times New Roman" panose="02020603050405020304" pitchFamily="18" charset="0"/>
              </a:rPr>
              <a:t>Rahman</a:t>
            </a:r>
            <a:endParaRPr lang="en-US" sz="20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45443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/>
                </a:solidFill>
                <a:latin typeface="Impact" pitchFamily="34" charset="0"/>
              </a:rPr>
              <a:t>GeoData</a:t>
            </a:r>
            <a:r>
              <a:rPr lang="en-US" sz="4800" dirty="0" smtClean="0">
                <a:solidFill>
                  <a:schemeClr val="bg1"/>
                </a:solidFill>
                <a:latin typeface="Impact" pitchFamily="34" charset="0"/>
              </a:rPr>
              <a:t> Collection Process</a:t>
            </a:r>
            <a:endParaRPr lang="en-US" sz="4800" dirty="0">
              <a:solidFill>
                <a:schemeClr val="bg1"/>
              </a:solidFill>
              <a:latin typeface="Impact" pitchFamily="34" charset="0"/>
            </a:endParaRPr>
          </a:p>
        </p:txBody>
      </p:sp>
      <p:pic>
        <p:nvPicPr>
          <p:cNvPr id="2050" name="Picture 2" descr="C:\Users\Boil\Downloads\YMBD Summit Logo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668510" y="1959429"/>
            <a:ext cx="6619180" cy="1869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88341744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3FFD16-F59F-4372-AD9C-336461445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Verdana" pitchFamily="34" charset="0"/>
                <a:ea typeface="Verdana" pitchFamily="34" charset="0"/>
              </a:rPr>
              <a:t>Introduction</a:t>
            </a:r>
            <a:endParaRPr lang="en-US" i="1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7726" y="1802674"/>
            <a:ext cx="9509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KoboToolbox</a:t>
            </a:r>
            <a:r>
              <a:rPr lang="en-US" sz="2800" dirty="0" smtClean="0"/>
              <a:t> is a free &amp; open source suite of tools for field data collection for use in challenging environments.</a:t>
            </a:r>
          </a:p>
          <a:p>
            <a:endParaRPr lang="en-US" sz="2800" dirty="0" smtClean="0"/>
          </a:p>
          <a:p>
            <a:r>
              <a:rPr lang="en-US" sz="2800" dirty="0" smtClean="0"/>
              <a:t>Powerful and intuitive data collection tools to make an impact.</a:t>
            </a:r>
          </a:p>
          <a:p>
            <a:endParaRPr lang="en-US" sz="2800" dirty="0" smtClean="0"/>
          </a:p>
          <a:p>
            <a:r>
              <a:rPr lang="en-US" sz="2800" dirty="0" smtClean="0"/>
              <a:t>High quality data collection for everyone</a:t>
            </a:r>
          </a:p>
        </p:txBody>
      </p:sp>
    </p:spTree>
    <p:extLst>
      <p:ext uri="{BB962C8B-B14F-4D97-AF65-F5344CB8AC3E}">
        <p14:creationId xmlns="" xmlns:p14="http://schemas.microsoft.com/office/powerpoint/2010/main" val="40601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482BD70C-C4A0-46C4-9518-A731098B4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hi-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11" y="2749868"/>
            <a:ext cx="1818731" cy="564205"/>
          </a:xfrm>
          <a:prstGeom prst="rect">
            <a:avLst/>
          </a:prstGeom>
        </p:spPr>
      </p:pic>
      <p:pic>
        <p:nvPicPr>
          <p:cNvPr id="8" name="Picture 7" descr="ocha-lockup-blue-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94" y="2723817"/>
            <a:ext cx="2497862" cy="620274"/>
          </a:xfrm>
          <a:prstGeom prst="rect">
            <a:avLst/>
          </a:prstGeom>
        </p:spPr>
      </p:pic>
      <p:pic>
        <p:nvPicPr>
          <p:cNvPr id="9" name="Picture 8" descr="eaa-logo-white-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138" y="2680638"/>
            <a:ext cx="1471940" cy="650392"/>
          </a:xfrm>
          <a:prstGeom prst="rect">
            <a:avLst/>
          </a:prstGeom>
        </p:spPr>
      </p:pic>
      <p:pic>
        <p:nvPicPr>
          <p:cNvPr id="2050" name="Picture 2" descr="C:\Users\Boil\Downloads\New folder\logo-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73758" y="2622596"/>
            <a:ext cx="3327400" cy="711200"/>
          </a:xfrm>
          <a:prstGeom prst="rect">
            <a:avLst/>
          </a:prstGeom>
          <a:noFill/>
        </p:spPr>
      </p:pic>
      <p:pic>
        <p:nvPicPr>
          <p:cNvPr id="2052" name="Picture 4" descr="C:\Users\Boil\Downloads\New folder\arsht-rock-logo-white-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87870" y="3719630"/>
            <a:ext cx="3187700" cy="711200"/>
          </a:xfrm>
          <a:prstGeom prst="rect">
            <a:avLst/>
          </a:prstGeom>
          <a:noFill/>
        </p:spPr>
      </p:pic>
      <p:pic>
        <p:nvPicPr>
          <p:cNvPr id="2053" name="Picture 5" descr="C:\Users\Boil\Downloads\New folder\iom_logo-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84637" y="3698040"/>
            <a:ext cx="1947387" cy="730270"/>
          </a:xfrm>
          <a:prstGeom prst="rect">
            <a:avLst/>
          </a:prstGeom>
          <a:noFill/>
        </p:spPr>
      </p:pic>
      <p:pic>
        <p:nvPicPr>
          <p:cNvPr id="2054" name="Picture 6" descr="C:\Users\Boil\Downloads\New folder\Logo-Horizontal-RGB-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590097" y="3458554"/>
            <a:ext cx="2575777" cy="1165697"/>
          </a:xfrm>
          <a:prstGeom prst="rect">
            <a:avLst/>
          </a:prstGeom>
          <a:noFill/>
        </p:spPr>
      </p:pic>
      <p:pic>
        <p:nvPicPr>
          <p:cNvPr id="2055" name="Picture 7" descr="C:\Users\Boil\Downloads\New folder\afdb-logo-en_0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3110" y="3673912"/>
            <a:ext cx="3360249" cy="844653"/>
          </a:xfrm>
          <a:prstGeom prst="rect">
            <a:avLst/>
          </a:prstGeom>
          <a:noFill/>
        </p:spPr>
      </p:pic>
      <p:pic>
        <p:nvPicPr>
          <p:cNvPr id="2056" name="Picture 8" descr="C:\Users\Boil\Downloads\image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09676" y="4647793"/>
            <a:ext cx="969236" cy="969236"/>
          </a:xfrm>
          <a:prstGeom prst="rect">
            <a:avLst/>
          </a:prstGeom>
          <a:noFill/>
        </p:spPr>
      </p:pic>
      <p:pic>
        <p:nvPicPr>
          <p:cNvPr id="2057" name="Picture 9" descr="C:\Users\Boil\Downloads\stc_logo-svg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4025" y="4743768"/>
            <a:ext cx="4333888" cy="925512"/>
          </a:xfrm>
          <a:prstGeom prst="rect">
            <a:avLst/>
          </a:prstGeom>
          <a:noFill/>
        </p:spPr>
      </p:pic>
      <p:pic>
        <p:nvPicPr>
          <p:cNvPr id="2058" name="Picture 10" descr="C:\Users\Boil\Downloads\logo-white-en-svg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38937" y="4695689"/>
            <a:ext cx="2065429" cy="891305"/>
          </a:xfrm>
          <a:prstGeom prst="rect">
            <a:avLst/>
          </a:prstGeom>
          <a:noFill/>
        </p:spPr>
      </p:pic>
      <p:pic>
        <p:nvPicPr>
          <p:cNvPr id="2059" name="Picture 11" descr="C:\Users\Boil\Downloads\wfp-logo-vertical-white-en-svg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461228" y="4573769"/>
            <a:ext cx="723900" cy="1092200"/>
          </a:xfrm>
          <a:prstGeom prst="rect">
            <a:avLst/>
          </a:prstGeom>
          <a:noFill/>
        </p:spPr>
      </p:pic>
      <p:pic>
        <p:nvPicPr>
          <p:cNvPr id="2060" name="Picture 12" descr="C:\Users\Boil\Downloads\image(1)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737578" y="4676502"/>
            <a:ext cx="916410" cy="992777"/>
          </a:xfrm>
          <a:prstGeom prst="rect">
            <a:avLst/>
          </a:prstGeom>
          <a:noFill/>
        </p:spPr>
      </p:pic>
      <p:pic>
        <p:nvPicPr>
          <p:cNvPr id="2061" name="Picture 13" descr="C:\Users\Boil\Downloads\New folder\hgcc-logo-white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25658" y="5735819"/>
            <a:ext cx="994138" cy="894295"/>
          </a:xfrm>
          <a:prstGeom prst="rect">
            <a:avLst/>
          </a:prstGeom>
          <a:noFill/>
        </p:spPr>
      </p:pic>
      <p:pic>
        <p:nvPicPr>
          <p:cNvPr id="2062" name="Picture 14" descr="C:\Users\Boil\Downloads\image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808300" y="5721532"/>
            <a:ext cx="1557039" cy="863872"/>
          </a:xfrm>
          <a:prstGeom prst="rect">
            <a:avLst/>
          </a:prstGeom>
          <a:noFill/>
        </p:spPr>
      </p:pic>
      <p:pic>
        <p:nvPicPr>
          <p:cNvPr id="2063" name="Picture 15" descr="C:\Users\Boil\Downloads\image(2)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621283" y="5800479"/>
            <a:ext cx="2443722" cy="712507"/>
          </a:xfrm>
          <a:prstGeom prst="rect">
            <a:avLst/>
          </a:prstGeom>
          <a:noFill/>
        </p:spPr>
      </p:pic>
      <p:pic>
        <p:nvPicPr>
          <p:cNvPr id="2064" name="Picture 16" descr="C:\Users\Boil\Downloads\image(1)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0469926" y="5824129"/>
            <a:ext cx="1057898" cy="628922"/>
          </a:xfrm>
          <a:prstGeom prst="rect">
            <a:avLst/>
          </a:prstGeom>
          <a:noFill/>
        </p:spPr>
      </p:pic>
      <p:pic>
        <p:nvPicPr>
          <p:cNvPr id="2065" name="Picture 17" descr="C:\Users\Boil\Downloads\logo-wb-header-en-svg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841909" y="5799456"/>
            <a:ext cx="3555690" cy="71891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3122023" y="300446"/>
            <a:ext cx="5786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F0"/>
                </a:solidFill>
              </a:rPr>
              <a:t>Global reach, local impact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27909" y="1175660"/>
            <a:ext cx="10136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</a:rPr>
              <a:t>20</a:t>
            </a:r>
            <a:r>
              <a:rPr lang="en-US" sz="2800" dirty="0" smtClean="0">
                <a:solidFill>
                  <a:schemeClr val="bg1"/>
                </a:solidFill>
              </a:rPr>
              <a:t> million +                                    </a:t>
            </a:r>
            <a:r>
              <a:rPr lang="en-US" sz="2800" i="1" dirty="0" smtClean="0">
                <a:solidFill>
                  <a:schemeClr val="bg1"/>
                </a:solidFill>
              </a:rPr>
              <a:t>241       </a:t>
            </a:r>
            <a:r>
              <a:rPr lang="en-US" sz="2800" dirty="0" smtClean="0">
                <a:solidFill>
                  <a:schemeClr val="bg1"/>
                </a:solidFill>
              </a:rPr>
              <a:t>                           </a:t>
            </a:r>
            <a:r>
              <a:rPr lang="en-US" sz="2800" i="1" dirty="0" smtClean="0">
                <a:solidFill>
                  <a:schemeClr val="bg1"/>
                </a:solidFill>
              </a:rPr>
              <a:t>14,000</a:t>
            </a:r>
            <a:r>
              <a:rPr lang="en-US" sz="2800" dirty="0" smtClean="0">
                <a:solidFill>
                  <a:schemeClr val="bg1"/>
                </a:solidFill>
              </a:rPr>
              <a:t>+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Surveys collected per month                      Countries &amp; territories                                     Organizations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4883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044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What </a:t>
            </a:r>
            <a:r>
              <a:rPr lang="en-US" sz="2800" b="1" dirty="0" err="1" smtClean="0"/>
              <a:t>KoboToolbox</a:t>
            </a:r>
            <a:r>
              <a:rPr lang="en-US" sz="2800" b="1" dirty="0" smtClean="0"/>
              <a:t> can do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058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Powerful form development</a:t>
            </a:r>
            <a:endParaRPr lang="en-US" sz="2400" dirty="0"/>
          </a:p>
        </p:txBody>
      </p:sp>
      <p:pic>
        <p:nvPicPr>
          <p:cNvPr id="4" name="Picture 3" descr="icon-formbui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007" y="1681435"/>
            <a:ext cx="1367622" cy="13752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7646" y="3108960"/>
            <a:ext cx="7354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Quickly build questionnaires with our intuitive tools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Choose from 25 quantitative and qualitative question types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Edit forms in Excel for complex needs with the </a:t>
            </a:r>
            <a:r>
              <a:rPr lang="en-US" dirty="0" err="1" smtClean="0"/>
              <a:t>XLSForm</a:t>
            </a:r>
            <a:r>
              <a:rPr lang="en-US" dirty="0" smtClean="0"/>
              <a:t> standard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 skip logic and validation for high data quality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Translate forms into multiple languages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 custom form templates or use questions from our library </a:t>
            </a:r>
          </a:p>
        </p:txBody>
      </p:sp>
      <p:pic>
        <p:nvPicPr>
          <p:cNvPr id="8" name="Picture 7" descr="illustration-formbuil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754" y="1549138"/>
            <a:ext cx="5124997" cy="4172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152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collection &amp; analysis</a:t>
            </a:r>
            <a:endParaRPr lang="en-US" sz="2400" b="1" dirty="0"/>
          </a:p>
        </p:txBody>
      </p:sp>
      <p:pic>
        <p:nvPicPr>
          <p:cNvPr id="4" name="Picture 3" descr="icon-formbui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064" y="1498555"/>
            <a:ext cx="1367622" cy="1375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42709" y="3095897"/>
            <a:ext cx="6675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Collect data offline or online, on any device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Collect data using our Android app or a web browser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Review and validate data in real time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Visualize data with custom maps and reports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Easily scale projects, for dozens or millions of respondents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Download data in XLS, CSV, KML, ZIP, or </a:t>
            </a:r>
            <a:r>
              <a:rPr lang="en-US" dirty="0" err="1" smtClean="0"/>
              <a:t>GeoJSON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 descr="illustration-formbuil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2730"/>
            <a:ext cx="5124997" cy="4043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2701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Project &amp; team management</a:t>
            </a:r>
            <a:endParaRPr lang="en-US" sz="2400" b="1" dirty="0"/>
          </a:p>
        </p:txBody>
      </p:sp>
      <p:pic>
        <p:nvPicPr>
          <p:cNvPr id="4" name="Picture 3" descr="icon-formbui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3963" y="1681435"/>
            <a:ext cx="1365709" cy="13752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7646" y="3108960"/>
            <a:ext cx="7354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Share projects and data using fine-grained permission options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Dynamically connect data collected from multiple projects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Integrate with other tools via our powerful API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Add an unlimited number of data collectors and project collaborators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 an unlimited number of projects </a:t>
            </a:r>
          </a:p>
        </p:txBody>
      </p:sp>
      <p:pic>
        <p:nvPicPr>
          <p:cNvPr id="8" name="Picture 7" descr="illustration-formbuil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754" y="1613354"/>
            <a:ext cx="5124997" cy="4043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6170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Secure and flexible</a:t>
            </a:r>
            <a:endParaRPr lang="en-US" sz="2400" b="1" dirty="0"/>
          </a:p>
        </p:txBody>
      </p:sp>
      <p:pic>
        <p:nvPicPr>
          <p:cNvPr id="4" name="Picture 3" descr="icon-formbuil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38160" y="1109926"/>
            <a:ext cx="2044526" cy="1617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8389" y="3095897"/>
            <a:ext cx="69494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Intuitive user interface, available in multiple languages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User-owned data, with full control of access to data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Free Data Processing Agreements (DPA) available on request for full GDPR compliance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Custom features, secure standalone servers, and support available on demand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 data security standards by design.</a:t>
            </a:r>
            <a:endParaRPr lang="en-US" dirty="0"/>
          </a:p>
        </p:txBody>
      </p:sp>
      <p:pic>
        <p:nvPicPr>
          <p:cNvPr id="8" name="Picture 7" descr="illustration-formbuil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2730"/>
            <a:ext cx="5124996" cy="4043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9977" y="1711234"/>
            <a:ext cx="95881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wiki.openstreetmap.org/wiki/Map_features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>
                <a:hlinkClick r:id="rId3"/>
              </a:rPr>
              <a:t>https://www.kobotoolbox.org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30044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OSM Data Field Data Collection by </a:t>
            </a:r>
            <a:r>
              <a:rPr lang="en-US" sz="2800" b="1" dirty="0" err="1" smtClean="0"/>
              <a:t>KoboToolbox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19302" y="1789611"/>
            <a:ext cx="3827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Thank You…</a:t>
            </a:r>
            <a:endParaRPr lang="en-US" sz="4800" dirty="0"/>
          </a:p>
        </p:txBody>
      </p:sp>
      <p:pic>
        <p:nvPicPr>
          <p:cNvPr id="1026" name="Picture 2" descr="C:\Users\Boil\Downloads\Mapb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0625" y="4284617"/>
            <a:ext cx="2061968" cy="66620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153989" y="4855029"/>
            <a:ext cx="3357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arahmandc.github.io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mapbd.github.io</a:t>
            </a:r>
          </a:p>
          <a:p>
            <a:pPr algn="ctr"/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83596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4B247E514BFF4D94B9D50160E72E60" ma:contentTypeVersion="9" ma:contentTypeDescription="Create a new document." ma:contentTypeScope="" ma:versionID="eaa020e9efd07ddc520f6278f2e5c0fd">
  <xsd:schema xmlns:xsd="http://www.w3.org/2001/XMLSchema" xmlns:xs="http://www.w3.org/2001/XMLSchema" xmlns:p="http://schemas.microsoft.com/office/2006/metadata/properties" xmlns:ns2="865ffdb0-4bfa-4c84-81c9-d49959b340f0" xmlns:ns3="edd932e8-530a-4e34-9710-7cde3b239461" targetNamespace="http://schemas.microsoft.com/office/2006/metadata/properties" ma:root="true" ma:fieldsID="8aa14e987c77926cfd4f927408164315" ns2:_="" ns3:_="">
    <xsd:import namespace="865ffdb0-4bfa-4c84-81c9-d49959b340f0"/>
    <xsd:import namespace="edd932e8-530a-4e34-9710-7cde3b2394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5ffdb0-4bfa-4c84-81c9-d49959b340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d932e8-530a-4e34-9710-7cde3b23946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7556A5-26FC-4DB3-8E46-F18298D2C3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76EF28-4E3B-491C-A3EC-F882FDE0D9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5ffdb0-4bfa-4c84-81c9-d49959b340f0"/>
    <ds:schemaRef ds:uri="edd932e8-530a-4e34-9710-7cde3b239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D369C5-CC89-4683-B8D0-621C0D26884A}">
  <ds:schemaRefs>
    <ds:schemaRef ds:uri="http://purl.org/dc/dcmitype/"/>
    <ds:schemaRef ds:uri="http://schemas.microsoft.com/office/2006/documentManagement/types"/>
    <ds:schemaRef ds:uri="865ffdb0-4bfa-4c84-81c9-d49959b340f0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edd932e8-530a-4e34-9710-7cde3b23946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9738</TotalTime>
  <Words>296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Introduction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 FERRARI</dc:creator>
  <cp:lastModifiedBy>Boil</cp:lastModifiedBy>
  <cp:revision>153</cp:revision>
  <dcterms:created xsi:type="dcterms:W3CDTF">2018-07-14T10:07:14Z</dcterms:created>
  <dcterms:modified xsi:type="dcterms:W3CDTF">2023-12-01T21:20:13Z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0x0101007C4B247E514BFF4D94B9D50160E72E60</vt:lpwstr>
  </property>
</Properties>
</file>