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69"/>
  </p:notesMasterIdLst>
  <p:sldIdLst>
    <p:sldId id="258" r:id="rId3"/>
    <p:sldId id="262" r:id="rId4"/>
    <p:sldId id="340" r:id="rId5"/>
    <p:sldId id="574" r:id="rId6"/>
    <p:sldId id="575" r:id="rId7"/>
    <p:sldId id="576" r:id="rId8"/>
    <p:sldId id="326" r:id="rId9"/>
    <p:sldId id="382" r:id="rId10"/>
    <p:sldId id="473" r:id="rId11"/>
    <p:sldId id="474" r:id="rId12"/>
    <p:sldId id="481" r:id="rId13"/>
    <p:sldId id="482" r:id="rId14"/>
    <p:sldId id="483" r:id="rId15"/>
    <p:sldId id="545" r:id="rId16"/>
    <p:sldId id="546" r:id="rId17"/>
    <p:sldId id="547" r:id="rId18"/>
    <p:sldId id="548" r:id="rId19"/>
    <p:sldId id="549" r:id="rId20"/>
    <p:sldId id="577" r:id="rId21"/>
    <p:sldId id="475" r:id="rId22"/>
    <p:sldId id="476" r:id="rId23"/>
    <p:sldId id="477" r:id="rId24"/>
    <p:sldId id="478" r:id="rId25"/>
    <p:sldId id="533" r:id="rId26"/>
    <p:sldId id="534" r:id="rId27"/>
    <p:sldId id="535" r:id="rId28"/>
    <p:sldId id="578" r:id="rId29"/>
    <p:sldId id="529" r:id="rId30"/>
    <p:sldId id="530" r:id="rId31"/>
    <p:sldId id="531" r:id="rId32"/>
    <p:sldId id="532" r:id="rId33"/>
    <p:sldId id="492" r:id="rId34"/>
    <p:sldId id="495" r:id="rId35"/>
    <p:sldId id="496" r:id="rId36"/>
    <p:sldId id="497" r:id="rId37"/>
    <p:sldId id="579" r:id="rId38"/>
    <p:sldId id="580" r:id="rId39"/>
    <p:sldId id="581" r:id="rId40"/>
    <p:sldId id="582" r:id="rId41"/>
    <p:sldId id="583" r:id="rId42"/>
    <p:sldId id="584" r:id="rId43"/>
    <p:sldId id="586" r:id="rId44"/>
    <p:sldId id="587" r:id="rId45"/>
    <p:sldId id="504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  <p:sldId id="560" r:id="rId56"/>
    <p:sldId id="561" r:id="rId57"/>
    <p:sldId id="562" r:id="rId58"/>
    <p:sldId id="563" r:id="rId59"/>
    <p:sldId id="564" r:id="rId60"/>
    <p:sldId id="565" r:id="rId61"/>
    <p:sldId id="566" r:id="rId62"/>
    <p:sldId id="567" r:id="rId63"/>
    <p:sldId id="568" r:id="rId64"/>
    <p:sldId id="569" r:id="rId65"/>
    <p:sldId id="570" r:id="rId66"/>
    <p:sldId id="571" r:id="rId67"/>
    <p:sldId id="572" r:id="rId68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0444" autoAdjust="0"/>
  </p:normalViewPr>
  <p:slideViewPr>
    <p:cSldViewPr>
      <p:cViewPr>
        <p:scale>
          <a:sx n="125" d="100"/>
          <a:sy n="125" d="100"/>
        </p:scale>
        <p:origin x="-80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6/16/13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can you see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diagram w/ B filled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Foreshadowing…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Whiteboard: events A &amp; B (A = female, B = brown hair)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Keep</a:t>
            </a:r>
            <a:r>
              <a:rPr lang="en-US" baseline="0" dirty="0" smtClean="0"/>
              <a:t> the spam filter idea in mind as we go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See why this is true?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this is sometimes used as the definition of independent events. We will use this later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Gives you a way to translate one conditional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into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Nb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We derived it from scratch in a handful of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talk a bit about that in a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really what we care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{xi} denotes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attribute values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represents our “prior beliefs” about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Joint because {xi} is a vector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“class-conditional probability”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Bayesian</a:t>
            </a:r>
            <a:r>
              <a:rPr lang="en-US" baseline="0" dirty="0" smtClean="0"/>
              <a:t> inference is another huge field (also very interesting, effective, and fashionable).</a:t>
            </a:r>
          </a:p>
          <a:p>
            <a:r>
              <a:rPr lang="en-US" baseline="0" dirty="0" smtClean="0"/>
              <a:t>This is a lightning tour.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Popularized in clinical studies due to ease of use,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by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threshholding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at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smoothly varying, between 0 and 1 (y-axis: probability of belonging to class 1)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Sharply varying, w/ step at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threshhold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level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looks like a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heaviside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do the outcome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is what we’re estimating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Linear in x or some function of x;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linear in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Remember the ‘S’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function was first studied in the mid-19</a:t>
            </a:r>
            <a:r>
              <a:rPr lang="en-US" sz="1200" baseline="30000" dirty="0" smtClean="0">
                <a:solidFill>
                  <a:prstClr val="black"/>
                </a:solidFill>
                <a:latin typeface="ArialMT"/>
                <a:sym typeface="Wingdings"/>
              </a:rPr>
              <a:t>th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century in the context of modeling population growth (note the saturation effect).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Another alternative would be to use the normal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cdf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…this leads to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probit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model (and gives similar prediction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light intro to a huge field.</a:t>
            </a:r>
          </a:p>
          <a:p>
            <a:r>
              <a:rPr lang="en-US" dirty="0" smtClean="0"/>
              <a:t>NOTE: lots of whiteboard</a:t>
            </a:r>
            <a:r>
              <a:rPr lang="en-US" baseline="0" dirty="0" smtClean="0"/>
              <a:t> </a:t>
            </a:r>
            <a:r>
              <a:rPr lang="en-US" dirty="0" smtClean="0"/>
              <a:t>for this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2476500"/>
            <a:ext cx="8469313" cy="20574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</a:t>
            </a:r>
            <a:r>
              <a:rPr lang="en-US" sz="5000" dirty="0" smtClean="0"/>
              <a:t>5: </a:t>
            </a:r>
            <a:r>
              <a:rPr lang="en-US" sz="5000" dirty="0" smtClean="0"/>
              <a:t>Probability &amp; naive </a:t>
            </a:r>
            <a:r>
              <a:rPr lang="en-US" sz="5000" dirty="0" err="1" smtClean="0"/>
              <a:t>bayesian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 some event will occur.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denoted </a:t>
            </a:r>
            <a:r>
              <a:rPr lang="en-US" sz="2000" i="1" dirty="0" smtClean="0">
                <a:latin typeface="+mn-lt"/>
                <a:cs typeface="PFDinTextCompPro-Italic"/>
              </a:rPr>
              <a:t>P(A</a:t>
            </a:r>
            <a:r>
              <a:rPr lang="en-US" sz="2000" i="1" dirty="0" smtClean="0">
                <a:latin typeface="PFDinTextCompPro-Italic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69607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</p:txBody>
      </p:sp>
    </p:spTree>
    <p:extLst>
      <p:ext uri="{BB962C8B-B14F-4D97-AF65-F5344CB8AC3E}">
        <p14:creationId xmlns:p14="http://schemas.microsoft.com/office/powerpoint/2010/main" val="38438463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 smtClean="0">
                <a:latin typeface="+mn-lt"/>
                <a:cs typeface="Arial"/>
              </a:rPr>
              <a:t>Ω</a:t>
            </a:r>
            <a:r>
              <a:rPr lang="en-US" sz="3000" dirty="0" smtClean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member of the sample space, as is every other event.</a:t>
            </a:r>
          </a:p>
        </p:txBody>
      </p:sp>
    </p:spTree>
    <p:extLst>
      <p:ext uri="{BB962C8B-B14F-4D97-AF65-F5344CB8AC3E}">
        <p14:creationId xmlns:p14="http://schemas.microsoft.com/office/powerpoint/2010/main" val="2549143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the set of all possible events called?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This set is called the </a:t>
            </a:r>
            <a:r>
              <a:rPr lang="en-US" sz="3000" dirty="0">
                <a:latin typeface="PFDinTextCompPro-Medium"/>
                <a:cs typeface="PFDinTextCompPro-Medium"/>
              </a:rPr>
              <a:t>sample space </a:t>
            </a:r>
            <a:r>
              <a:rPr lang="en-US" sz="2000" i="1" dirty="0" err="1">
                <a:latin typeface="+mn-lt"/>
                <a:cs typeface="Arial"/>
              </a:rPr>
              <a:t>Ω</a:t>
            </a:r>
            <a:r>
              <a:rPr lang="en-US" sz="3000" dirty="0">
                <a:latin typeface="PFDinTextCompPro-Italic"/>
                <a:cs typeface="PFDinTextCompPro-Italic"/>
              </a:rPr>
              <a:t>. Event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is a member of the sample space, as is every other event.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probability of the sample space </a:t>
            </a:r>
            <a:r>
              <a:rPr lang="en-US" sz="2000" i="1" dirty="0" smtClean="0">
                <a:latin typeface="News706 BT (Body)"/>
                <a:cs typeface="News706 BT (Body)"/>
              </a:rPr>
              <a:t>P(</a:t>
            </a:r>
            <a:r>
              <a:rPr lang="en-US" sz="2000" i="1" dirty="0" err="1">
                <a:latin typeface="News706 BT (Body)"/>
                <a:cs typeface="News706 BT (Body)"/>
              </a:rPr>
              <a:t>Ω</a:t>
            </a:r>
            <a:r>
              <a:rPr lang="en-US" sz="2000" i="1" dirty="0" smtClean="0">
                <a:latin typeface="News706 BT (Body)"/>
                <a:cs typeface="News706 BT (Body)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11741100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 probability distribution?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A function that assigns probabilit</a:t>
            </a:r>
            <a:r>
              <a:rPr lang="en-US" sz="3000" dirty="0" smtClean="0">
                <a:latin typeface="PFDinTextCompPro-Italic"/>
                <a:cs typeface="PFDinTextCompPro-Italic"/>
              </a:rPr>
              <a:t>y to each event in the sample space.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66375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 probability distribution?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A function that assigns probabilit</a:t>
            </a:r>
            <a:r>
              <a:rPr lang="en-US" sz="3000" dirty="0" smtClean="0">
                <a:latin typeface="PFDinTextCompPro-Italic"/>
                <a:cs typeface="PFDinTextCompPro-Italic"/>
              </a:rPr>
              <a:t>y to each event in the sample 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distribution can be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discrete </a:t>
            </a:r>
            <a:r>
              <a:rPr lang="en-US" sz="3000" dirty="0" smtClean="0">
                <a:latin typeface="PFDinTextCompPro-Italic"/>
                <a:cs typeface="PFDinTextCompPro-Italic"/>
              </a:rPr>
              <a:t>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continuous</a:t>
            </a:r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Ex: 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Discrete – Uniform distribution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	X ~ {1, … , N} 		- 	P( X = x ) = 1/N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68585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</a:t>
            </a:r>
            <a:r>
              <a:rPr lang="en-US" sz="3000" dirty="0" smtClean="0">
                <a:latin typeface="PFDinTextCompPro-Italic"/>
                <a:cs typeface="PFDinTextCompPro-Italic"/>
              </a:rPr>
              <a:t>a probability distribution?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A function that assigns probabilit</a:t>
            </a:r>
            <a:r>
              <a:rPr lang="en-US" sz="3000" dirty="0" smtClean="0">
                <a:latin typeface="PFDinTextCompPro-Italic"/>
                <a:cs typeface="PFDinTextCompPro-Italic"/>
              </a:rPr>
              <a:t>y to each event in the sample 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 distribution can be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discrete </a:t>
            </a:r>
            <a:r>
              <a:rPr lang="en-US" sz="3000" dirty="0" smtClean="0">
                <a:latin typeface="PFDinTextCompPro-Italic"/>
                <a:cs typeface="PFDinTextCompPro-Italic"/>
              </a:rPr>
              <a:t>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continuous</a:t>
            </a:r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Ex: 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Continuous – Normal distribution – N(u, o)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	X ~ N(0, 1)		- 	P( X = x ) = 0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23842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</a:t>
            </a:r>
            <a:r>
              <a:rPr lang="en-US" sz="3000" dirty="0" smtClean="0">
                <a:latin typeface="PFDinTextCompPro-Italic"/>
                <a:cs typeface="PFDinTextCompPro-Italic"/>
              </a:rPr>
              <a:t>expected value?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It is the average value of a random variable – one that represents the most common value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02709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</a:t>
            </a:r>
            <a:r>
              <a:rPr lang="en-US" sz="3000" dirty="0" smtClean="0">
                <a:latin typeface="PFDinTextCompPro-Italic"/>
                <a:cs typeface="PFDinTextCompPro-Italic"/>
              </a:rPr>
              <a:t>expected value?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</a:t>
            </a:r>
            <a:r>
              <a:rPr lang="en-US" sz="3000" dirty="0" smtClean="0">
                <a:latin typeface="PFDinTextCompPro-Italic"/>
                <a:cs typeface="PFDinTextCompPro-Italic"/>
              </a:rPr>
              <a:t>It is the average value of a random variable – one that represents the most common value </a:t>
            </a:r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For discrete distributions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	E(X)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3000" dirty="0" smtClean="0">
                <a:latin typeface="PFDinTextCompPro-Italic"/>
                <a:cs typeface="PFDinTextCompPro-Italic"/>
              </a:rPr>
              <a:t>x * p(x)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For continuous distributions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	E(X) = integral ( </a:t>
            </a:r>
            <a:r>
              <a:rPr lang="en-US" sz="3000" dirty="0">
                <a:latin typeface="PFDinTextCompPro-Italic"/>
                <a:cs typeface="PFDinTextCompPro-Italic"/>
              </a:rPr>
              <a:t>x * p(x</a:t>
            </a:r>
            <a:r>
              <a:rPr lang="en-US" sz="3000" dirty="0" smtClean="0">
                <a:latin typeface="PFDinTextCompPro-Italic"/>
                <a:cs typeface="PFDinTextCompPro-Italic"/>
              </a:rPr>
              <a:t>) )</a:t>
            </a:r>
            <a:endParaRPr lang="en-US" sz="3000" i="1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84835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Linda is 31 years old, singl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e, outspoken and very bright.  She majored in philosophy.  As a student, she was deeply concerned with issues of discrimination and social justice, and also participated in anti-nuclear demonstrations.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Which is more probable?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Linda is a bank teller.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Linda is a bank teller and active in the feminist movement.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74351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last time: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Linear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regularization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questions?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Recap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2000" dirty="0">
                <a:latin typeface="+mn-lt"/>
                <a:cs typeface="PFDinTextCompPro-Italic"/>
              </a:rPr>
              <a:t> &amp;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</a:t>
            </a:r>
            <a:r>
              <a:rPr lang="en-US" sz="3000" dirty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of these events?</a:t>
            </a:r>
          </a:p>
        </p:txBody>
      </p:sp>
    </p:spTree>
    <p:extLst>
      <p:ext uri="{BB962C8B-B14F-4D97-AF65-F5344CB8AC3E}">
        <p14:creationId xmlns:p14="http://schemas.microsoft.com/office/powerpoint/2010/main" val="2996632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Consider two events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&amp;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 How can we characterize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</a:t>
            </a:r>
            <a:r>
              <a:rPr lang="en-US" sz="3000" dirty="0" smtClean="0">
                <a:latin typeface="PFDinTextCompPro-Medium"/>
                <a:cs typeface="PFDinTextCompPro-Medium"/>
              </a:rPr>
              <a:t>intersection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of these events?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With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joint probability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2000" dirty="0" smtClean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and </a:t>
            </a:r>
            <a:r>
              <a:rPr lang="en-US" sz="2000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 smtClean="0">
                <a:latin typeface="+mn-lt"/>
                <a:cs typeface="PFDinTextCompPro-Italic"/>
              </a:rPr>
              <a:t>P(AB)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81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probability of </a:t>
            </a:r>
            <a:r>
              <a:rPr lang="en-US" sz="20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Medium"/>
                <a:cs typeface="PFDinTextCompPro-Medium"/>
              </a:rPr>
              <a:t>given</a:t>
            </a:r>
            <a:r>
              <a:rPr lang="en-US" sz="3000" dirty="0" smtClean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54477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</a:t>
            </a:r>
            <a:r>
              <a:rPr lang="en-US" sz="3000" dirty="0" smtClean="0">
                <a:latin typeface="PFDinTextCompPro-Italic"/>
                <a:cs typeface="PFDinTextCompPro-Italic"/>
              </a:rPr>
              <a:t>quantity represents </a:t>
            </a:r>
            <a:r>
              <a:rPr lang="en-US" sz="3000" dirty="0">
                <a:latin typeface="PFDinTextCompPro-Italic"/>
                <a:cs typeface="PFDinTextCompPro-Italic"/>
              </a:rPr>
              <a:t>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809506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86660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</a:t>
            </a:r>
            <a:r>
              <a:rPr lang="en-US" sz="3000" dirty="0">
                <a:latin typeface="PFDinTextCompPro-Italic"/>
                <a:cs typeface="PFDinTextCompPro-Italic"/>
              </a:rPr>
              <a:t>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984929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Suppose event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 has occurred. What quantity represents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 probability 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Medium"/>
                <a:cs typeface="PFDinTextCompPro-Medium"/>
              </a:rPr>
              <a:t>given</a:t>
            </a:r>
            <a:r>
              <a:rPr lang="en-US" sz="3000" dirty="0">
                <a:latin typeface="PFDinTextCompPro-Italic"/>
                <a:cs typeface="PFDinTextCompPro-Italic"/>
              </a:rPr>
              <a:t> this information about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The intersection of </a:t>
            </a:r>
            <a:r>
              <a:rPr lang="en-US" sz="2000" i="1" dirty="0" smtClean="0">
                <a:latin typeface="+mn-lt"/>
                <a:cs typeface="PFDinTextCompPro-Italic"/>
              </a:rPr>
              <a:t>A &amp; B</a:t>
            </a:r>
            <a:r>
              <a:rPr lang="en-US" sz="3000" dirty="0" smtClean="0">
                <a:latin typeface="PFDinTextCompPro-Italic"/>
                <a:cs typeface="PFDinTextCompPro-Italic"/>
              </a:rPr>
              <a:t> divided by region </a:t>
            </a:r>
            <a:r>
              <a:rPr lang="en-US" sz="2000" i="1" dirty="0" smtClean="0">
                <a:latin typeface="+mn-lt"/>
                <a:cs typeface="PFDinTextCompPro-Italic"/>
              </a:rPr>
              <a:t>B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>
                <a:latin typeface="PFDinTextCompPro-Medium"/>
                <a:cs typeface="PFDinTextCompPro-Medium"/>
              </a:rPr>
              <a:t>conditional probability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of </a:t>
            </a:r>
            <a:r>
              <a:rPr lang="en-US" sz="20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given </a:t>
            </a:r>
            <a:r>
              <a:rPr lang="en-US" sz="2000" i="1" dirty="0">
                <a:latin typeface="+mn-lt"/>
                <a:cs typeface="PFDinTextCompPro-Italic"/>
              </a:rPr>
              <a:t>B</a:t>
            </a:r>
            <a:r>
              <a:rPr lang="en-US" sz="3000" dirty="0">
                <a:latin typeface="PFDinTextCompPro-Italic"/>
                <a:cs typeface="PFDinTextCompPro-Italic"/>
              </a:rPr>
              <a:t>, written </a:t>
            </a:r>
            <a:r>
              <a:rPr lang="en-US" sz="2000" i="1" dirty="0">
                <a:latin typeface="+mn-lt"/>
                <a:cs typeface="PFDinTextCompPro-Italic"/>
              </a:rPr>
              <a:t>P(A|B) = P(AB) /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Notice, with this we can also write </a:t>
            </a:r>
            <a:r>
              <a:rPr lang="en-US" sz="2000" i="1" dirty="0">
                <a:latin typeface="+mn-lt"/>
                <a:cs typeface="PFDinTextCompPro-Italic"/>
              </a:rPr>
              <a:t>P(AB) = P(A|B) * P(B)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0761953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i="1" dirty="0" smtClean="0">
                <a:latin typeface="PFDinTextCompPro-Italic"/>
                <a:cs typeface="PFDinTextCompPro-Italic"/>
              </a:rPr>
              <a:t>Linda is 31 years old, singl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e, outspoken and very bright.  She majored in philosophy.  As a student, she was deeply concerned with issues of discrimination and social justice, and also participated in anti-nuclear demonstrations.</a:t>
            </a:r>
          </a:p>
          <a:p>
            <a:pPr algn="l"/>
            <a:endParaRPr lang="en-US" sz="3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Which is more probable?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Linda is a bank teller.</a:t>
            </a:r>
          </a:p>
          <a:p>
            <a:pPr marL="514350" indent="-514350" algn="l">
              <a:buAutoNum type="arabicParenR"/>
            </a:pPr>
            <a:r>
              <a:rPr lang="en-US" sz="3000" dirty="0" smtClean="0">
                <a:latin typeface="PFDinTextCompPro-Italic"/>
                <a:cs typeface="PFDinTextCompPro-Italic"/>
              </a:rPr>
              <a:t>Linda is a bank teller and active in the feminist movement.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0174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357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445672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Review of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regularization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Probability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Logistic regression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237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it mean for two events to be </a:t>
            </a:r>
            <a:r>
              <a:rPr lang="en-US" sz="3000" dirty="0" smtClean="0">
                <a:latin typeface="PFDinTextCompPro-Medium"/>
                <a:cs typeface="PFDinTextCompPro-Medium"/>
              </a:rPr>
              <a:t>independent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Information about one does not affect the probability of the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can be written as </a:t>
            </a:r>
            <a:r>
              <a:rPr lang="en-US" sz="2000" i="1" dirty="0" smtClean="0">
                <a:latin typeface="+mn-lt"/>
                <a:cs typeface="PFDinTextCompPro-Italic"/>
              </a:rPr>
              <a:t>P(A|B) = P(A)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Using the definition of the conditional probability, we can also write:</a:t>
            </a:r>
          </a:p>
          <a:p>
            <a:pPr algn="l"/>
            <a:endParaRPr lang="en-US" sz="2000" i="1" dirty="0" smtClean="0">
              <a:latin typeface="+mn-lt"/>
              <a:cs typeface="PFDinTextCompPro-Italic"/>
            </a:endParaRPr>
          </a:p>
          <a:p>
            <a:r>
              <a:rPr lang="en-US" sz="2000" i="1" dirty="0" smtClean="0">
                <a:latin typeface="+mn-lt"/>
                <a:cs typeface="PFDinTextCompPro-Italic"/>
              </a:rPr>
              <a:t>P</a:t>
            </a:r>
            <a:r>
              <a:rPr lang="en-US" sz="2000" i="1" dirty="0">
                <a:latin typeface="+mn-lt"/>
                <a:cs typeface="PFDinTextCompPro-Italic"/>
              </a:rPr>
              <a:t>(A|B) = P(AB) / P(B</a:t>
            </a:r>
            <a:r>
              <a:rPr lang="en-US" sz="2000" i="1" dirty="0" smtClean="0">
                <a:latin typeface="+mn-lt"/>
                <a:cs typeface="PFDinTextCompPro-Italic"/>
              </a:rPr>
              <a:t>)</a:t>
            </a:r>
            <a:r>
              <a:rPr lang="en-US" sz="2000" i="1" dirty="0">
                <a:latin typeface="+mn-lt"/>
                <a:cs typeface="PFDinTextCompPro-Italic"/>
              </a:rPr>
              <a:t> </a:t>
            </a:r>
            <a:r>
              <a:rPr lang="en-US" sz="2000" i="1" dirty="0" smtClean="0">
                <a:latin typeface="+mn-lt"/>
                <a:cs typeface="PFDinTextCompPro-Italic"/>
              </a:rPr>
              <a:t>= P(A)  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   P(AB) = P(A) * P(B)</a:t>
            </a:r>
            <a:endParaRPr lang="en-US" sz="20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46888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48876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</p:txBody>
      </p:sp>
    </p:spTree>
    <p:extLst>
      <p:ext uri="{BB962C8B-B14F-4D97-AF65-F5344CB8AC3E}">
        <p14:creationId xmlns:p14="http://schemas.microsoft.com/office/powerpoint/2010/main" val="31866968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438703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Bayes’ theorem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result is called </a:t>
            </a:r>
            <a:r>
              <a:rPr lang="en-US" sz="3000" dirty="0" smtClean="0">
                <a:latin typeface="PFDinTextCompPro-Medium"/>
                <a:cs typeface="PFDinTextCompPro-Medium"/>
              </a:rPr>
              <a:t>Bayes’ theorem</a:t>
            </a:r>
            <a:r>
              <a:rPr lang="en-US" sz="3000" dirty="0" smtClean="0">
                <a:latin typeface="PFDinTextCompPro-Italic"/>
                <a:cs typeface="PFDinTextCompPro-Italic"/>
              </a:rPr>
              <a:t>. Here it is again:</a:t>
            </a:r>
          </a:p>
          <a:p>
            <a:pPr algn="l"/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		</a:t>
            </a:r>
          </a:p>
          <a:p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P</a:t>
            </a:r>
            <a:r>
              <a:rPr lang="en-US" sz="2000" i="1" dirty="0">
                <a:latin typeface="+mn-lt"/>
                <a:cs typeface="PFDinTextCompPro-Italic"/>
                <a:sym typeface="Wingdings"/>
              </a:rPr>
              <a:t>(A|B) = P(B|A) * P(A) / P(B</a:t>
            </a:r>
            <a:r>
              <a:rPr lang="en-US" sz="2000" i="1" dirty="0" smtClean="0">
                <a:latin typeface="+mn-lt"/>
                <a:cs typeface="PFDinTextCompPro-Italic"/>
                <a:sym typeface="Wingdings"/>
              </a:rPr>
              <a:t>)</a:t>
            </a:r>
            <a:endParaRPr lang="en-US" sz="2000" dirty="0">
              <a:latin typeface="+mn-lt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Some facts: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- This is a simple algebraic relationship using elementary definitions.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It’s </a:t>
            </a:r>
            <a:r>
              <a:rPr lang="en-US" sz="2500" dirty="0" smtClean="0">
                <a:latin typeface="PFDinTextCompPro-Italic"/>
                <a:cs typeface="PFDinTextCompPro-Italic"/>
              </a:rPr>
              <a:t>interesting </a:t>
            </a:r>
            <a:r>
              <a:rPr lang="en-US" sz="2500" dirty="0">
                <a:latin typeface="PFDinTextCompPro-Italic"/>
                <a:cs typeface="PFDinTextCompPro-Italic"/>
              </a:rPr>
              <a:t>because it’s kind of a “wormhole” between two different “interpretations” of probability.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- </a:t>
            </a:r>
            <a:r>
              <a:rPr lang="en-US" sz="2500" dirty="0" smtClean="0">
                <a:latin typeface="PFDinTextCompPro-Italic"/>
                <a:cs typeface="PFDinTextCompPro-Italic"/>
              </a:rPr>
              <a:t>It’s a </a:t>
            </a:r>
            <a:r>
              <a:rPr lang="en-US" sz="2500" dirty="0">
                <a:latin typeface="PFDinTextCompPro-Italic"/>
                <a:cs typeface="PFDinTextCompPro-Italic"/>
              </a:rPr>
              <a:t>very powerful computational </a:t>
            </a:r>
            <a:r>
              <a:rPr lang="en-US" sz="2500" dirty="0" smtClean="0">
                <a:latin typeface="PFDinTextCompPro-Italic"/>
                <a:cs typeface="PFDinTextCompPro-Italic"/>
              </a:rPr>
              <a:t>tool.</a:t>
            </a:r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6735095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Some terminology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Each term in this relationship has a name, and each plays a distinct role in any </a:t>
            </a:r>
            <a:r>
              <a:rPr lang="en-US" sz="3000" dirty="0" smtClean="0">
                <a:latin typeface="PFDinTextCompPro-Italic"/>
                <a:cs typeface="PFDinTextCompPro-Italic"/>
              </a:rPr>
              <a:t>probability calculation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(including ours).</a:t>
            </a:r>
          </a:p>
        </p:txBody>
      </p:sp>
    </p:spTree>
    <p:extLst>
      <p:ext uri="{BB962C8B-B14F-4D97-AF65-F5344CB8AC3E}">
        <p14:creationId xmlns:p14="http://schemas.microsoft.com/office/powerpoint/2010/main" val="995853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309937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03674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likelihood function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can observe the value of the likelihood function from the training data.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likelihood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joint probability of observing features </a:t>
            </a:r>
            <a:r>
              <a:rPr lang="en-US" sz="2000" dirty="0" smtClean="0">
                <a:latin typeface="+mn-lt"/>
                <a:cs typeface="PFDinTextCompPro-Italic"/>
              </a:rPr>
              <a:t>{</a:t>
            </a:r>
            <a:r>
              <a:rPr lang="en-US" sz="2000" i="1" dirty="0" smtClean="0">
                <a:latin typeface="+mn-lt"/>
                <a:cs typeface="PFDinTextCompPro-Italic"/>
              </a:rPr>
              <a:t>x</a:t>
            </a:r>
            <a:r>
              <a:rPr lang="en-US" sz="20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000" dirty="0" smtClean="0">
                <a:latin typeface="PFDinTextCompPro-Italic"/>
                <a:cs typeface="PFDinTextCompPro-Italic"/>
              </a:rPr>
              <a:t>}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that that record belongs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41856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rot="17100000" flipV="1">
            <a:off x="7151684" y="30099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055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OLS:			</a:t>
            </a:r>
            <a:r>
              <a:rPr lang="en-US" sz="2500" i="1" dirty="0">
                <a:latin typeface="+mn-lt"/>
                <a:cs typeface="PFDinTextCompPro-Italic"/>
              </a:rPr>
              <a:t>min</a:t>
            </a:r>
            <a:r>
              <a:rPr lang="en-US" sz="2500" i="1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 smtClean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 </a:t>
            </a:r>
            <a:endParaRPr lang="en-US" sz="2500" i="1" dirty="0" smtClean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 are no longer just minimizing error but also an additional term.</a:t>
            </a:r>
          </a:p>
        </p:txBody>
      </p:sp>
    </p:spTree>
    <p:extLst>
      <p:ext uri="{BB962C8B-B14F-4D97-AF65-F5344CB8AC3E}">
        <p14:creationId xmlns:p14="http://schemas.microsoft.com/office/powerpoint/2010/main" val="25510284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prior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6737" y="3518237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value of the prior is also observed from the data.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737" y="11049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prior 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. It represents the probability of a record belonging to class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200" i="1" dirty="0" smtClean="0"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before the data is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941647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normalization constant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019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term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normalization constant. </a:t>
            </a:r>
            <a:r>
              <a:rPr lang="en-US" sz="3000" dirty="0" smtClean="0">
                <a:latin typeface="PFDinTextCompPro-Italic"/>
                <a:cs typeface="PFDinTextCompPro-Italic"/>
              </a:rPr>
              <a:t>It doesn’t depend on </a:t>
            </a:r>
            <a:r>
              <a:rPr lang="en-US" sz="20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is generally ignored until the end of the computation.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17100000" flipV="1">
            <a:off x="5716590" y="3349908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7813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Maximum likelihood estimator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781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10287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PFDinTextCompPro-Italic"/>
                <a:cs typeface="PFDinTextCompPro-Italic"/>
              </a:rPr>
              <a:t>Maximum likelihood </a:t>
            </a:r>
            <a:r>
              <a:rPr lang="en-US" sz="3200" dirty="0" smtClean="0">
                <a:latin typeface="PFDinTextCompPro-Italic"/>
                <a:cs typeface="PFDinTextCompPro-Italic"/>
              </a:rPr>
              <a:t>estimator (MLE):</a:t>
            </a:r>
          </a:p>
          <a:p>
            <a:pPr algn="l"/>
            <a:endParaRPr lang="en-US" sz="3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200" dirty="0" smtClean="0">
                <a:latin typeface="PFDinTextCompPro-Italic"/>
                <a:cs typeface="PFDinTextCompPro-Italic"/>
              </a:rPr>
              <a:t>What parameters </a:t>
            </a:r>
            <a:r>
              <a:rPr lang="en-US" sz="3200" b="1" i="1" dirty="0" smtClean="0">
                <a:latin typeface="PFDinTextCompPro-Italic"/>
                <a:cs typeface="PFDinTextCompPro-Italic"/>
              </a:rPr>
              <a:t>maximize</a:t>
            </a:r>
            <a:r>
              <a:rPr lang="en-US" sz="3200" dirty="0" smtClean="0">
                <a:latin typeface="PFDinTextCompPro-Italic"/>
                <a:cs typeface="PFDinTextCompPro-Italic"/>
              </a:rPr>
              <a:t> the likelihood function?</a:t>
            </a:r>
          </a:p>
          <a:p>
            <a:pPr algn="l"/>
            <a:endParaRPr lang="en-US" sz="3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233737" y="33147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7641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>
                <a:latin typeface="PFDinTextCompPro-Italic"/>
                <a:cs typeface="PFDinTextCompPro-Italic"/>
              </a:rPr>
              <a:t>Maximum</a:t>
            </a:r>
            <a:r>
              <a:rPr lang="en-US" sz="2400" dirty="0">
                <a:latin typeface="PFDinTextCompPro-Italic"/>
                <a:cs typeface="PFDinTextCompPro-Italic"/>
              </a:rPr>
              <a:t> a posteriori estimate 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781300"/>
            <a:ext cx="6723063" cy="1747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10287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PFDinTextCompPro-Italic"/>
                <a:cs typeface="PFDinTextCompPro-Italic"/>
              </a:rPr>
              <a:t>Maximum a posteriori estimate (MAP):</a:t>
            </a:r>
          </a:p>
          <a:p>
            <a:pPr algn="l"/>
            <a:endParaRPr lang="en-US" sz="3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200" dirty="0" smtClean="0">
                <a:latin typeface="PFDinTextCompPro-Italic"/>
                <a:cs typeface="PFDinTextCompPro-Italic"/>
              </a:rPr>
              <a:t>What parameters </a:t>
            </a:r>
            <a:r>
              <a:rPr lang="en-US" sz="3200" b="1" i="1" dirty="0" smtClean="0">
                <a:latin typeface="PFDinTextCompPro-Italic"/>
                <a:cs typeface="PFDinTextCompPro-Italic"/>
              </a:rPr>
              <a:t>maximize</a:t>
            </a:r>
            <a:r>
              <a:rPr lang="en-US" sz="3200" dirty="0" smtClean="0">
                <a:latin typeface="PFDinTextCompPro-Italic"/>
                <a:cs typeface="PFDinTextCompPro-Italic"/>
              </a:rPr>
              <a:t> the likelihood function </a:t>
            </a:r>
            <a:r>
              <a:rPr lang="en-US" sz="3200" b="1" dirty="0" smtClean="0">
                <a:latin typeface="PFDinTextCompPro-Italic"/>
                <a:cs typeface="PFDinTextCompPro-Italic"/>
              </a:rPr>
              <a:t>AND </a:t>
            </a:r>
            <a:r>
              <a:rPr lang="en-US" sz="3200" dirty="0" smtClean="0">
                <a:latin typeface="PFDinTextCompPro-Italic"/>
                <a:cs typeface="PFDinTextCompPro-Italic"/>
              </a:rPr>
              <a:t>prior?</a:t>
            </a:r>
          </a:p>
          <a:p>
            <a:pPr algn="l"/>
            <a:endParaRPr lang="en-US" sz="32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833937" y="3543300"/>
            <a:ext cx="1143000" cy="1600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65075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7" y="29337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II. LOGISTIC REGRESSION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36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7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199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63652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regression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generalization of the linear regression model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classification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problems.</a:t>
            </a:r>
          </a:p>
        </p:txBody>
      </p:sp>
    </p:spTree>
    <p:extLst>
      <p:ext uri="{BB962C8B-B14F-4D97-AF65-F5344CB8AC3E}">
        <p14:creationId xmlns:p14="http://schemas.microsoft.com/office/powerpoint/2010/main" val="2482091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705346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 of (binary) class membership.</a:t>
            </a:r>
          </a:p>
        </p:txBody>
      </p:sp>
    </p:spTree>
    <p:extLst>
      <p:ext uri="{BB962C8B-B14F-4D97-AF65-F5344CB8AC3E}">
        <p14:creationId xmlns:p14="http://schemas.microsoft.com/office/powerpoint/2010/main" val="849108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do we use L1?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237071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used a set of covariates to predict the value of a (continuous) outcome variable.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In logistic regression, we use a set of covariates to predict </a:t>
            </a:r>
            <a:r>
              <a:rPr lang="en-US" sz="3000" i="1" dirty="0">
                <a:latin typeface="PFDinTextCompPro-Italic"/>
                <a:cs typeface="PFDinTextCompPro-Italic"/>
                <a:sym typeface="Wingdings"/>
              </a:rPr>
              <a:t>probabilities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 of 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(binary) class </a:t>
            </a:r>
            <a:r>
              <a:rPr lang="en-US" sz="3000" dirty="0">
                <a:latin typeface="PFDinTextCompPro-Italic"/>
                <a:cs typeface="PFDinTextCompPro-Italic"/>
                <a:sym typeface="Wingdings"/>
              </a:rPr>
              <a:t>membership.</a:t>
            </a:r>
          </a:p>
          <a:p>
            <a:pPr algn="l"/>
            <a:endParaRPr lang="en-US" sz="3000" dirty="0">
              <a:latin typeface="PFDinTextCompPro-Italic"/>
              <a:cs typeface="PFDinTextCompPro-Italic"/>
              <a:sym typeface="Wingdings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These probabilities are then mapped to </a:t>
            </a:r>
            <a:r>
              <a:rPr lang="en-US" sz="3000" i="1" dirty="0" smtClean="0">
                <a:latin typeface="PFDinTextCompPro-Italic"/>
                <a:cs typeface="PFDinTextCompPro-Italic"/>
                <a:sym typeface="Wingdings"/>
              </a:rPr>
              <a:t>class labels</a:t>
            </a:r>
            <a:r>
              <a:rPr lang="en-US" sz="3000" dirty="0" smtClean="0">
                <a:latin typeface="PFDinTextCompPro-Italic"/>
                <a:cs typeface="PFDinTextCompPro-Italic"/>
                <a:sym typeface="Wingdings"/>
              </a:rPr>
              <a:t>, thus solving the classification problem.</a:t>
            </a:r>
          </a:p>
        </p:txBody>
      </p:sp>
    </p:spTree>
    <p:extLst>
      <p:ext uri="{BB962C8B-B14F-4D97-AF65-F5344CB8AC3E}">
        <p14:creationId xmlns:p14="http://schemas.microsoft.com/office/powerpoint/2010/main" val="292958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Probability predictions look like this.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7" y="1257300"/>
            <a:ext cx="5181600" cy="322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310" y="2400300"/>
            <a:ext cx="1210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probability of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belonging to</a:t>
            </a:r>
          </a:p>
          <a:p>
            <a:r>
              <a:rPr lang="en-US" sz="2000" dirty="0" smtClean="0">
                <a:latin typeface="PFDinTextCompPro-Italic"/>
                <a:cs typeface="PFDinTextCompPro-Italic"/>
              </a:rPr>
              <a:t>class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5137" y="466719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354590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409700"/>
            <a:ext cx="5768102" cy="258393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 labels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706995" y="4305300"/>
            <a:ext cx="266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value of independent variable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0137" y="2400300"/>
            <a:ext cx="103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FDinTextCompPro-Italic"/>
                <a:cs typeface="PFDinTextCompPro-Italic"/>
              </a:rPr>
              <a:t>class label</a:t>
            </a:r>
            <a:endParaRPr lang="en-US" sz="2000" dirty="0">
              <a:latin typeface="PFDinTextCompPro-Italic"/>
              <a:cs typeface="PFDinTextCompPro-Italic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32662" y="2308225"/>
            <a:ext cx="1463675" cy="1463675"/>
            <a:chOff x="0" y="0"/>
            <a:chExt cx="1280" cy="1280"/>
          </a:xfrm>
        </p:grpSpPr>
        <p:pic>
          <p:nvPicPr>
            <p:cNvPr id="10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Probabilities are “snapped” to class labels (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by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threshholding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at 50%).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7444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</p:txBody>
      </p:sp>
    </p:spTree>
    <p:extLst>
      <p:ext uri="{BB962C8B-B14F-4D97-AF65-F5344CB8AC3E}">
        <p14:creationId xmlns:p14="http://schemas.microsoft.com/office/powerpoint/2010/main" val="38213984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difference is in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39224872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Logistic regression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logistic regression model is an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extension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linear regression model, with a couple of important differences.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Italic"/>
                <a:cs typeface="PFDinTextCompPro-Italic"/>
              </a:rPr>
              <a:t>main difference </a:t>
            </a:r>
            <a:r>
              <a:rPr lang="en-US" sz="3000" dirty="0" smtClean="0">
                <a:latin typeface="PFDinTextCompPro-Italic"/>
                <a:cs typeface="PFDinTextCompPro-Italic"/>
              </a:rPr>
              <a:t>is in the outcome variable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290345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Outcome 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respons</a:t>
            </a:r>
            <a:r>
              <a:rPr lang="en-US" sz="3000" dirty="0" smtClean="0">
                <a:latin typeface="PFDinTextCompPro-Medium"/>
                <a:cs typeface="PFDinTextCompPro-Medium"/>
              </a:rPr>
              <a:t>e type </a:t>
            </a:r>
            <a:r>
              <a:rPr lang="en-US" sz="3000" dirty="0" smtClean="0">
                <a:latin typeface="PFDinTextCompPro-Italic"/>
                <a:cs typeface="PFDinTextCompPro-Italic"/>
              </a:rPr>
              <a:t>of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9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key variable in any regression problem is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conditional mean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given the value of the covariate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linear regression, we assume that this conditional mean is a linear function taking values in </a:t>
            </a:r>
            <a:r>
              <a:rPr lang="en-US" sz="2500" i="1" dirty="0" smtClean="0">
                <a:latin typeface="+mn-lt"/>
                <a:cs typeface="PFDinTextCompPro-Italic"/>
              </a:rPr>
              <a:t>(-∞, +∞)</a:t>
            </a:r>
            <a:r>
              <a:rPr lang="en-US" sz="2500" dirty="0" smtClean="0">
                <a:latin typeface="PFDinTextCompPro-Italic"/>
                <a:cs typeface="PFDinTextCompPro-Italic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4203700"/>
            <a:ext cx="30861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37" y="2171700"/>
            <a:ext cx="12954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42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90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>
                <a:cs typeface="PFDinTextCompPro-Italic"/>
              </a:rPr>
              <a:t>E(</a:t>
            </a:r>
            <a:r>
              <a:rPr lang="en-US" sz="2500" i="1" dirty="0" err="1">
                <a:cs typeface="PFDinTextCompPro-Italic"/>
              </a:rPr>
              <a:t>y|x</a:t>
            </a:r>
            <a:r>
              <a:rPr lang="en-US" sz="2500" i="1" dirty="0">
                <a:cs typeface="PFDinTextCompPro-Italic"/>
              </a:rPr>
              <a:t>)</a:t>
            </a:r>
            <a:r>
              <a:rPr lang="en-US" sz="3000" dirty="0">
                <a:latin typeface="PFDinTextCompPro-Italic"/>
                <a:cs typeface="PFDinTextCompPro-Italic"/>
              </a:rPr>
              <a:t> into the unit interval.</a:t>
            </a:r>
          </a:p>
        </p:txBody>
      </p:sp>
    </p:spTree>
    <p:extLst>
      <p:ext uri="{BB962C8B-B14F-4D97-AF65-F5344CB8AC3E}">
        <p14:creationId xmlns:p14="http://schemas.microsoft.com/office/powerpoint/2010/main" val="2640731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Common case: Text Classification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X = [animal = 1, …, carnival = 0, …, xylophone =0, …zebra = 0]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Y = Topic  or Y = Important/Not Important or Y = Positive/Negative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0388594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Outcome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logistic regression, we’ve seen that the conditional mean of the outcome variable takes values only in the unit interval </a:t>
            </a:r>
            <a:r>
              <a:rPr lang="en-US" sz="2500" dirty="0" smtClean="0">
                <a:latin typeface="+mn-lt"/>
                <a:cs typeface="PFDinTextCompPro-Italic"/>
              </a:rPr>
              <a:t>[0, 1]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first step in extending the linear regression model to logistic regression is to map the outcome variable </a:t>
            </a:r>
            <a:r>
              <a:rPr lang="en-US" sz="2500" i="1" dirty="0" smtClean="0">
                <a:latin typeface="+mn-lt"/>
                <a:cs typeface="PFDinTextCompPro-Italic"/>
              </a:rPr>
              <a:t>E(</a:t>
            </a:r>
            <a:r>
              <a:rPr lang="en-US" sz="2500" i="1" dirty="0" err="1" smtClean="0">
                <a:latin typeface="+mn-lt"/>
                <a:cs typeface="PFDinTextCompPro-Italic"/>
              </a:rPr>
              <a:t>y|x</a:t>
            </a:r>
            <a:r>
              <a:rPr lang="en-US" sz="2500" i="1" dirty="0" smtClean="0">
                <a:latin typeface="+mn-lt"/>
                <a:cs typeface="PFDinTextCompPro-Italic"/>
              </a:rPr>
              <a:t>)</a:t>
            </a:r>
            <a:r>
              <a:rPr lang="en-US" sz="3000" dirty="0" smtClean="0">
                <a:latin typeface="PFDinTextCompPro-Italic"/>
                <a:cs typeface="PFDinTextCompPro-Italic"/>
              </a:rPr>
              <a:t> into the unit interval.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 we do this?</a:t>
            </a:r>
            <a:endParaRPr lang="en-US" sz="2500" dirty="0" smtClean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080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58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4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By using a transformation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logistic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We’ve already seen what this looks like: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816100"/>
            <a:ext cx="44450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24" y="3086100"/>
            <a:ext cx="3058026" cy="1905000"/>
          </a:xfrm>
          <a:prstGeom prst="rect">
            <a:avLst/>
          </a:prstGeom>
        </p:spPr>
      </p:pic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891337" y="33750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For any value of x, y is in the interval [0, 1]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is a nonlinear transformation!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3292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50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458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The logistic function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logit</a:t>
            </a:r>
            <a:r>
              <a:rPr lang="en-US" sz="3000" dirty="0" smtClean="0">
                <a:latin typeface="PFDinTextCompPro-Medium"/>
                <a:cs typeface="PFDinTextCompPro-Medium"/>
              </a:rPr>
              <a:t>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an important transformation of the logistic function. Notice that it returns the linear model!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logit</a:t>
            </a:r>
            <a:r>
              <a:rPr lang="en-US" sz="3000" dirty="0" smtClean="0">
                <a:latin typeface="PFDinTextCompPro-Italic"/>
                <a:cs typeface="PFDinTextCompPro-Italic"/>
              </a:rPr>
              <a:t> function is also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log-odds function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565400"/>
            <a:ext cx="5067300" cy="673100"/>
          </a:xfrm>
          <a:prstGeom prst="rect">
            <a:avLst/>
          </a:prstGeom>
        </p:spPr>
      </p:pic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408862" y="2003425"/>
            <a:ext cx="1463675" cy="1844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name hints at its usefulness in interpreting our results.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 will see why shortly.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4281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I. intro to probability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Intro to probability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probability</a:t>
            </a:r>
            <a:r>
              <a:rPr lang="en-US" sz="3000" dirty="0" smtClean="0">
                <a:latin typeface="PFDinTextCompPro-Italic"/>
                <a:cs typeface="PFDinTextCompPro-Italic"/>
              </a:rPr>
              <a:t>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A number between 0 and 1 that characterizes the likelihood that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some event will occur.</a:t>
            </a:r>
          </a:p>
        </p:txBody>
      </p:sp>
    </p:spTree>
    <p:extLst>
      <p:ext uri="{BB962C8B-B14F-4D97-AF65-F5344CB8AC3E}">
        <p14:creationId xmlns:p14="http://schemas.microsoft.com/office/powerpoint/2010/main" val="32781424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17950</TotalTime>
  <Pages>0</Pages>
  <Words>2696</Words>
  <Characters>0</Characters>
  <Application>Microsoft Macintosh PowerPoint</Application>
  <PresentationFormat>Custom</PresentationFormat>
  <Lines>0</Lines>
  <Paragraphs>507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GA_Instructor_Template_Deck</vt:lpstr>
      <vt:lpstr>Agenda</vt:lpstr>
      <vt:lpstr>INTRO to DATA SCIENCE Lecture 5: Probability &amp; naive bayesian classification</vt:lpstr>
      <vt:lpstr>last time:  - Linear regression - regularization  questions?</vt:lpstr>
      <vt:lpstr> I. Review of regularization II. Probability iII. Logistic regression</vt:lpstr>
      <vt:lpstr>PowerPoint Presentation</vt:lpstr>
      <vt:lpstr>PowerPoint Presentation</vt:lpstr>
      <vt:lpstr>PowerPoint Presentation</vt:lpstr>
      <vt:lpstr> I. intro to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II.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Arun Ahuja</cp:lastModifiedBy>
  <cp:revision>2240</cp:revision>
  <cp:lastPrinted>2013-03-31T16:37:02Z</cp:lastPrinted>
  <dcterms:modified xsi:type="dcterms:W3CDTF">2013-06-19T22:24:34Z</dcterms:modified>
</cp:coreProperties>
</file>