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ClrTx/>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ClrTx/>
              <a:buSzTx/>
              <a:buNone/>
              <a:defRPr>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1291579"/>
            <a:ext cx="29260800" cy="19507201"/>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2921000" y="330200"/>
            <a:ext cx="18542000" cy="9207501"/>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8016875" y="-63500"/>
            <a:ext cx="19831050" cy="132207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9972675" y="2125132"/>
            <a:ext cx="16402050" cy="109347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290800" y="6870700"/>
            <a:ext cx="8343900" cy="5562600"/>
          </a:xfrm>
          <a:prstGeom prst="rect">
            <a:avLst/>
          </a:prstGeom>
        </p:spPr>
        <p:txBody>
          <a:bodyPr lIns="91439" tIns="45719" rIns="91439" bIns="45719" anchor="t">
            <a:noAutofit/>
          </a:bodyPr>
          <a:lstStyle/>
          <a:p>
            <a:pPr/>
          </a:p>
        </p:txBody>
      </p:sp>
      <p:sp>
        <p:nvSpPr>
          <p:cNvPr id="84" name="Image"/>
          <p:cNvSpPr/>
          <p:nvPr>
            <p:ph type="pic" sz="quarter" idx="14"/>
          </p:nvPr>
        </p:nvSpPr>
        <p:spPr>
          <a:xfrm>
            <a:off x="15316200" y="952500"/>
            <a:ext cx="8305800" cy="5537200"/>
          </a:xfrm>
          <a:prstGeom prst="rect">
            <a:avLst/>
          </a:prstGeom>
        </p:spPr>
        <p:txBody>
          <a:bodyPr lIns="91439" tIns="45719" rIns="91439" bIns="45719" anchor="t">
            <a:noAutofit/>
          </a:bodyPr>
          <a:lstStyle/>
          <a:p>
            <a:pPr/>
          </a:p>
        </p:txBody>
      </p:sp>
      <p:sp>
        <p:nvSpPr>
          <p:cNvPr id="85" name="Image"/>
          <p:cNvSpPr/>
          <p:nvPr>
            <p:ph type="pic" idx="15"/>
          </p:nvPr>
        </p:nvSpPr>
        <p:spPr>
          <a:xfrm>
            <a:off x="-1739900" y="-258233"/>
            <a:ext cx="20065999" cy="13377332"/>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TAIL SALES DATA ANALYSIS"/>
          <p:cNvSpPr txBox="1"/>
          <p:nvPr>
            <p:ph type="title"/>
          </p:nvPr>
        </p:nvSpPr>
        <p:spPr>
          <a:xfrm>
            <a:off x="283982" y="151839"/>
            <a:ext cx="23114001" cy="2006601"/>
          </a:xfrm>
          <a:prstGeom prst="rect">
            <a:avLst/>
          </a:prstGeom>
        </p:spPr>
        <p:txBody>
          <a:bodyPr/>
          <a:lstStyle/>
          <a:p>
            <a:pPr/>
            <a:r>
              <a:t>RETAIL SALES DATA ANALYSIS</a:t>
            </a:r>
          </a:p>
        </p:txBody>
      </p:sp>
      <p:sp>
        <p:nvSpPr>
          <p:cNvPr id="120" name="PREPARED FOR :- Vahid Behzadan,Phd…"/>
          <p:cNvSpPr txBox="1"/>
          <p:nvPr>
            <p:ph type="body" sz="quarter" idx="1"/>
          </p:nvPr>
        </p:nvSpPr>
        <p:spPr>
          <a:prstGeom prst="rect">
            <a:avLst/>
          </a:prstGeom>
        </p:spPr>
        <p:txBody>
          <a:bodyPr/>
          <a:lstStyle/>
          <a:p>
            <a:pPr lvl="2" algn="l" defTabSz="759459">
              <a:defRPr sz="4416"/>
            </a:pPr>
            <a:r>
              <a:t>PREPARED FOR :- Vahid Behzadan,Phd                           </a:t>
            </a:r>
          </a:p>
          <a:p>
            <a:pPr lvl="1" algn="l" defTabSz="759459">
              <a:defRPr sz="4416"/>
            </a:pPr>
            <a:r>
              <a:t>PREPARED BY:-Ariga Tejasimha , Srimanikantha Arjun Karimalammanavar , Rahul Akkineni</a:t>
            </a:r>
          </a:p>
          <a:p>
            <a:pPr algn="l" defTabSz="420623">
              <a:lnSpc>
                <a:spcPct val="130000"/>
              </a:lnSpc>
              <a:defRPr sz="1104">
                <a:solidFill>
                  <a:srgbClr val="000000"/>
                </a:solidFill>
                <a:latin typeface="Helvetica Neue Light"/>
                <a:ea typeface="Helvetica Neue Light"/>
                <a:cs typeface="Helvetica Neue Light"/>
                <a:sym typeface="Helvetica Neue Light"/>
              </a:defRPr>
            </a:pPr>
            <a:r>
              <a:t>                    Rahul Akkineni</a:t>
            </a:r>
          </a:p>
        </p:txBody>
      </p:sp>
      <p:pic>
        <p:nvPicPr>
          <p:cNvPr id="121" name="Screenshot 2019-11-05 at 11.01.53 PM.png" descr="Screenshot 2019-11-05 at 11.01.53 PM.png"/>
          <p:cNvPicPr>
            <a:picLocks noChangeAspect="1"/>
          </p:cNvPicPr>
          <p:nvPr/>
        </p:nvPicPr>
        <p:blipFill>
          <a:blip r:embed="rId2">
            <a:extLst/>
          </a:blip>
          <a:srcRect l="11302" t="0" r="11270" b="0"/>
          <a:stretch>
            <a:fillRect/>
          </a:stretch>
        </p:blipFill>
        <p:spPr>
          <a:xfrm>
            <a:off x="4609801" y="1927373"/>
            <a:ext cx="13180097" cy="8496250"/>
          </a:xfrm>
          <a:prstGeom prst="rect">
            <a:avLst/>
          </a:prstGeom>
          <a:ln w="3175">
            <a:solidFill>
              <a:srgbClr val="000000"/>
            </a:solidFill>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PROBLEM STATEMENT MOTIVATION AND OBJECTIVES"/>
          <p:cNvSpPr txBox="1"/>
          <p:nvPr>
            <p:ph type="title"/>
          </p:nvPr>
        </p:nvSpPr>
        <p:spPr>
          <a:prstGeom prst="rect">
            <a:avLst/>
          </a:prstGeom>
        </p:spPr>
        <p:txBody>
          <a:bodyPr/>
          <a:lstStyle>
            <a:lvl1pPr defTabSz="520065">
              <a:defRPr sz="7056"/>
            </a:lvl1pPr>
          </a:lstStyle>
          <a:p>
            <a:pPr/>
            <a:r>
              <a:t>PROBLEM STATEMENT MOTIVATION AND OBJECTIVES</a:t>
            </a:r>
          </a:p>
        </p:txBody>
      </p:sp>
      <p:sp>
        <p:nvSpPr>
          <p:cNvPr id="124" name="We have to recommend the company the inventory management throughout the year by considering the sales report of three months.…"/>
          <p:cNvSpPr txBox="1"/>
          <p:nvPr>
            <p:ph type="body" idx="1"/>
          </p:nvPr>
        </p:nvSpPr>
        <p:spPr>
          <a:prstGeom prst="rect">
            <a:avLst/>
          </a:prstGeom>
        </p:spPr>
        <p:txBody>
          <a:bodyPr/>
          <a:lstStyle/>
          <a:p>
            <a:pPr marL="539750" indent="-539750" defTabSz="701675">
              <a:spcBef>
                <a:spcPts val="5000"/>
              </a:spcBef>
              <a:defRPr sz="4080"/>
            </a:pPr>
          </a:p>
          <a:p>
            <a:pPr marL="539750" indent="-539750" defTabSz="701675">
              <a:spcBef>
                <a:spcPts val="5000"/>
              </a:spcBef>
              <a:defRPr sz="4080"/>
            </a:pPr>
            <a:r>
              <a:t>We have to recommend the company the inventory management throughout the year by considering the sales report of three months.</a:t>
            </a:r>
          </a:p>
          <a:p>
            <a:pPr marL="539750" indent="-539750" defTabSz="701675">
              <a:spcBef>
                <a:spcPts val="5000"/>
              </a:spcBef>
              <a:defRPr sz="4080"/>
            </a:pPr>
            <a:r>
              <a:t>We will also the recommend the company where about to focus on which products to be promoted </a:t>
            </a:r>
          </a:p>
          <a:p>
            <a:pPr marL="539750" indent="-539750" defTabSz="701675">
              <a:spcBef>
                <a:spcPts val="5000"/>
              </a:spcBef>
              <a:defRPr sz="4080"/>
            </a:pPr>
            <a:r>
              <a:rPr>
                <a:latin typeface="Georgia"/>
                <a:ea typeface="Georgia"/>
                <a:cs typeface="Georgia"/>
                <a:sym typeface="Georgia"/>
              </a:rPr>
              <a:t>We will recommend the company throughout the year by considering the dataset for 3 months of sales at 3 different locations.By considering on time series modelling of sales which has patterns of sales based on time and location analysis based on the  store present which will give insight to company to knew it’s target audience or customers.</a:t>
            </a:r>
            <a:endParaRPr>
              <a:latin typeface="Georgia"/>
              <a:ea typeface="Georgia"/>
              <a:cs typeface="Georgia"/>
              <a:sym typeface="Georgia"/>
            </a:endParaRPr>
          </a:p>
          <a:p>
            <a:pPr marL="539750" indent="-539750" defTabSz="701675">
              <a:spcBef>
                <a:spcPts val="5000"/>
              </a:spcBef>
              <a:defRPr sz="4080"/>
            </a:pPr>
          </a:p>
          <a:p>
            <a:pPr marL="0" indent="0" algn="just" defTabSz="388620">
              <a:lnSpc>
                <a:spcPct val="150000"/>
              </a:lnSpc>
              <a:spcBef>
                <a:spcPts val="0"/>
              </a:spcBef>
              <a:buSzTx/>
              <a:buNone/>
              <a:defRPr sz="1020">
                <a:solidFill>
                  <a:srgbClr val="000000"/>
                </a:solidFill>
                <a:uFill>
                  <a:solidFill>
                    <a:srgbClr val="000000"/>
                  </a:solidFill>
                </a:uFill>
                <a:latin typeface="Comic Sans MS"/>
                <a:ea typeface="Comic Sans MS"/>
                <a:cs typeface="Comic Sans MS"/>
                <a:sym typeface="Comic Sans MS"/>
              </a:defRPr>
            </a:pPr>
            <a:r>
              <a:rPr>
                <a:latin typeface="Georgia"/>
                <a:ea typeface="Georgia"/>
                <a:cs typeface="Georgia"/>
                <a:sym typeface="Georgia"/>
              </a:rPr>
              <a:t>We will recommend the company throughout the year by considering the dataset for 3 months of sales at 3 different locations.By considering on time series modelling of sales which has patterns of sales based on time and location analysis based on the  store present which will give insight to company to knew it’s target audience or customers.</a:t>
            </a:r>
            <a:endParaRPr>
              <a:latin typeface="Georgia"/>
              <a:ea typeface="Georgia"/>
              <a:cs typeface="Georgia"/>
              <a:sym typeface="Georgia"/>
            </a:endParaRPr>
          </a:p>
          <a:p>
            <a:pPr marL="0" indent="0" algn="just" defTabSz="388620">
              <a:lnSpc>
                <a:spcPct val="150000"/>
              </a:lnSpc>
              <a:spcBef>
                <a:spcPts val="0"/>
              </a:spcBef>
              <a:buSzTx/>
              <a:buNone/>
              <a:defRPr sz="1020">
                <a:solidFill>
                  <a:srgbClr val="000000"/>
                </a:solidFill>
                <a:uFill>
                  <a:solidFill>
                    <a:srgbClr val="000000"/>
                  </a:solidFill>
                </a:uFill>
                <a:latin typeface="Comic Sans MS"/>
                <a:ea typeface="Comic Sans MS"/>
                <a:cs typeface="Comic Sans MS"/>
                <a:sym typeface="Comic Sans MS"/>
              </a:defRPr>
            </a:pPr>
            <a:r>
              <a:rPr>
                <a:latin typeface="Georgia"/>
                <a:ea typeface="Georgia"/>
                <a:cs typeface="Georgia"/>
                <a:sym typeface="Georgia"/>
              </a:rPr>
              <a:t>We will recommend the company throughout the year by considering the dataset for 3 months of sales at 3 different locations.By considering on time series modelling of sales which has patterns of sales based on time and location analysis based on the  store present which will give insight to company to knew it’s target audience or customers.</a:t>
            </a:r>
            <a:endParaRPr>
              <a:latin typeface="Georgia"/>
              <a:ea typeface="Georgia"/>
              <a:cs typeface="Georgia"/>
              <a:sym typeface="Georgia"/>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OVERVIEW OF DATA COLLECTION"/>
          <p:cNvSpPr txBox="1"/>
          <p:nvPr>
            <p:ph type="title"/>
          </p:nvPr>
        </p:nvSpPr>
        <p:spPr>
          <a:prstGeom prst="rect">
            <a:avLst/>
          </a:prstGeom>
        </p:spPr>
        <p:txBody>
          <a:bodyPr/>
          <a:lstStyle>
            <a:lvl1pPr defTabSz="751205">
              <a:defRPr sz="10192"/>
            </a:lvl1pPr>
          </a:lstStyle>
          <a:p>
            <a:pPr/>
            <a:r>
              <a:t>OVERVIEW OF DATA COLLECTION </a:t>
            </a:r>
          </a:p>
        </p:txBody>
      </p:sp>
      <p:sp>
        <p:nvSpPr>
          <p:cNvPr id="127" name="In this dataset there are 17 columns which  gives complete insight of super market sales for three months from December 2018 - March 2019.It has data of supermarket which is located in three different locations. It has columns like payment methods, types of customers , date of purchase, time of purchase, ratings of customers and product line which is categorised groups like food and beverages, fashion accessories and electronic accessories…"/>
          <p:cNvSpPr txBox="1"/>
          <p:nvPr>
            <p:ph type="body" idx="1"/>
          </p:nvPr>
        </p:nvSpPr>
        <p:spPr>
          <a:prstGeom prst="rect">
            <a:avLst/>
          </a:prstGeom>
        </p:spPr>
        <p:txBody>
          <a:bodyPr/>
          <a:lstStyle/>
          <a:p>
            <a:pPr/>
            <a:r>
              <a:rPr>
                <a:latin typeface="Georgia"/>
                <a:ea typeface="Georgia"/>
                <a:cs typeface="Georgia"/>
                <a:sym typeface="Georgia"/>
              </a:rPr>
              <a:t>In this dataset there are 17 columns which  gives complete insight of super market sales for three months from December 2018 - March 2019.It has data of supermarket which is located in three different locations. It has columns like payment methods, types of customers , date of purchase, time of purchase, ratings of customers and product line which is categorised groups like food and beverages, fashion accessories and electronic accessories</a:t>
            </a:r>
            <a:endParaRPr>
              <a:latin typeface="Georgia"/>
              <a:ea typeface="Georgia"/>
              <a:cs typeface="Georgia"/>
              <a:sym typeface="Georgia"/>
            </a:endParaRPr>
          </a:p>
          <a:p>
            <a:pPr/>
            <a:r>
              <a:rPr>
                <a:latin typeface="Georgia"/>
                <a:ea typeface="Georgia"/>
                <a:cs typeface="Georgia"/>
                <a:sym typeface="Georgia"/>
              </a:rPr>
              <a:t>There is no need of data cleaning techniques but we have converted the categorical features  to numerical for better computation.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MODELLING TECHIQUES"/>
          <p:cNvSpPr txBox="1"/>
          <p:nvPr>
            <p:ph type="title"/>
          </p:nvPr>
        </p:nvSpPr>
        <p:spPr>
          <a:prstGeom prst="rect">
            <a:avLst/>
          </a:prstGeom>
        </p:spPr>
        <p:txBody>
          <a:bodyPr/>
          <a:lstStyle/>
          <a:p>
            <a:pPr/>
            <a:r>
              <a:t>MODELLING TECHIQUES</a:t>
            </a:r>
          </a:p>
        </p:txBody>
      </p:sp>
      <p:sp>
        <p:nvSpPr>
          <p:cNvPr id="130" name="We have used Linear Regression, Decision Trees, Rigid and XGBoost (Extreme gradient )models in this for analysis.…"/>
          <p:cNvSpPr txBox="1"/>
          <p:nvPr>
            <p:ph type="body" idx="1"/>
          </p:nvPr>
        </p:nvSpPr>
        <p:spPr>
          <a:prstGeom prst="rect">
            <a:avLst/>
          </a:prstGeom>
        </p:spPr>
        <p:txBody>
          <a:bodyPr/>
          <a:lstStyle/>
          <a:p>
            <a:pPr/>
            <a:r>
              <a:t>We have used Linear Regression, Decision Trees, Rigid and XGBoost (Extreme gradient )models in this for analysis. </a:t>
            </a:r>
          </a:p>
          <a:p>
            <a:pPr/>
            <a:r>
              <a:t>All Models are performed on City ,Gross income and Product line</a:t>
            </a:r>
          </a:p>
          <a:p>
            <a:pPr/>
            <a:r>
              <a:t>The Best model we got for this analysis is XGBoost as it gives least RMSE(Root Mean Square Error)</a:t>
            </a:r>
          </a:p>
          <a:p>
            <a:pPr/>
            <a:r>
              <a:t>By considering the user corrabartion and item corrarbartion technique are used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RESULTS AND ANALYSIS"/>
          <p:cNvSpPr txBox="1"/>
          <p:nvPr>
            <p:ph type="title"/>
          </p:nvPr>
        </p:nvSpPr>
        <p:spPr>
          <a:prstGeom prst="rect">
            <a:avLst/>
          </a:prstGeom>
        </p:spPr>
        <p:txBody>
          <a:bodyPr/>
          <a:lstStyle/>
          <a:p>
            <a:pPr/>
            <a:r>
              <a:t>RESULTS AND ANALYSIS</a:t>
            </a:r>
          </a:p>
        </p:txBody>
      </p:sp>
      <p:sp>
        <p:nvSpPr>
          <p:cNvPr id="133" name="Considering the time series modelling we have concluded that most of the items are sold at 14:00 in all locations…"/>
          <p:cNvSpPr txBox="1"/>
          <p:nvPr>
            <p:ph type="body" sz="half" idx="1"/>
          </p:nvPr>
        </p:nvSpPr>
        <p:spPr>
          <a:prstGeom prst="rect">
            <a:avLst/>
          </a:prstGeom>
        </p:spPr>
        <p:txBody>
          <a:bodyPr/>
          <a:lstStyle/>
          <a:p>
            <a:pPr/>
            <a:r>
              <a:t>Considering the time series modelling we have concluded that most of the items are sold at 14:00 in all locations</a:t>
            </a:r>
          </a:p>
          <a:p>
            <a:pPr/>
            <a:r>
              <a:t>Food and beverages sakes are generally high in all branches at evening especially around 19:00</a:t>
            </a:r>
          </a:p>
          <a:p>
            <a:pPr/>
            <a:r>
              <a:t>Fashion and accessories is the highest product line sold while health and beauty is the lowest</a:t>
            </a:r>
          </a:p>
        </p:txBody>
      </p:sp>
      <p:pic>
        <p:nvPicPr>
          <p:cNvPr id="134" name="image1.png" descr="image1.png"/>
          <p:cNvPicPr>
            <a:picLocks noChangeAspect="1"/>
          </p:cNvPicPr>
          <p:nvPr/>
        </p:nvPicPr>
        <p:blipFill>
          <a:blip r:embed="rId2">
            <a:extLst/>
          </a:blip>
          <a:stretch>
            <a:fillRect/>
          </a:stretch>
        </p:blipFill>
        <p:spPr>
          <a:xfrm>
            <a:off x="12318249" y="3158319"/>
            <a:ext cx="10476304" cy="4086431"/>
          </a:xfrm>
          <a:prstGeom prst="rect">
            <a:avLst/>
          </a:prstGeom>
          <a:ln w="12700">
            <a:miter lim="400000"/>
          </a:ln>
        </p:spPr>
      </p:pic>
      <p:pic>
        <p:nvPicPr>
          <p:cNvPr id="135" name="image3.png" descr="image3.png"/>
          <p:cNvPicPr>
            <a:picLocks noChangeAspect="1"/>
          </p:cNvPicPr>
          <p:nvPr/>
        </p:nvPicPr>
        <p:blipFill>
          <a:blip r:embed="rId3">
            <a:extLst/>
          </a:blip>
          <a:stretch>
            <a:fillRect/>
          </a:stretch>
        </p:blipFill>
        <p:spPr>
          <a:xfrm>
            <a:off x="12441841" y="7929958"/>
            <a:ext cx="10229120" cy="468288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RESULTS AND ANALYSIS"/>
          <p:cNvSpPr txBox="1"/>
          <p:nvPr>
            <p:ph type="title"/>
          </p:nvPr>
        </p:nvSpPr>
        <p:spPr>
          <a:prstGeom prst="rect">
            <a:avLst/>
          </a:prstGeom>
        </p:spPr>
        <p:txBody>
          <a:bodyPr/>
          <a:lstStyle/>
          <a:p>
            <a:pPr/>
            <a:r>
              <a:t>RESULTS AND ANALYSIS</a:t>
            </a:r>
          </a:p>
        </p:txBody>
      </p:sp>
      <p:sp>
        <p:nvSpPr>
          <p:cNvPr id="138" name="Considering the location analysis we can depict that location B(Naypyitaw) has  lowest rating comparing to other two branches.…"/>
          <p:cNvSpPr txBox="1"/>
          <p:nvPr>
            <p:ph type="body" sz="half" idx="1"/>
          </p:nvPr>
        </p:nvSpPr>
        <p:spPr>
          <a:prstGeom prst="rect">
            <a:avLst/>
          </a:prstGeom>
        </p:spPr>
        <p:txBody>
          <a:bodyPr/>
          <a:lstStyle/>
          <a:p>
            <a:pPr/>
            <a:r>
              <a:t>Considering the location analysis we can depict that location B(Naypyitaw) has  lowest rating comparing to other two branches.</a:t>
            </a:r>
          </a:p>
          <a:p>
            <a:pPr/>
            <a:r>
              <a:t>Considering all locations males having higher  satification rating for shopping experiencing when they use e-wallets or credit cards while female have higher satification rating when they use cash.</a:t>
            </a:r>
          </a:p>
          <a:p>
            <a:pPr/>
            <a:r>
              <a:t>Females tends to buy more stuff in tuesdays than any other day. Whereas male shopping doesn’t seem to change that much except for Friday.</a:t>
            </a:r>
          </a:p>
        </p:txBody>
      </p:sp>
      <p:pic>
        <p:nvPicPr>
          <p:cNvPr id="139" name="Capture.PNG" descr="Capture.PNG"/>
          <p:cNvPicPr>
            <a:picLocks noChangeAspect="1"/>
          </p:cNvPicPr>
          <p:nvPr/>
        </p:nvPicPr>
        <p:blipFill>
          <a:blip r:embed="rId2">
            <a:extLst/>
          </a:blip>
          <a:stretch>
            <a:fillRect/>
          </a:stretch>
        </p:blipFill>
        <p:spPr>
          <a:xfrm>
            <a:off x="12781437" y="2568337"/>
            <a:ext cx="7212974" cy="5083505"/>
          </a:xfrm>
          <a:prstGeom prst="rect">
            <a:avLst/>
          </a:prstGeom>
          <a:ln w="12700">
            <a:miter lim="400000"/>
          </a:ln>
        </p:spPr>
      </p:pic>
      <p:pic>
        <p:nvPicPr>
          <p:cNvPr id="140" name="Capture2.PNG" descr="Capture2.PNG"/>
          <p:cNvPicPr>
            <a:picLocks noChangeAspect="1"/>
          </p:cNvPicPr>
          <p:nvPr/>
        </p:nvPicPr>
        <p:blipFill>
          <a:blip r:embed="rId3">
            <a:extLst/>
          </a:blip>
          <a:stretch>
            <a:fillRect/>
          </a:stretch>
        </p:blipFill>
        <p:spPr>
          <a:xfrm>
            <a:off x="12769547" y="7728827"/>
            <a:ext cx="7236754" cy="475170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RESULT AND ANALYSIS"/>
          <p:cNvSpPr txBox="1"/>
          <p:nvPr>
            <p:ph type="title"/>
          </p:nvPr>
        </p:nvSpPr>
        <p:spPr>
          <a:prstGeom prst="rect">
            <a:avLst/>
          </a:prstGeom>
        </p:spPr>
        <p:txBody>
          <a:bodyPr/>
          <a:lstStyle/>
          <a:p>
            <a:pPr/>
            <a:r>
              <a:t>RESULT AND ANALYSIS</a:t>
            </a:r>
          </a:p>
        </p:txBody>
      </p:sp>
      <p:sp>
        <p:nvSpPr>
          <p:cNvPr id="143" name="We have used heatmap for correlation matrix between the features to find correlation…"/>
          <p:cNvSpPr txBox="1"/>
          <p:nvPr>
            <p:ph type="body" sz="half" idx="1"/>
          </p:nvPr>
        </p:nvSpPr>
        <p:spPr>
          <a:prstGeom prst="rect">
            <a:avLst/>
          </a:prstGeom>
        </p:spPr>
        <p:txBody>
          <a:bodyPr/>
          <a:lstStyle/>
          <a:p>
            <a:pPr/>
            <a:r>
              <a:t>We have used heatmap for correlation matrix between the features to find correlation</a:t>
            </a:r>
          </a:p>
          <a:p>
            <a:pPr/>
            <a:r>
              <a:t>We have taken the graph between the gross income and cities to find the patterns of product lines</a:t>
            </a:r>
          </a:p>
          <a:p>
            <a:pPr/>
            <a:r>
              <a:t>We have taken bar graph between the gross income and product line to find which gender to buying the most</a:t>
            </a:r>
          </a:p>
        </p:txBody>
      </p:sp>
      <p:pic>
        <p:nvPicPr>
          <p:cNvPr id="144" name="Capture3.PNG" descr="Capture3.PNG"/>
          <p:cNvPicPr>
            <a:picLocks noChangeAspect="1"/>
          </p:cNvPicPr>
          <p:nvPr/>
        </p:nvPicPr>
        <p:blipFill>
          <a:blip r:embed="rId2">
            <a:extLst/>
          </a:blip>
          <a:stretch>
            <a:fillRect/>
          </a:stretch>
        </p:blipFill>
        <p:spPr>
          <a:xfrm>
            <a:off x="12030117" y="2804006"/>
            <a:ext cx="5191205" cy="4903585"/>
          </a:xfrm>
          <a:prstGeom prst="rect">
            <a:avLst/>
          </a:prstGeom>
          <a:ln w="12700">
            <a:miter lim="400000"/>
          </a:ln>
        </p:spPr>
      </p:pic>
      <p:pic>
        <p:nvPicPr>
          <p:cNvPr id="145" name="Capture4.PNG" descr="Capture4.PNG"/>
          <p:cNvPicPr>
            <a:picLocks noChangeAspect="1"/>
          </p:cNvPicPr>
          <p:nvPr/>
        </p:nvPicPr>
        <p:blipFill>
          <a:blip r:embed="rId3">
            <a:extLst/>
          </a:blip>
          <a:stretch>
            <a:fillRect/>
          </a:stretch>
        </p:blipFill>
        <p:spPr>
          <a:xfrm>
            <a:off x="17338839" y="3728768"/>
            <a:ext cx="6507830" cy="3909423"/>
          </a:xfrm>
          <a:prstGeom prst="rect">
            <a:avLst/>
          </a:prstGeom>
          <a:ln w="12700">
            <a:miter lim="400000"/>
          </a:ln>
        </p:spPr>
      </p:pic>
      <p:pic>
        <p:nvPicPr>
          <p:cNvPr id="146" name="Capture6.PNG" descr="Capture6.PNG"/>
          <p:cNvPicPr>
            <a:picLocks noChangeAspect="1"/>
          </p:cNvPicPr>
          <p:nvPr/>
        </p:nvPicPr>
        <p:blipFill>
          <a:blip r:embed="rId4">
            <a:extLst/>
          </a:blip>
          <a:stretch>
            <a:fillRect/>
          </a:stretch>
        </p:blipFill>
        <p:spPr>
          <a:xfrm>
            <a:off x="12171120" y="8725358"/>
            <a:ext cx="6090955" cy="379142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