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60" r:id="rId2"/>
    <p:sldId id="261" r:id="rId3"/>
    <p:sldId id="262" r:id="rId4"/>
    <p:sldId id="263" r:id="rId5"/>
    <p:sldId id="273" r:id="rId6"/>
    <p:sldId id="265" r:id="rId7"/>
    <p:sldId id="266" r:id="rId8"/>
    <p:sldId id="274" r:id="rId9"/>
    <p:sldId id="473" r:id="rId10"/>
    <p:sldId id="267" r:id="rId11"/>
    <p:sldId id="270" r:id="rId12"/>
    <p:sldId id="271" r:id="rId13"/>
    <p:sldId id="27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9"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p:scale>
          <a:sx n="93" d="100"/>
          <a:sy n="93" d="100"/>
        </p:scale>
        <p:origin x="639"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C4A7-CBDC-45F0-8D8A-F2F607AB3F34}" type="datetimeFigureOut">
              <a:rPr kumimoji="1" lang="ja-JP" altLang="en-US" smtClean="0"/>
              <a:t>2021/2/2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0FB7C-E545-4A32-B952-DB40DBC35BDF}" type="slidenum">
              <a:rPr kumimoji="1" lang="ja-JP" altLang="en-US" smtClean="0"/>
              <a:t>‹#›</a:t>
            </a:fld>
            <a:endParaRPr kumimoji="1" lang="ja-JP" altLang="en-US"/>
          </a:p>
        </p:txBody>
      </p:sp>
    </p:spTree>
    <p:extLst>
      <p:ext uri="{BB962C8B-B14F-4D97-AF65-F5344CB8AC3E}">
        <p14:creationId xmlns:p14="http://schemas.microsoft.com/office/powerpoint/2010/main" val="13206551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545C0B-4857-4166-9CE0-35193B6910DD}" type="datetime1">
              <a:rPr kumimoji="1" lang="ja-JP" altLang="en-US" smtClean="0"/>
              <a:t>2021/2/2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143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FE32F1D-C7A2-4837-8D82-1B5364445CB3}" type="datetime1">
              <a:rPr kumimoji="1" lang="ja-JP" altLang="en-US" smtClean="0"/>
              <a:t>2021/2/2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7604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BF7E0C-9CDB-4C1F-9DA9-0B91C46EDEF5}" type="datetime1">
              <a:rPr kumimoji="1" lang="ja-JP" altLang="en-US" smtClean="0"/>
              <a:t>2021/2/2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1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39DFD632-A9BC-4FDA-A077-89BFD625AB4C}" type="datetime1">
              <a:rPr kumimoji="1" lang="ja-JP" altLang="en-US" smtClean="0"/>
              <a:t>2021/2/2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18428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2E821D4A-681B-403E-926C-70E02A095DCB}" type="datetime1">
              <a:rPr kumimoji="1" lang="ja-JP" altLang="en-US" smtClean="0"/>
              <a:t>2021/2/2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78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72448B3-4CD7-4915-BB85-54861BBD87FD}" type="datetime1">
              <a:rPr kumimoji="1" lang="ja-JP" altLang="en-US" smtClean="0"/>
              <a:t>2021/2/2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1208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D41E96-0522-4687-813E-E18A6BD1B674}" type="datetime1">
              <a:rPr kumimoji="1" lang="ja-JP" altLang="en-US" smtClean="0"/>
              <a:t>2021/2/2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1597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E14B85-3D9C-4FDA-BD81-FDB24BC7473A}" type="datetime1">
              <a:rPr kumimoji="1" lang="ja-JP" altLang="en-US" smtClean="0"/>
              <a:t>2021/2/2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480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0329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7DC8D40-A795-44F2-8F3E-D58671FDDE0B}" type="datetime1">
              <a:rPr kumimoji="1" lang="ja-JP" altLang="en-US" smtClean="0"/>
              <a:t>2021/2/2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337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C8BD625-4625-415C-905A-F31315EA2935}" type="datetime1">
              <a:rPr kumimoji="1" lang="ja-JP" altLang="en-US" smtClean="0"/>
              <a:t>2021/2/2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866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5C9F2C1-ED0D-4A24-A534-B42CC7CA6D49}" type="datetime1">
              <a:rPr kumimoji="1" lang="ja-JP" altLang="en-US" smtClean="0"/>
              <a:t>2021/2/2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3117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5B30E3A-3F11-4051-93BB-29A29FB59F6D}" type="datetime1">
              <a:rPr kumimoji="1" lang="ja-JP" altLang="en-US" smtClean="0"/>
              <a:t>2021/2/2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8875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EA7D4-EF3C-4F1D-B649-E9E8E06DB829}" type="datetime1">
              <a:rPr kumimoji="1" lang="ja-JP" altLang="en-US" smtClean="0"/>
              <a:t>2021/2/2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598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5BBCCB4-20D2-4B8C-A07E-EB84AC8840D7}" type="datetime1">
              <a:rPr kumimoji="1" lang="ja-JP" altLang="en-US" smtClean="0"/>
              <a:t>2021/2/2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3961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04E2D40-148F-4A59-886C-45D24A48877B}" type="datetime1">
              <a:rPr kumimoji="1" lang="ja-JP" altLang="en-US" smtClean="0"/>
              <a:t>2021/2/2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28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4C51134-9233-4920-8835-109F0AA6DF7F}" type="datetime1">
              <a:rPr kumimoji="1" lang="ja-JP" altLang="en-US" smtClean="0"/>
              <a:t>2021/2/2</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143749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8" Type="http://schemas.openxmlformats.org/officeDocument/2006/relationships/image" Target="../media/image10.png"/><Relationship Id="rId26" Type="http://schemas.openxmlformats.org/officeDocument/2006/relationships/image" Target="../media/image5.png"/><Relationship Id="rId21" Type="http://schemas.openxmlformats.org/officeDocument/2006/relationships/image" Target="../media/image3.png"/><Relationship Id="rId17" Type="http://schemas.openxmlformats.org/officeDocument/2006/relationships/image" Target="../media/image9.png"/><Relationship Id="rId25"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2.png"/><Relationship Id="rId1" Type="http://schemas.openxmlformats.org/officeDocument/2006/relationships/slideLayout" Target="../slideLayouts/slideLayout2.xml"/><Relationship Id="rId24" Type="http://schemas.openxmlformats.org/officeDocument/2006/relationships/image" Target="../media/image16.png"/><Relationship Id="rId23" Type="http://schemas.openxmlformats.org/officeDocument/2006/relationships/image" Target="../media/image15.png"/><Relationship Id="rId19" Type="http://schemas.openxmlformats.org/officeDocument/2006/relationships/image" Target="../media/image1.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b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デッドラインを考慮した</a:t>
            </a:r>
            <a:b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メモリ削減スケジューリング</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LMCLF</a:t>
            </a: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の改善</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組み込みデザイン研究室　中田班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AB07F99B-026E-45E9-A8F0-EF27196F3F22}"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pPr marL="0" marR="0" lvl="0" indent="0" algn="r" defTabSz="257175" rtl="0" eaLnBrk="1" fontAlgn="auto" latinLnBrk="0" hangingPunct="1">
                <a:lnSpc>
                  <a:spcPct val="100000"/>
                </a:lnSpc>
                <a:spcBef>
                  <a:spcPts val="0"/>
                </a:spcBef>
                <a:spcAft>
                  <a:spcPts val="0"/>
                </a:spcAft>
                <a:buClrTx/>
                <a:buSzTx/>
                <a:buFontTx/>
                <a:buNone/>
                <a:tabLst/>
                <a:defRPr/>
              </a:pPr>
              <a:t>2021/2/2</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030A1-7648-4BF1-9D30-19CAB5687984}"/>
              </a:ext>
            </a:extLst>
          </p:cNvPr>
          <p:cNvSpPr>
            <a:spLocks noGrp="1"/>
          </p:cNvSpPr>
          <p:nvPr>
            <p:ph type="title"/>
          </p:nvPr>
        </p:nvSpPr>
        <p:spPr/>
        <p:txBody>
          <a:bodyPr/>
          <a:lstStyle/>
          <a:p>
            <a:r>
              <a:rPr lang="ja-JP" altLang="en-US" dirty="0"/>
              <a:t>評価実験</a:t>
            </a:r>
            <a:endParaRPr kumimoji="1" lang="ja-JP" altLang="en-US" dirty="0"/>
          </a:p>
        </p:txBody>
      </p:sp>
      <p:sp>
        <p:nvSpPr>
          <p:cNvPr id="3" name="コンテンツ プレースホルダー 2">
            <a:extLst>
              <a:ext uri="{FF2B5EF4-FFF2-40B4-BE49-F238E27FC236}">
                <a16:creationId xmlns:a16="http://schemas.microsoft.com/office/drawing/2014/main" id="{EB3D8F97-B6A0-4464-8B58-5163B5BD7FAE}"/>
              </a:ext>
            </a:extLst>
          </p:cNvPr>
          <p:cNvSpPr>
            <a:spLocks noGrp="1"/>
          </p:cNvSpPr>
          <p:nvPr>
            <p:ph idx="1"/>
          </p:nvPr>
        </p:nvSpPr>
        <p:spPr/>
        <p:txBody>
          <a:bodyPr>
            <a:normAutofit lnSpcReduction="10000"/>
          </a:bodyPr>
          <a:lstStyle/>
          <a:p>
            <a:r>
              <a:rPr lang="ja-JP" altLang="en-US" dirty="0"/>
              <a:t>目的</a:t>
            </a:r>
            <a:endParaRPr lang="en-US" altLang="ja-JP" dirty="0"/>
          </a:p>
          <a:p>
            <a:pPr marL="0" indent="0">
              <a:buNone/>
            </a:pPr>
            <a:r>
              <a:rPr kumimoji="1" lang="ja-JP" altLang="en-US" dirty="0"/>
              <a:t>　提案手法の有効性の評価</a:t>
            </a:r>
            <a:endParaRPr kumimoji="1" lang="en-US" altLang="ja-JP" dirty="0"/>
          </a:p>
          <a:p>
            <a:pPr lvl="1"/>
            <a:r>
              <a:rPr lang="ja-JP" altLang="en-US" dirty="0"/>
              <a:t>メモリ消費量を削減できているか</a:t>
            </a:r>
            <a:endParaRPr lang="en-US" altLang="ja-JP" dirty="0"/>
          </a:p>
          <a:p>
            <a:pPr lvl="1"/>
            <a:r>
              <a:rPr kumimoji="1" lang="ja-JP" altLang="en-US" dirty="0"/>
              <a:t>デッドラインミスが起こっていないか</a:t>
            </a:r>
            <a:endParaRPr kumimoji="1" lang="en-US" altLang="ja-JP" dirty="0"/>
          </a:p>
          <a:p>
            <a:endParaRPr lang="en-US" altLang="ja-JP" dirty="0"/>
          </a:p>
          <a:p>
            <a:r>
              <a:rPr kumimoji="1" lang="ja-JP" altLang="en-US" dirty="0"/>
              <a:t>実験内容</a:t>
            </a:r>
            <a:endParaRPr kumimoji="1" lang="en-US" altLang="ja-JP" dirty="0"/>
          </a:p>
          <a:p>
            <a:pPr>
              <a:buFont typeface="+mj-lt"/>
              <a:buAutoNum type="arabicPeriod"/>
            </a:pPr>
            <a:r>
              <a:rPr lang="ja-JP" altLang="en-US" dirty="0"/>
              <a:t>タスクセットをランダムに</a:t>
            </a:r>
            <a:r>
              <a:rPr lang="en-US" altLang="ja-JP" dirty="0"/>
              <a:t>100</a:t>
            </a:r>
            <a:r>
              <a:rPr lang="ja-JP" altLang="en-US" dirty="0"/>
              <a:t>個生成</a:t>
            </a:r>
            <a:r>
              <a:rPr lang="en-US" altLang="ja-JP" dirty="0"/>
              <a:t>[4][5]</a:t>
            </a:r>
          </a:p>
          <a:p>
            <a:pPr>
              <a:buFont typeface="+mj-lt"/>
              <a:buAutoNum type="arabicPeriod"/>
            </a:pPr>
            <a:r>
              <a:rPr kumimoji="1" lang="ja-JP" altLang="en-US" dirty="0"/>
              <a:t>最悪メモリ消費量とデッドラインミスの回数を測定</a:t>
            </a:r>
            <a:endParaRPr kumimoji="1" lang="en-US" altLang="ja-JP" dirty="0"/>
          </a:p>
          <a:p>
            <a:pPr lvl="1">
              <a:buFont typeface="+mj-lt"/>
              <a:buAutoNum type="arabicPeriod"/>
            </a:pPr>
            <a:r>
              <a:rPr kumimoji="1" lang="ja-JP" altLang="en-US" dirty="0"/>
              <a:t>従来手法</a:t>
            </a:r>
            <a:r>
              <a:rPr kumimoji="1" lang="en-US" altLang="ja-JP" dirty="0"/>
              <a:t>(</a:t>
            </a:r>
            <a:r>
              <a:rPr lang="ja-JP" altLang="en-US" dirty="0"/>
              <a:t>𝛼</a:t>
            </a:r>
            <a:r>
              <a:rPr kumimoji="1" lang="en-US" altLang="ja-JP" dirty="0"/>
              <a:t>=1000,1,0)</a:t>
            </a:r>
          </a:p>
          <a:p>
            <a:pPr lvl="1">
              <a:buFont typeface="+mj-lt"/>
              <a:buAutoNum type="arabicPeriod"/>
            </a:pPr>
            <a:r>
              <a:rPr lang="ja-JP" altLang="en-US" dirty="0"/>
              <a:t>提案手法</a:t>
            </a:r>
            <a:r>
              <a:rPr lang="en-US" altLang="ja-JP" dirty="0"/>
              <a:t>(</a:t>
            </a:r>
            <a:r>
              <a:rPr lang="ja-JP" altLang="en-US" dirty="0"/>
              <a:t>𝛼の自動推定</a:t>
            </a:r>
            <a:r>
              <a:rPr lang="en-US" altLang="ja-JP" dirty="0"/>
              <a:t>)</a:t>
            </a:r>
            <a:endParaRPr kumimoji="1" lang="en-US" altLang="ja-JP" dirty="0"/>
          </a:p>
        </p:txBody>
      </p:sp>
      <p:sp>
        <p:nvSpPr>
          <p:cNvPr id="4" name="日付プレースホルダー 3">
            <a:extLst>
              <a:ext uri="{FF2B5EF4-FFF2-40B4-BE49-F238E27FC236}">
                <a16:creationId xmlns:a16="http://schemas.microsoft.com/office/drawing/2014/main" id="{DCB2EFEF-FF0B-4CB3-98BE-31C90E81323F}"/>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F6088089-13A2-4332-A495-B28DD1214569}"/>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Tree>
    <p:extLst>
      <p:ext uri="{BB962C8B-B14F-4D97-AF65-F5344CB8AC3E}">
        <p14:creationId xmlns:p14="http://schemas.microsoft.com/office/powerpoint/2010/main" val="230177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F54E6-68F5-49E4-A738-9838B928BA7D}"/>
              </a:ext>
            </a:extLst>
          </p:cNvPr>
          <p:cNvSpPr>
            <a:spLocks noGrp="1"/>
          </p:cNvSpPr>
          <p:nvPr>
            <p:ph type="title"/>
          </p:nvPr>
        </p:nvSpPr>
        <p:spPr>
          <a:xfrm>
            <a:off x="1265751" y="624110"/>
            <a:ext cx="3102795" cy="1280890"/>
          </a:xfrm>
        </p:spPr>
        <p:txBody>
          <a:bodyPr>
            <a:normAutofit/>
          </a:bodyPr>
          <a:lstStyle/>
          <a:p>
            <a:r>
              <a:rPr lang="ja-JP" altLang="en-US" sz="2800"/>
              <a:t>実験結果</a:t>
            </a:r>
            <a:endParaRPr kumimoji="1" lang="ja-JP" altLang="en-US" sz="2800"/>
          </a:p>
        </p:txBody>
      </p:sp>
      <p:sp>
        <p:nvSpPr>
          <p:cNvPr id="5" name="スライド番号プレースホルダー 4">
            <a:extLst>
              <a:ext uri="{FF2B5EF4-FFF2-40B4-BE49-F238E27FC236}">
                <a16:creationId xmlns:a16="http://schemas.microsoft.com/office/drawing/2014/main" id="{08190C3D-0077-4D44-9F15-6F3C9E756F93}"/>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pPr>
            <a:fld id="{6926F6F1-2C0D-41CF-B349-C178C2F00F8B}" type="slidenum">
              <a:rPr kumimoji="1" lang="ja-JP" altLang="en-US" sz="1900" smtClean="0"/>
              <a:pPr>
                <a:lnSpc>
                  <a:spcPct val="90000"/>
                </a:lnSpc>
                <a:spcAft>
                  <a:spcPts val="600"/>
                </a:spcAft>
              </a:pPr>
              <a:t>11</a:t>
            </a:fld>
            <a:endParaRPr kumimoji="1" lang="ja-JP" altLang="en-US" sz="1900"/>
          </a:p>
        </p:txBody>
      </p:sp>
      <p:sp>
        <p:nvSpPr>
          <p:cNvPr id="15" name="Content Placeholder 14">
            <a:extLst>
              <a:ext uri="{FF2B5EF4-FFF2-40B4-BE49-F238E27FC236}">
                <a16:creationId xmlns:a16="http://schemas.microsoft.com/office/drawing/2014/main" id="{A13EA395-19B5-4EA3-B656-6C4F8F007615}"/>
              </a:ext>
            </a:extLst>
          </p:cNvPr>
          <p:cNvSpPr>
            <a:spLocks noGrp="1"/>
          </p:cNvSpPr>
          <p:nvPr>
            <p:ph idx="1"/>
          </p:nvPr>
        </p:nvSpPr>
        <p:spPr>
          <a:xfrm>
            <a:off x="1262967" y="4351106"/>
            <a:ext cx="6961496" cy="1560116"/>
          </a:xfrm>
        </p:spPr>
        <p:txBody>
          <a:bodyPr>
            <a:normAutofit/>
          </a:bodyPr>
          <a:lstStyle/>
          <a:p>
            <a:r>
              <a:rPr lang="ja-JP" altLang="en-US" dirty="0">
                <a:solidFill>
                  <a:srgbClr val="000000"/>
                </a:solidFill>
              </a:rPr>
              <a:t>上記の表は</a:t>
            </a:r>
            <a:r>
              <a:rPr lang="en-US" altLang="ja-JP" dirty="0">
                <a:solidFill>
                  <a:srgbClr val="000000"/>
                </a:solidFill>
              </a:rPr>
              <a:t>n</a:t>
            </a:r>
            <a:r>
              <a:rPr lang="ja-JP" altLang="en-US" dirty="0">
                <a:solidFill>
                  <a:srgbClr val="000000"/>
                </a:solidFill>
              </a:rPr>
              <a:t>タスク</a:t>
            </a:r>
            <a:r>
              <a:rPr lang="en-US" altLang="ja-JP" dirty="0">
                <a:solidFill>
                  <a:srgbClr val="000000"/>
                </a:solidFill>
              </a:rPr>
              <a:t>1</a:t>
            </a:r>
            <a:r>
              <a:rPr lang="ja-JP" altLang="en-US" dirty="0">
                <a:solidFill>
                  <a:srgbClr val="000000"/>
                </a:solidFill>
              </a:rPr>
              <a:t>プロセッサ環境下において先行研究</a:t>
            </a:r>
            <a:r>
              <a:rPr lang="en-US" altLang="ja-JP" dirty="0">
                <a:solidFill>
                  <a:srgbClr val="000000"/>
                </a:solidFill>
              </a:rPr>
              <a:t>[3]</a:t>
            </a:r>
            <a:r>
              <a:rPr lang="ja-JP" altLang="en-US" dirty="0">
                <a:solidFill>
                  <a:srgbClr val="000000"/>
                </a:solidFill>
              </a:rPr>
              <a:t>の手法で</a:t>
            </a:r>
            <a:r>
              <a:rPr kumimoji="1" lang="ja-JP" altLang="en-US" dirty="0">
                <a:solidFill>
                  <a:schemeClr val="tx1"/>
                </a:solidFill>
              </a:rPr>
              <a:t>𝛼 </a:t>
            </a:r>
            <a:r>
              <a:rPr lang="ja-JP" altLang="en-US" dirty="0">
                <a:solidFill>
                  <a:srgbClr val="000000"/>
                </a:solidFill>
              </a:rPr>
              <a:t>＝</a:t>
            </a:r>
            <a:r>
              <a:rPr lang="en-US" altLang="ja-JP" dirty="0">
                <a:solidFill>
                  <a:srgbClr val="000000"/>
                </a:solidFill>
              </a:rPr>
              <a:t>1000,1,0</a:t>
            </a:r>
            <a:r>
              <a:rPr lang="ja-JP" altLang="en-US" dirty="0">
                <a:solidFill>
                  <a:srgbClr val="000000"/>
                </a:solidFill>
              </a:rPr>
              <a:t>と与えたときと</a:t>
            </a:r>
            <a:r>
              <a:rPr lang="en-US" altLang="ja-JP" dirty="0">
                <a:solidFill>
                  <a:srgbClr val="000000"/>
                </a:solidFill>
              </a:rPr>
              <a:t>,</a:t>
            </a:r>
            <a:r>
              <a:rPr lang="ja-JP" altLang="en-US" dirty="0">
                <a:solidFill>
                  <a:srgbClr val="000000"/>
                </a:solidFill>
              </a:rPr>
              <a:t>提案手法の時とで</a:t>
            </a:r>
            <a:r>
              <a:rPr lang="en-US" altLang="ja-JP" dirty="0">
                <a:solidFill>
                  <a:srgbClr val="000000"/>
                </a:solidFill>
              </a:rPr>
              <a:t>100</a:t>
            </a:r>
            <a:r>
              <a:rPr lang="ja-JP" altLang="en-US" dirty="0">
                <a:solidFill>
                  <a:srgbClr val="000000"/>
                </a:solidFill>
              </a:rPr>
              <a:t>回実験を行った結果の最悪メモリ消費量についての箱ひげ図である</a:t>
            </a:r>
            <a:r>
              <a:rPr lang="en-US" altLang="ja-JP" dirty="0">
                <a:solidFill>
                  <a:srgbClr val="000000"/>
                </a:solidFill>
              </a:rPr>
              <a:t>.</a:t>
            </a:r>
            <a:endParaRPr lang="en-US" dirty="0">
              <a:solidFill>
                <a:srgbClr val="000000"/>
              </a:solidFill>
            </a:endParaRPr>
          </a:p>
        </p:txBody>
      </p:sp>
      <p:sp>
        <p:nvSpPr>
          <p:cNvPr id="4" name="日付プレースホルダー 3">
            <a:extLst>
              <a:ext uri="{FF2B5EF4-FFF2-40B4-BE49-F238E27FC236}">
                <a16:creationId xmlns:a16="http://schemas.microsoft.com/office/drawing/2014/main" id="{26A9A9C4-448E-4D79-9E1E-D027848E9C09}"/>
              </a:ext>
            </a:extLst>
          </p:cNvPr>
          <p:cNvSpPr>
            <a:spLocks noGrp="1"/>
          </p:cNvSpPr>
          <p:nvPr>
            <p:ph type="dt" sz="half" idx="10"/>
          </p:nvPr>
        </p:nvSpPr>
        <p:spPr>
          <a:xfrm>
            <a:off x="7771209" y="6130437"/>
            <a:ext cx="859712" cy="370396"/>
          </a:xfrm>
        </p:spPr>
        <p:txBody>
          <a:bodyPr>
            <a:normAutofit/>
          </a:bodyPr>
          <a:lstStyle/>
          <a:p>
            <a:pPr>
              <a:spcAft>
                <a:spcPts val="600"/>
              </a:spcAft>
            </a:pPr>
            <a:fld id="{8B9CD597-9CFD-4F62-A31C-0F7B52BC2C39}" type="datetime1">
              <a:rPr kumimoji="1" lang="ja-JP" altLang="en-US" smtClean="0"/>
              <a:pPr>
                <a:spcAft>
                  <a:spcPts val="600"/>
                </a:spcAft>
              </a:pPr>
              <a:t>2021/2/2</a:t>
            </a:fld>
            <a:endParaRPr kumimoji="1" lang="ja-JP" altLang="en-US"/>
          </a:p>
        </p:txBody>
      </p:sp>
      <p:pic>
        <p:nvPicPr>
          <p:cNvPr id="7" name="図 6">
            <a:extLst>
              <a:ext uri="{FF2B5EF4-FFF2-40B4-BE49-F238E27FC236}">
                <a16:creationId xmlns:a16="http://schemas.microsoft.com/office/drawing/2014/main" id="{52300DE7-EB77-49CA-B860-26731BF82658}"/>
              </a:ext>
            </a:extLst>
          </p:cNvPr>
          <p:cNvPicPr>
            <a:picLocks noChangeAspect="1"/>
          </p:cNvPicPr>
          <p:nvPr/>
        </p:nvPicPr>
        <p:blipFill>
          <a:blip r:embed="rId2"/>
          <a:stretch>
            <a:fillRect/>
          </a:stretch>
        </p:blipFill>
        <p:spPr>
          <a:xfrm>
            <a:off x="2194354" y="1266523"/>
            <a:ext cx="4755292" cy="2865368"/>
          </a:xfrm>
          <a:prstGeom prst="rect">
            <a:avLst/>
          </a:prstGeom>
        </p:spPr>
      </p:pic>
    </p:spTree>
    <p:extLst>
      <p:ext uri="{BB962C8B-B14F-4D97-AF65-F5344CB8AC3E}">
        <p14:creationId xmlns:p14="http://schemas.microsoft.com/office/powerpoint/2010/main" val="33340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91E8D-F852-4616-89EB-1BB6420CE455}"/>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8C25D99B-4E99-43E1-B4D2-EE657C976AEB}"/>
              </a:ext>
            </a:extLst>
          </p:cNvPr>
          <p:cNvSpPr>
            <a:spLocks noGrp="1"/>
          </p:cNvSpPr>
          <p:nvPr>
            <p:ph idx="1"/>
          </p:nvPr>
        </p:nvSpPr>
        <p:spPr/>
        <p:txBody>
          <a:bodyPr>
            <a:normAutofit lnSpcReduction="10000"/>
          </a:bodyPr>
          <a:lstStyle/>
          <a:p>
            <a:r>
              <a:rPr kumimoji="1" lang="ja-JP" altLang="en-US" dirty="0"/>
              <a:t>最悪メモリ消費量の平均は</a:t>
            </a:r>
            <a:r>
              <a:rPr kumimoji="1" lang="ja-JP" altLang="en-US" dirty="0">
                <a:solidFill>
                  <a:schemeClr val="tx1"/>
                </a:solidFill>
              </a:rPr>
              <a:t>𝛼 </a:t>
            </a:r>
            <a:r>
              <a:rPr kumimoji="1" lang="ja-JP" altLang="en-US" dirty="0"/>
              <a:t>＝</a:t>
            </a:r>
            <a:r>
              <a:rPr kumimoji="1" lang="en-US" altLang="ja-JP" dirty="0"/>
              <a:t>1000(</a:t>
            </a:r>
            <a:r>
              <a:rPr kumimoji="1" lang="ja-JP" altLang="en-US" dirty="0"/>
              <a:t>従来手法</a:t>
            </a:r>
            <a:r>
              <a:rPr kumimoji="1" lang="en-US" altLang="ja-JP" dirty="0"/>
              <a:t>)</a:t>
            </a:r>
            <a:r>
              <a:rPr kumimoji="1" lang="ja-JP" altLang="en-US" dirty="0"/>
              <a:t>が</a:t>
            </a:r>
            <a:r>
              <a:rPr kumimoji="1" lang="en-US" altLang="ja-JP" dirty="0"/>
              <a:t>1248683</a:t>
            </a:r>
            <a:r>
              <a:rPr kumimoji="1" lang="ja-JP" altLang="en-US" dirty="0"/>
              <a:t>で一番大きくなり</a:t>
            </a:r>
            <a:r>
              <a:rPr kumimoji="1" lang="en-US" altLang="ja-JP" dirty="0"/>
              <a:t>,</a:t>
            </a:r>
            <a:r>
              <a:rPr kumimoji="1" lang="ja-JP" altLang="en-US" dirty="0">
                <a:solidFill>
                  <a:schemeClr val="tx1"/>
                </a:solidFill>
              </a:rPr>
              <a:t>𝛼 </a:t>
            </a:r>
            <a:r>
              <a:rPr kumimoji="1" lang="ja-JP" altLang="en-US" dirty="0"/>
              <a:t>＝</a:t>
            </a:r>
            <a:r>
              <a:rPr kumimoji="1" lang="en-US" altLang="ja-JP" dirty="0"/>
              <a:t>0(</a:t>
            </a:r>
            <a:r>
              <a:rPr kumimoji="1" lang="ja-JP" altLang="en-US" dirty="0"/>
              <a:t>従来手法</a:t>
            </a:r>
            <a:r>
              <a:rPr kumimoji="1" lang="en-US" altLang="ja-JP" dirty="0"/>
              <a:t>)</a:t>
            </a:r>
            <a:r>
              <a:rPr kumimoji="1" lang="ja-JP" altLang="en-US" dirty="0"/>
              <a:t>が</a:t>
            </a:r>
            <a:r>
              <a:rPr kumimoji="1" lang="en-US" altLang="ja-JP" dirty="0"/>
              <a:t>1112681</a:t>
            </a:r>
            <a:r>
              <a:rPr kumimoji="1" lang="ja-JP" altLang="en-US" dirty="0"/>
              <a:t>で一番小さくなった</a:t>
            </a:r>
            <a:r>
              <a:rPr kumimoji="1" lang="en-US" altLang="ja-JP" dirty="0"/>
              <a:t>.</a:t>
            </a:r>
          </a:p>
          <a:p>
            <a:r>
              <a:rPr kumimoji="1" lang="ja-JP" altLang="en-US" dirty="0"/>
              <a:t>従来手法</a:t>
            </a:r>
            <a:r>
              <a:rPr kumimoji="1" lang="en-US" altLang="ja-JP" dirty="0"/>
              <a:t>(</a:t>
            </a:r>
            <a:r>
              <a:rPr kumimoji="1" lang="ja-JP" altLang="en-US" dirty="0">
                <a:solidFill>
                  <a:schemeClr val="tx1"/>
                </a:solidFill>
              </a:rPr>
              <a:t>𝛼 </a:t>
            </a:r>
            <a:r>
              <a:rPr kumimoji="1" lang="ja-JP" altLang="en-US" dirty="0"/>
              <a:t>＝</a:t>
            </a:r>
            <a:r>
              <a:rPr kumimoji="1" lang="en-US" altLang="ja-JP" dirty="0"/>
              <a:t>1000,1,0)</a:t>
            </a:r>
            <a:r>
              <a:rPr kumimoji="1" lang="ja-JP" altLang="en-US" dirty="0"/>
              <a:t>の最悪メモリ消費量の平均の値は</a:t>
            </a:r>
            <a:r>
              <a:rPr kumimoji="1" lang="en-US" altLang="ja-JP" dirty="0"/>
              <a:t>1160737</a:t>
            </a:r>
            <a:r>
              <a:rPr kumimoji="1" lang="ja-JP" altLang="en-US" dirty="0"/>
              <a:t>で提案手法は</a:t>
            </a:r>
            <a:r>
              <a:rPr kumimoji="1" lang="en-US" altLang="ja-JP" dirty="0"/>
              <a:t>1118658</a:t>
            </a:r>
            <a:r>
              <a:rPr kumimoji="1" lang="ja-JP" altLang="en-US" dirty="0"/>
              <a:t>となった</a:t>
            </a:r>
            <a:r>
              <a:rPr kumimoji="1" lang="en-US" altLang="ja-JP" dirty="0"/>
              <a:t>.</a:t>
            </a:r>
            <a:r>
              <a:rPr kumimoji="1" lang="ja-JP" altLang="en-US" dirty="0"/>
              <a:t> </a:t>
            </a:r>
            <a:endParaRPr kumimoji="1" lang="en-US" altLang="ja-JP" dirty="0"/>
          </a:p>
          <a:p>
            <a:r>
              <a:rPr kumimoji="1" lang="ja-JP" altLang="en-US" dirty="0"/>
              <a:t>以上の実験結果から提案手法は従来手法よりも手法として優れていることがわかる</a:t>
            </a:r>
            <a:r>
              <a:rPr kumimoji="1" lang="en-US" altLang="ja-JP" dirty="0"/>
              <a:t>.</a:t>
            </a:r>
          </a:p>
          <a:p>
            <a:r>
              <a:rPr kumimoji="1" lang="ja-JP" altLang="en-US" dirty="0"/>
              <a:t>さらに</a:t>
            </a:r>
            <a:r>
              <a:rPr kumimoji="1" lang="ja-JP" altLang="en-US" dirty="0">
                <a:solidFill>
                  <a:schemeClr val="tx1"/>
                </a:solidFill>
              </a:rPr>
              <a:t>𝛼 </a:t>
            </a:r>
            <a:r>
              <a:rPr kumimoji="1" lang="ja-JP" altLang="en-US" dirty="0"/>
              <a:t>＝</a:t>
            </a:r>
            <a:r>
              <a:rPr kumimoji="1" lang="en-US" altLang="ja-JP" dirty="0"/>
              <a:t>1000(</a:t>
            </a:r>
            <a:r>
              <a:rPr kumimoji="1" lang="ja-JP" altLang="en-US" dirty="0"/>
              <a:t>従来手法</a:t>
            </a:r>
            <a:r>
              <a:rPr kumimoji="1" lang="en-US" altLang="ja-JP" dirty="0"/>
              <a:t>)</a:t>
            </a:r>
            <a:r>
              <a:rPr kumimoji="1" lang="ja-JP" altLang="en-US" dirty="0"/>
              <a:t>では</a:t>
            </a:r>
            <a:r>
              <a:rPr kumimoji="1" lang="en-US" altLang="ja-JP" dirty="0"/>
              <a:t>42</a:t>
            </a:r>
            <a:r>
              <a:rPr kumimoji="1" lang="ja-JP" altLang="en-US" dirty="0"/>
              <a:t>回デッドラインミスをしているが，提案手法は</a:t>
            </a:r>
            <a:r>
              <a:rPr kumimoji="1" lang="en-US" altLang="ja-JP" dirty="0"/>
              <a:t>1</a:t>
            </a:r>
            <a:r>
              <a:rPr kumimoji="1" lang="ja-JP" altLang="en-US" dirty="0"/>
              <a:t>度もデッドラインミスをしていない</a:t>
            </a:r>
            <a:r>
              <a:rPr kumimoji="1" lang="en-US" altLang="ja-JP" dirty="0"/>
              <a:t>.</a:t>
            </a:r>
          </a:p>
          <a:p>
            <a:r>
              <a:rPr kumimoji="1" lang="ja-JP" altLang="en-US" dirty="0"/>
              <a:t>以上のことから</a:t>
            </a:r>
            <a:r>
              <a:rPr kumimoji="1" lang="en-US" altLang="ja-JP" dirty="0"/>
              <a:t>,</a:t>
            </a:r>
            <a:r>
              <a:rPr kumimoji="1" lang="ja-JP" altLang="en-US" dirty="0"/>
              <a:t>今回の実験においては提案手法</a:t>
            </a:r>
            <a:r>
              <a:rPr kumimoji="1" lang="ja-JP" altLang="en-US" dirty="0">
                <a:solidFill>
                  <a:schemeClr val="tx1"/>
                </a:solidFill>
              </a:rPr>
              <a:t>𝛼</a:t>
            </a:r>
            <a:r>
              <a:rPr kumimoji="1" lang="ja-JP" altLang="en-US" dirty="0"/>
              <a:t>の自動推定は有効であることがわかる</a:t>
            </a:r>
            <a:r>
              <a:rPr kumimoji="1" lang="en-US" altLang="ja-JP" dirty="0"/>
              <a:t>. </a:t>
            </a:r>
            <a:endParaRPr kumimoji="1" lang="ja-JP" altLang="en-US" dirty="0"/>
          </a:p>
        </p:txBody>
      </p:sp>
      <p:sp>
        <p:nvSpPr>
          <p:cNvPr id="4" name="日付プレースホルダー 3">
            <a:extLst>
              <a:ext uri="{FF2B5EF4-FFF2-40B4-BE49-F238E27FC236}">
                <a16:creationId xmlns:a16="http://schemas.microsoft.com/office/drawing/2014/main" id="{E9CB14E1-3EDB-499B-BE4C-86FFF839BC26}"/>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04BAB647-A473-4BF9-97E5-DB7F5196CBC5}"/>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Tree>
    <p:extLst>
      <p:ext uri="{BB962C8B-B14F-4D97-AF65-F5344CB8AC3E}">
        <p14:creationId xmlns:p14="http://schemas.microsoft.com/office/powerpoint/2010/main" val="229298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031F-0B65-431E-BAF0-758A3C584DE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22E8118-1858-4432-8EC8-3395AD819074}"/>
              </a:ext>
            </a:extLst>
          </p:cNvPr>
          <p:cNvSpPr>
            <a:spLocks noGrp="1"/>
          </p:cNvSpPr>
          <p:nvPr>
            <p:ph idx="1"/>
          </p:nvPr>
        </p:nvSpPr>
        <p:spPr/>
        <p:txBody>
          <a:bodyPr/>
          <a:lstStyle/>
          <a:p>
            <a:r>
              <a:rPr kumimoji="1" lang="ja-JP" altLang="en-US" dirty="0"/>
              <a:t>ヒープメモリと実時間制約を共に考慮したスケジューリング手法</a:t>
            </a:r>
            <a:r>
              <a:rPr kumimoji="1" lang="en-US" altLang="ja-JP" dirty="0"/>
              <a:t>LMCLF</a:t>
            </a:r>
            <a:r>
              <a:rPr kumimoji="1" lang="ja-JP" altLang="en-US" dirty="0"/>
              <a:t>で使用されるパラメータ</a:t>
            </a:r>
            <a:r>
              <a:rPr kumimoji="1" lang="ja-JP" altLang="en-US" dirty="0">
                <a:solidFill>
                  <a:schemeClr val="tx1"/>
                </a:solidFill>
              </a:rPr>
              <a:t>𝛼</a:t>
            </a:r>
            <a:r>
              <a:rPr kumimoji="1" lang="ja-JP" altLang="en-US" dirty="0"/>
              <a:t>のより適切な値を自動的に導出する方法を提案した</a:t>
            </a:r>
            <a:endParaRPr kumimoji="1" lang="en-US" altLang="ja-JP" dirty="0"/>
          </a:p>
          <a:p>
            <a:r>
              <a:rPr kumimoji="1" lang="ja-JP" altLang="en-US" dirty="0"/>
              <a:t>提案手法は事前に</a:t>
            </a:r>
            <a:r>
              <a:rPr kumimoji="1" lang="ja-JP" altLang="en-US" dirty="0">
                <a:solidFill>
                  <a:schemeClr val="tx1"/>
                </a:solidFill>
              </a:rPr>
              <a:t>𝛼</a:t>
            </a:r>
            <a:r>
              <a:rPr kumimoji="1" lang="ja-JP" altLang="en-US" dirty="0"/>
              <a:t>の値を設定しなくても</a:t>
            </a:r>
            <a:r>
              <a:rPr kumimoji="1" lang="en-US" altLang="ja-JP" dirty="0"/>
              <a:t>,</a:t>
            </a:r>
            <a:r>
              <a:rPr kumimoji="1" lang="ja-JP" altLang="en-US" dirty="0"/>
              <a:t>平均的に従来手法とほぼ同等</a:t>
            </a:r>
            <a:r>
              <a:rPr lang="ja-JP" altLang="en-US" dirty="0"/>
              <a:t>かそれ以上</a:t>
            </a:r>
            <a:r>
              <a:rPr kumimoji="1" lang="ja-JP" altLang="en-US" dirty="0"/>
              <a:t>の削減量を達成できることがわかった</a:t>
            </a:r>
            <a:endParaRPr kumimoji="1" lang="en-US" altLang="ja-JP" dirty="0"/>
          </a:p>
          <a:p>
            <a:pPr marL="457200" lvl="1" indent="0">
              <a:buNone/>
            </a:pPr>
            <a:endParaRPr kumimoji="1" lang="en-US" altLang="ja-JP" dirty="0"/>
          </a:p>
          <a:p>
            <a:r>
              <a:rPr lang="ja-JP" altLang="en-US" dirty="0"/>
              <a:t>今後の課題</a:t>
            </a:r>
            <a:endParaRPr lang="en-US" altLang="ja-JP" dirty="0"/>
          </a:p>
          <a:p>
            <a:pPr lvl="1"/>
            <a:r>
              <a:rPr kumimoji="1" lang="ja-JP" altLang="en-US" dirty="0"/>
              <a:t>スケジューラが</a:t>
            </a:r>
            <a:r>
              <a:rPr kumimoji="1" lang="en-US" altLang="ja-JP" dirty="0"/>
              <a:t>1</a:t>
            </a:r>
            <a:r>
              <a:rPr kumimoji="1" lang="ja-JP" altLang="en-US" dirty="0"/>
              <a:t>プロセッサ環境下にしか対応していないためこれを</a:t>
            </a:r>
            <a:r>
              <a:rPr kumimoji="1" lang="en-US" altLang="ja-JP" dirty="0"/>
              <a:t>2</a:t>
            </a:r>
            <a:r>
              <a:rPr kumimoji="1" lang="ja-JP" altLang="en-US" dirty="0"/>
              <a:t>プロセッサ環境下でも対応できるようにさせていく</a:t>
            </a:r>
          </a:p>
        </p:txBody>
      </p:sp>
      <p:sp>
        <p:nvSpPr>
          <p:cNvPr id="4" name="日付プレースホルダー 3">
            <a:extLst>
              <a:ext uri="{FF2B5EF4-FFF2-40B4-BE49-F238E27FC236}">
                <a16:creationId xmlns:a16="http://schemas.microsoft.com/office/drawing/2014/main" id="{F626BAEF-983A-4106-A2E5-E9807577D74C}"/>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802F903C-3148-4300-99A0-23491A427CDB}"/>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Tree>
    <p:extLst>
      <p:ext uri="{BB962C8B-B14F-4D97-AF65-F5344CB8AC3E}">
        <p14:creationId xmlns:p14="http://schemas.microsoft.com/office/powerpoint/2010/main" val="394967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2677-6A2A-4745-9546-9BE48DE3EF7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F272942-5BD9-4BCF-9127-15F52DABD5EA}"/>
              </a:ext>
            </a:extLst>
          </p:cNvPr>
          <p:cNvSpPr>
            <a:spLocks noGrp="1"/>
          </p:cNvSpPr>
          <p:nvPr>
            <p:ph idx="1"/>
          </p:nvPr>
        </p:nvSpPr>
        <p:spPr/>
        <p:txBody>
          <a:bodyPr>
            <a:normAutofit/>
          </a:bodyPr>
          <a:lstStyle/>
          <a:p>
            <a:pPr>
              <a:buFont typeface="+mj-lt"/>
              <a:buAutoNum type="arabicPeriod"/>
            </a:pPr>
            <a:r>
              <a:rPr kumimoji="1" lang="ja-JP" altLang="en-US" dirty="0"/>
              <a:t>研究背景と研究概要</a:t>
            </a:r>
          </a:p>
          <a:p>
            <a:pPr>
              <a:buFont typeface="+mj-lt"/>
              <a:buAutoNum type="arabicPeriod"/>
            </a:pPr>
            <a:r>
              <a:rPr kumimoji="1" lang="ja-JP" altLang="en-US" dirty="0"/>
              <a:t>実時間制約を考慮したメモリ削減スケジューリング</a:t>
            </a:r>
            <a:r>
              <a:rPr kumimoji="1" lang="en-US" altLang="ja-JP" dirty="0"/>
              <a:t>LMCLF</a:t>
            </a:r>
            <a:r>
              <a:rPr kumimoji="1" lang="ja-JP" altLang="en-US" dirty="0"/>
              <a:t>について</a:t>
            </a:r>
            <a:endParaRPr kumimoji="1" lang="en-US" altLang="ja-JP" dirty="0"/>
          </a:p>
          <a:p>
            <a:pPr>
              <a:buFont typeface="+mj-lt"/>
              <a:buAutoNum type="arabicPeriod"/>
            </a:pPr>
            <a:r>
              <a:rPr kumimoji="1" lang="ja-JP" altLang="en-US" dirty="0"/>
              <a:t>実時間制約を考慮したメモリ削減スケジューリング</a:t>
            </a:r>
            <a:r>
              <a:rPr kumimoji="1" lang="en-US" altLang="ja-JP" dirty="0"/>
              <a:t>LMCLF</a:t>
            </a:r>
            <a:r>
              <a:rPr lang="ja-JP" altLang="en-US" dirty="0"/>
              <a:t>の改善</a:t>
            </a:r>
            <a:endParaRPr lang="en-US" altLang="ja-JP" dirty="0"/>
          </a:p>
          <a:p>
            <a:pPr>
              <a:buFont typeface="+mj-lt"/>
              <a:buAutoNum type="arabicPeriod"/>
            </a:pPr>
            <a:r>
              <a:rPr kumimoji="1" lang="ja-JP" altLang="en-US" dirty="0"/>
              <a:t>提案手法のアルゴリズム</a:t>
            </a:r>
          </a:p>
          <a:p>
            <a:pPr>
              <a:buFont typeface="+mj-lt"/>
              <a:buAutoNum type="arabicPeriod"/>
            </a:pPr>
            <a:r>
              <a:rPr kumimoji="1" lang="ja-JP" altLang="en-US" dirty="0"/>
              <a:t>評価実験</a:t>
            </a:r>
          </a:p>
          <a:p>
            <a:pPr>
              <a:buFont typeface="+mj-lt"/>
              <a:buAutoNum type="arabicPeriod"/>
            </a:pPr>
            <a:r>
              <a:rPr kumimoji="1" lang="ja-JP" altLang="en-US" dirty="0"/>
              <a:t>考察</a:t>
            </a:r>
          </a:p>
          <a:p>
            <a:pPr>
              <a:buFont typeface="+mj-lt"/>
              <a:buAutoNum type="arabicPeriod"/>
            </a:pPr>
            <a:r>
              <a:rPr kumimoji="1" lang="ja-JP" altLang="en-US" dirty="0"/>
              <a:t>まとめと今後の課題</a:t>
            </a:r>
          </a:p>
        </p:txBody>
      </p:sp>
      <p:sp>
        <p:nvSpPr>
          <p:cNvPr id="4" name="日付プレースホルダー 3">
            <a:extLst>
              <a:ext uri="{FF2B5EF4-FFF2-40B4-BE49-F238E27FC236}">
                <a16:creationId xmlns:a16="http://schemas.microsoft.com/office/drawing/2014/main" id="{82156749-9AA4-4E6C-9660-62B06B4BF943}"/>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91CC631D-F3C6-43B7-9EE6-D80D545A0A1E}"/>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21197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9D019-A7E6-4E18-B535-D202938D41A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73A8CA0-695E-4EAA-83D1-2FB49037F689}"/>
              </a:ext>
            </a:extLst>
          </p:cNvPr>
          <p:cNvSpPr>
            <a:spLocks noGrp="1"/>
          </p:cNvSpPr>
          <p:nvPr>
            <p:ph idx="1"/>
          </p:nvPr>
        </p:nvSpPr>
        <p:spPr/>
        <p:txBody>
          <a:bodyPr/>
          <a:lstStyle/>
          <a:p>
            <a:r>
              <a:rPr kumimoji="1" lang="ja-JP" altLang="en-US" dirty="0"/>
              <a:t>組込みシステム</a:t>
            </a:r>
            <a:endParaRPr kumimoji="1" lang="en-US" altLang="ja-JP" dirty="0"/>
          </a:p>
          <a:p>
            <a:pPr marL="457200" lvl="1" indent="0">
              <a:buNone/>
            </a:pPr>
            <a:r>
              <a:rPr kumimoji="1" lang="ja-JP" altLang="en-US" dirty="0"/>
              <a:t>代表的な例は，スマートフォン，家電製品，医療機器など</a:t>
            </a:r>
          </a:p>
          <a:p>
            <a:pPr marL="914400" lvl="2" indent="0">
              <a:buNone/>
            </a:pPr>
            <a:r>
              <a:rPr kumimoji="1" lang="ja-JP" altLang="en-US" sz="1400" dirty="0">
                <a:solidFill>
                  <a:schemeClr val="tx1"/>
                </a:solidFill>
              </a:rPr>
              <a:t> これらは大量生産されるため，製造コストの削減が重要</a:t>
            </a:r>
            <a:r>
              <a:rPr lang="en-US" altLang="ja-JP" sz="1400" dirty="0">
                <a:solidFill>
                  <a:schemeClr val="tx1"/>
                </a:solidFill>
              </a:rPr>
              <a:t>	</a:t>
            </a:r>
            <a:endParaRPr lang="en-US" altLang="ja-JP" dirty="0">
              <a:solidFill>
                <a:schemeClr val="tx1"/>
              </a:solidFill>
            </a:endParaRPr>
          </a:p>
          <a:p>
            <a:pPr marL="0" indent="0">
              <a:buNone/>
            </a:pPr>
            <a:r>
              <a:rPr lang="ja-JP" altLang="en-US" dirty="0">
                <a:solidFill>
                  <a:schemeClr val="tx1"/>
                </a:solidFill>
              </a:rPr>
              <a:t>　　　　　　　　　　　　　　↓</a:t>
            </a:r>
            <a:endParaRPr lang="en-US" altLang="ja-JP" dirty="0">
              <a:solidFill>
                <a:schemeClr val="tx1"/>
              </a:solidFill>
            </a:endParaRPr>
          </a:p>
          <a:p>
            <a:r>
              <a:rPr lang="ja-JP" altLang="en-US" dirty="0">
                <a:solidFill>
                  <a:schemeClr val="tx1"/>
                </a:solidFill>
              </a:rPr>
              <a:t>開発目標</a:t>
            </a:r>
            <a:endParaRPr lang="en-US" altLang="ja-JP" dirty="0">
              <a:solidFill>
                <a:schemeClr val="tx1"/>
              </a:solidFill>
            </a:endParaRPr>
          </a:p>
          <a:p>
            <a:pPr marL="457200" lvl="1" indent="0">
              <a:buNone/>
            </a:pPr>
            <a:r>
              <a:rPr lang="ja-JP" altLang="en-US" dirty="0">
                <a:solidFill>
                  <a:schemeClr val="tx1"/>
                </a:solidFill>
              </a:rPr>
              <a:t>組込みシステムのメモリ消費量を削減すること</a:t>
            </a:r>
            <a:endParaRPr lang="en-US" altLang="ja-JP" dirty="0">
              <a:solidFill>
                <a:schemeClr val="tx1"/>
              </a:solidFill>
            </a:endParaRPr>
          </a:p>
          <a:p>
            <a:pPr marL="57150"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a:t>
            </a:r>
            <a:endParaRPr lang="en-US" altLang="ja-JP" dirty="0">
              <a:solidFill>
                <a:schemeClr val="tx1"/>
              </a:solidFill>
            </a:endParaRPr>
          </a:p>
          <a:p>
            <a:pPr indent="-285750"/>
            <a:r>
              <a:rPr lang="ja-JP" altLang="en-US" dirty="0">
                <a:solidFill>
                  <a:schemeClr val="tx1"/>
                </a:solidFill>
              </a:rPr>
              <a:t>組込みシステムのメモリ消費量を削減することで製造コストを削減することができる</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1775FD3D-570F-47E4-891E-C8F6D38F2116}"/>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1AEE9875-BDBF-4F18-90AD-695531940F65}"/>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Tree>
    <p:extLst>
      <p:ext uri="{BB962C8B-B14F-4D97-AF65-F5344CB8AC3E}">
        <p14:creationId xmlns:p14="http://schemas.microsoft.com/office/powerpoint/2010/main" val="2622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CD8B-5837-415C-A953-51E2AD47BFBE}"/>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496E8172-861F-4A1E-9FEA-BC7F88EE4D96}"/>
              </a:ext>
            </a:extLst>
          </p:cNvPr>
          <p:cNvSpPr>
            <a:spLocks noGrp="1"/>
          </p:cNvSpPr>
          <p:nvPr>
            <p:ph idx="1"/>
          </p:nvPr>
        </p:nvSpPr>
        <p:spPr/>
        <p:txBody>
          <a:bodyPr>
            <a:normAutofit/>
          </a:bodyPr>
          <a:lstStyle/>
          <a:p>
            <a:r>
              <a:rPr lang="ja-JP" altLang="en-US" dirty="0"/>
              <a:t>背景</a:t>
            </a:r>
            <a:endParaRPr lang="en-US" altLang="ja-JP" dirty="0"/>
          </a:p>
          <a:p>
            <a:pPr marL="457200" lvl="1" indent="0">
              <a:buNone/>
            </a:pPr>
            <a:r>
              <a:rPr kumimoji="1" lang="ja-JP" altLang="en-US" dirty="0"/>
              <a:t>リアルタイム組込みシステムは，マルチタスクシステムで設計され，マルチプロセッサ環境下で実行されることが多い</a:t>
            </a:r>
            <a:endParaRPr kumimoji="1" lang="en-US" altLang="ja-JP" dirty="0"/>
          </a:p>
          <a:p>
            <a:pPr lvl="1"/>
            <a:r>
              <a:rPr lang="en-US" altLang="ja-JP" dirty="0"/>
              <a:t>	</a:t>
            </a:r>
            <a:r>
              <a:rPr lang="ja-JP" altLang="en-US" dirty="0"/>
              <a:t>複数入力に対するお応答性の向上</a:t>
            </a:r>
            <a:endParaRPr lang="en-US" altLang="ja-JP" dirty="0"/>
          </a:p>
          <a:p>
            <a:pPr lvl="1"/>
            <a:r>
              <a:rPr kumimoji="1" lang="ja-JP" altLang="en-US" dirty="0"/>
              <a:t>   低消費電力化と高性能化の両立</a:t>
            </a:r>
            <a:endParaRPr lang="en-US" altLang="ja-JP" dirty="0"/>
          </a:p>
          <a:p>
            <a:pPr marL="457200" lvl="1" indent="0">
              <a:buNone/>
            </a:pPr>
            <a:r>
              <a:rPr kumimoji="1" lang="ja-JP" altLang="en-US" dirty="0"/>
              <a:t>問題点</a:t>
            </a:r>
            <a:endParaRPr kumimoji="1" lang="en-US" altLang="ja-JP" dirty="0"/>
          </a:p>
          <a:p>
            <a:pPr marL="457200" lvl="1" indent="0">
              <a:buNone/>
            </a:pPr>
            <a:r>
              <a:rPr lang="ja-JP" altLang="en-US" dirty="0"/>
              <a:t>タスクが切り替わることによってヒープメモリ消費量が増大</a:t>
            </a:r>
            <a:endParaRPr lang="en-US" altLang="ja-JP" dirty="0"/>
          </a:p>
          <a:p>
            <a:pPr marL="457200" lvl="1" indent="0">
              <a:buNone/>
            </a:pPr>
            <a:r>
              <a:rPr kumimoji="1" lang="ja-JP" altLang="en-US" dirty="0"/>
              <a:t>　↓</a:t>
            </a:r>
            <a:endParaRPr kumimoji="1" lang="en-US" altLang="ja-JP" dirty="0"/>
          </a:p>
          <a:p>
            <a:pPr marL="457200" lvl="1" indent="0">
              <a:buNone/>
            </a:pPr>
            <a:r>
              <a:rPr kumimoji="1" lang="ja-JP" altLang="en-US" dirty="0"/>
              <a:t>ヒープメモリ消費量を削減するための</a:t>
            </a:r>
          </a:p>
          <a:p>
            <a:pPr marL="457200" lvl="1" indent="0">
              <a:buNone/>
            </a:pPr>
            <a:r>
              <a:rPr kumimoji="1" lang="ja-JP" altLang="en-US" dirty="0"/>
              <a:t>メモリ削減スケジューリング手法が提案されている</a:t>
            </a:r>
            <a:r>
              <a:rPr kumimoji="1" lang="en-US" altLang="ja-JP" dirty="0"/>
              <a:t>[8][9]</a:t>
            </a:r>
          </a:p>
          <a:p>
            <a:pPr lvl="2"/>
            <a:endParaRPr kumimoji="1" lang="ja-JP" altLang="en-US" dirty="0"/>
          </a:p>
        </p:txBody>
      </p:sp>
      <p:sp>
        <p:nvSpPr>
          <p:cNvPr id="4" name="日付プレースホルダー 3">
            <a:extLst>
              <a:ext uri="{FF2B5EF4-FFF2-40B4-BE49-F238E27FC236}">
                <a16:creationId xmlns:a16="http://schemas.microsoft.com/office/drawing/2014/main" id="{D63ED577-79BC-4807-9C06-609FC1363FA2}"/>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A7B68888-659D-445A-AB82-5119CA2223B5}"/>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Tree>
    <p:extLst>
      <p:ext uri="{BB962C8B-B14F-4D97-AF65-F5344CB8AC3E}">
        <p14:creationId xmlns:p14="http://schemas.microsoft.com/office/powerpoint/2010/main" val="22740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65B53-2122-4DFC-80CD-180681604BD1}"/>
              </a:ext>
            </a:extLst>
          </p:cNvPr>
          <p:cNvSpPr>
            <a:spLocks noGrp="1"/>
          </p:cNvSpPr>
          <p:nvPr>
            <p:ph type="title"/>
          </p:nvPr>
        </p:nvSpPr>
        <p:spPr/>
        <p:txBody>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5556AC8C-00E6-43C3-A894-3F39CCA42BDE}"/>
              </a:ext>
            </a:extLst>
          </p:cNvPr>
          <p:cNvSpPr>
            <a:spLocks noGrp="1"/>
          </p:cNvSpPr>
          <p:nvPr>
            <p:ph idx="1"/>
          </p:nvPr>
        </p:nvSpPr>
        <p:spPr/>
        <p:txBody>
          <a:bodyPr>
            <a:normAutofit/>
          </a:bodyPr>
          <a:lstStyle/>
          <a:p>
            <a:r>
              <a:rPr kumimoji="1" lang="ja-JP" altLang="en-US" dirty="0"/>
              <a:t>メモリ削減スケジューリング</a:t>
            </a:r>
            <a:r>
              <a:rPr kumimoji="1" lang="en-US" altLang="ja-JP" dirty="0"/>
              <a:t>LMCLF</a:t>
            </a:r>
            <a:r>
              <a:rPr kumimoji="1" lang="ja-JP" altLang="en-US" dirty="0"/>
              <a:t>の改善</a:t>
            </a:r>
            <a:endParaRPr kumimoji="1" lang="en-US" altLang="ja-JP" dirty="0"/>
          </a:p>
          <a:p>
            <a:pPr lvl="1"/>
            <a:r>
              <a:rPr kumimoji="1" lang="ja-JP" altLang="en-US" dirty="0">
                <a:solidFill>
                  <a:schemeClr val="tx1"/>
                </a:solidFill>
              </a:rPr>
              <a:t>従来手法では</a:t>
            </a:r>
            <a:r>
              <a:rPr kumimoji="1" lang="en-US" altLang="ja-JP" dirty="0">
                <a:solidFill>
                  <a:schemeClr val="tx1"/>
                </a:solidFill>
              </a:rPr>
              <a:t>,</a:t>
            </a:r>
            <a:r>
              <a:rPr kumimoji="1" lang="ja-JP" altLang="en-US" dirty="0">
                <a:solidFill>
                  <a:srgbClr val="FF0000"/>
                </a:solidFill>
              </a:rPr>
              <a:t>𝛼 </a:t>
            </a:r>
            <a:r>
              <a:rPr kumimoji="1" lang="en-US" altLang="ja-JP" dirty="0">
                <a:solidFill>
                  <a:srgbClr val="FF0000"/>
                </a:solidFill>
              </a:rPr>
              <a:t>× </a:t>
            </a:r>
            <a:r>
              <a:rPr kumimoji="1" lang="ja-JP" altLang="en-US" dirty="0">
                <a:solidFill>
                  <a:srgbClr val="FF0000"/>
                </a:solidFill>
              </a:rPr>
              <a:t>消費メモリ増分 ＋</a:t>
            </a:r>
            <a:r>
              <a:rPr kumimoji="1" lang="en-US" altLang="ja-JP" dirty="0">
                <a:solidFill>
                  <a:srgbClr val="FF0000"/>
                </a:solidFill>
              </a:rPr>
              <a:t>(</a:t>
            </a:r>
            <a:r>
              <a:rPr kumimoji="1" lang="ja-JP" altLang="en-US" dirty="0">
                <a:solidFill>
                  <a:srgbClr val="FF0000"/>
                </a:solidFill>
              </a:rPr>
              <a:t>残余実行時間</a:t>
            </a:r>
            <a:r>
              <a:rPr kumimoji="1" lang="en-US" altLang="ja-JP" dirty="0">
                <a:solidFill>
                  <a:srgbClr val="FF0000"/>
                </a:solidFill>
              </a:rPr>
              <a:t>×</a:t>
            </a:r>
            <a:r>
              <a:rPr kumimoji="1" lang="ja-JP" altLang="en-US" dirty="0">
                <a:solidFill>
                  <a:srgbClr val="FF0000"/>
                </a:solidFill>
              </a:rPr>
              <a:t>余裕時間</a:t>
            </a:r>
            <a:r>
              <a:rPr kumimoji="1" lang="en-US" altLang="ja-JP" dirty="0">
                <a:solidFill>
                  <a:srgbClr val="FF0000"/>
                </a:solidFill>
              </a:rPr>
              <a:t>)</a:t>
            </a:r>
            <a:r>
              <a:rPr kumimoji="1" lang="ja-JP" altLang="en-US" dirty="0">
                <a:solidFill>
                  <a:schemeClr val="tx1"/>
                </a:solidFill>
              </a:rPr>
              <a:t>の値を比較し</a:t>
            </a:r>
            <a:r>
              <a:rPr kumimoji="1" lang="en-US" altLang="ja-JP" dirty="0">
                <a:solidFill>
                  <a:schemeClr val="tx1"/>
                </a:solidFill>
              </a:rPr>
              <a:t>,</a:t>
            </a:r>
            <a:r>
              <a:rPr kumimoji="1" lang="ja-JP" altLang="en-US" dirty="0">
                <a:solidFill>
                  <a:schemeClr val="tx1"/>
                </a:solidFill>
              </a:rPr>
              <a:t>最小のタスクを選択</a:t>
            </a:r>
            <a:r>
              <a:rPr kumimoji="1" lang="en-US" altLang="ja-JP" dirty="0">
                <a:solidFill>
                  <a:schemeClr val="tx1"/>
                </a:solidFill>
              </a:rPr>
              <a:t>(</a:t>
            </a:r>
            <a:r>
              <a:rPr kumimoji="1" lang="ja-JP" altLang="en-US" dirty="0">
                <a:solidFill>
                  <a:schemeClr val="tx1"/>
                </a:solidFill>
              </a:rPr>
              <a:t>𝛼は任意で与えられる</a:t>
            </a:r>
            <a:r>
              <a:rPr kumimoji="1" lang="en-US" altLang="ja-JP" dirty="0">
                <a:solidFill>
                  <a:schemeClr val="tx1"/>
                </a:solidFill>
              </a:rPr>
              <a:t>)</a:t>
            </a:r>
          </a:p>
          <a:p>
            <a:pPr lvl="1"/>
            <a:r>
              <a:rPr kumimoji="1" lang="ja-JP" altLang="en-US" dirty="0">
                <a:solidFill>
                  <a:schemeClr val="tx1"/>
                </a:solidFill>
              </a:rPr>
              <a:t>任意に設定していた𝛼を</a:t>
            </a:r>
            <a:r>
              <a:rPr lang="ja-JP" altLang="en-US" dirty="0">
                <a:solidFill>
                  <a:schemeClr val="tx1"/>
                </a:solidFill>
              </a:rPr>
              <a:t>より適切な</a:t>
            </a:r>
            <a:r>
              <a:rPr kumimoji="1" lang="ja-JP" altLang="en-US" dirty="0">
                <a:solidFill>
                  <a:schemeClr val="tx1"/>
                </a:solidFill>
              </a:rPr>
              <a:t>𝛼</a:t>
            </a:r>
            <a:r>
              <a:rPr lang="ja-JP" altLang="en-US" dirty="0"/>
              <a:t>の値に自動推定できるようにする</a:t>
            </a:r>
            <a:endParaRPr lang="en-US" altLang="ja-JP" dirty="0"/>
          </a:p>
          <a:p>
            <a:pPr marL="457200" lvl="1" indent="0">
              <a:buNone/>
            </a:pPr>
            <a:r>
              <a:rPr lang="ja-JP" altLang="en-US" dirty="0"/>
              <a:t>　　　　　　　　　　　　↓</a:t>
            </a:r>
            <a:endParaRPr lang="en-US" altLang="ja-JP" dirty="0"/>
          </a:p>
          <a:p>
            <a:pPr marL="457200" lvl="1" indent="0">
              <a:buNone/>
            </a:pPr>
            <a:endParaRPr lang="en-US" altLang="ja-JP" dirty="0"/>
          </a:p>
          <a:p>
            <a:pPr indent="-285750"/>
            <a:r>
              <a:rPr lang="ja-JP" altLang="en-US" dirty="0"/>
              <a:t>研究成果</a:t>
            </a:r>
            <a:endParaRPr lang="en-US" altLang="ja-JP" dirty="0"/>
          </a:p>
          <a:p>
            <a:pPr marL="457200" lvl="1" indent="0">
              <a:buNone/>
            </a:pPr>
            <a:r>
              <a:rPr lang="ja-JP" altLang="en-US" dirty="0"/>
              <a:t>上記の改善を従来手法に行った結果</a:t>
            </a:r>
            <a:r>
              <a:rPr lang="en-US" altLang="ja-JP" dirty="0"/>
              <a:t>,</a:t>
            </a:r>
            <a:r>
              <a:rPr lang="ja-JP" altLang="en-US" dirty="0"/>
              <a:t>従来手法よりも最悪メモリ消費量を削減することが期待でき</a:t>
            </a:r>
            <a:r>
              <a:rPr lang="en-US" altLang="ja-JP" dirty="0"/>
              <a:t>,</a:t>
            </a:r>
            <a:r>
              <a:rPr kumimoji="1" lang="ja-JP" altLang="en-US" dirty="0">
                <a:solidFill>
                  <a:schemeClr val="tx1"/>
                </a:solidFill>
              </a:rPr>
              <a:t>𝛼</a:t>
            </a:r>
            <a:r>
              <a:rPr lang="ja-JP" altLang="en-US" dirty="0"/>
              <a:t>のより適切な値の自動推定が有効であることを実験で示した</a:t>
            </a:r>
            <a:r>
              <a:rPr lang="en-US" altLang="ja-JP" dirty="0"/>
              <a:t>.</a:t>
            </a:r>
          </a:p>
          <a:p>
            <a:pPr marL="800100" lvl="1" indent="-342900">
              <a:buFont typeface="+mj-lt"/>
              <a:buAutoNum type="arabicPeriod"/>
            </a:pPr>
            <a:endParaRPr kumimoji="1" lang="ja-JP" altLang="en-US" dirty="0"/>
          </a:p>
        </p:txBody>
      </p:sp>
      <p:sp>
        <p:nvSpPr>
          <p:cNvPr id="4" name="日付プレースホルダー 3">
            <a:extLst>
              <a:ext uri="{FF2B5EF4-FFF2-40B4-BE49-F238E27FC236}">
                <a16:creationId xmlns:a16="http://schemas.microsoft.com/office/drawing/2014/main" id="{AE163232-F057-4033-8DC4-70A20D730C78}"/>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5EE71058-A586-475A-B78A-D68F1569AF32}"/>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Tree>
    <p:extLst>
      <p:ext uri="{BB962C8B-B14F-4D97-AF65-F5344CB8AC3E}">
        <p14:creationId xmlns:p14="http://schemas.microsoft.com/office/powerpoint/2010/main" val="92339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8DB4-1798-4E2D-9C64-07FA0E557910}"/>
              </a:ext>
            </a:extLst>
          </p:cNvPr>
          <p:cNvSpPr>
            <a:spLocks noGrp="1"/>
          </p:cNvSpPr>
          <p:nvPr>
            <p:ph type="title"/>
          </p:nvPr>
        </p:nvSpPr>
        <p:spPr>
          <a:xfrm>
            <a:off x="1945201" y="624110"/>
            <a:ext cx="6589199" cy="1280890"/>
          </a:xfrm>
        </p:spPr>
        <p:txBody>
          <a:bodyPr>
            <a:normAutofit fontScale="90000"/>
          </a:bodyPr>
          <a:lstStyle/>
          <a:p>
            <a:r>
              <a:rPr kumimoji="1" lang="ja-JP" altLang="en-US" dirty="0"/>
              <a:t>ヒープメモリと実時間制約を共に考慮したスケジューリング手法</a:t>
            </a:r>
            <a:r>
              <a:rPr kumimoji="1" lang="en-US" altLang="ja-JP" dirty="0"/>
              <a:t>LMCLF</a:t>
            </a:r>
            <a:endParaRPr kumimoji="1" lang="ja-JP" altLang="en-US" dirty="0"/>
          </a:p>
        </p:txBody>
      </p:sp>
      <p:sp>
        <p:nvSpPr>
          <p:cNvPr id="3" name="コンテンツ プレースホルダー 2">
            <a:extLst>
              <a:ext uri="{FF2B5EF4-FFF2-40B4-BE49-F238E27FC236}">
                <a16:creationId xmlns:a16="http://schemas.microsoft.com/office/drawing/2014/main" id="{D4A21371-A443-49C9-A302-7907B91C3558}"/>
              </a:ext>
            </a:extLst>
          </p:cNvPr>
          <p:cNvSpPr>
            <a:spLocks noGrp="1"/>
          </p:cNvSpPr>
          <p:nvPr>
            <p:ph idx="1"/>
          </p:nvPr>
        </p:nvSpPr>
        <p:spPr/>
        <p:txBody>
          <a:bodyPr/>
          <a:lstStyle/>
          <a:p>
            <a:r>
              <a:rPr kumimoji="1" lang="ja-JP" altLang="en-US" dirty="0"/>
              <a:t>目的</a:t>
            </a:r>
            <a:endParaRPr kumimoji="1" lang="en-US" altLang="ja-JP" dirty="0"/>
          </a:p>
          <a:p>
            <a:pPr lvl="1"/>
            <a:r>
              <a:rPr lang="ja-JP" altLang="en-US" dirty="0"/>
              <a:t>残余実行時間を考慮し，早めに終わりそうなタスクは先に終わらせる．</a:t>
            </a:r>
          </a:p>
          <a:p>
            <a:pPr lvl="1"/>
            <a:r>
              <a:rPr lang="ja-JP" altLang="en-US" dirty="0"/>
              <a:t>余裕時間を考慮し，デッドラインまでに終了させるタスクを増加させる．</a:t>
            </a:r>
            <a:endParaRPr lang="en-US" altLang="ja-JP" dirty="0"/>
          </a:p>
          <a:p>
            <a:pPr>
              <a:buFont typeface="+mj-lt"/>
              <a:buAutoNum type="arabicPeriod"/>
            </a:pPr>
            <a:endParaRPr kumimoji="1" lang="en-US" altLang="ja-JP" dirty="0"/>
          </a:p>
          <a:p>
            <a:r>
              <a:rPr lang="en-US" altLang="ja-JP" dirty="0"/>
              <a:t>LMCLF</a:t>
            </a:r>
            <a:r>
              <a:rPr lang="ja-JP" altLang="en-US" dirty="0"/>
              <a:t>のスケジューリング方法</a:t>
            </a:r>
            <a:endParaRPr kumimoji="1" lang="en-US" altLang="ja-JP" dirty="0"/>
          </a:p>
          <a:p>
            <a:pPr>
              <a:buFont typeface="+mj-lt"/>
              <a:buAutoNum type="arabicPeriod"/>
            </a:pPr>
            <a:r>
              <a:rPr kumimoji="1" lang="ja-JP" altLang="en-US" dirty="0"/>
              <a:t>タスクの次状態の </a:t>
            </a:r>
            <a:r>
              <a:rPr kumimoji="1" lang="ja-JP" altLang="en-US" dirty="0">
                <a:solidFill>
                  <a:srgbClr val="FF0000"/>
                </a:solidFill>
              </a:rPr>
              <a:t>𝛼 </a:t>
            </a:r>
            <a:r>
              <a:rPr kumimoji="1" lang="en-US" altLang="ja-JP" dirty="0">
                <a:solidFill>
                  <a:srgbClr val="FF0000"/>
                </a:solidFill>
              </a:rPr>
              <a:t>× </a:t>
            </a:r>
            <a:r>
              <a:rPr kumimoji="1" lang="ja-JP" altLang="en-US" dirty="0">
                <a:solidFill>
                  <a:srgbClr val="FF0000"/>
                </a:solidFill>
              </a:rPr>
              <a:t>消費メモリ増分 ＋</a:t>
            </a:r>
            <a:r>
              <a:rPr kumimoji="1" lang="en-US" altLang="ja-JP" dirty="0">
                <a:solidFill>
                  <a:srgbClr val="FF0000"/>
                </a:solidFill>
              </a:rPr>
              <a:t>(</a:t>
            </a:r>
            <a:r>
              <a:rPr kumimoji="1" lang="ja-JP" altLang="en-US" dirty="0">
                <a:solidFill>
                  <a:srgbClr val="FF0000"/>
                </a:solidFill>
              </a:rPr>
              <a:t>残余実行時間</a:t>
            </a:r>
            <a:r>
              <a:rPr kumimoji="1" lang="en-US" altLang="ja-JP" dirty="0">
                <a:solidFill>
                  <a:srgbClr val="FF0000"/>
                </a:solidFill>
              </a:rPr>
              <a:t>×</a:t>
            </a:r>
            <a:r>
              <a:rPr kumimoji="1" lang="ja-JP" altLang="en-US" dirty="0">
                <a:solidFill>
                  <a:srgbClr val="FF0000"/>
                </a:solidFill>
              </a:rPr>
              <a:t>余裕時間</a:t>
            </a:r>
            <a:r>
              <a:rPr kumimoji="1" lang="en-US" altLang="ja-JP" dirty="0">
                <a:solidFill>
                  <a:srgbClr val="FF0000"/>
                </a:solidFill>
              </a:rPr>
              <a:t>)</a:t>
            </a:r>
            <a:r>
              <a:rPr lang="ja-JP" altLang="en-US" dirty="0"/>
              <a:t>を比較</a:t>
            </a:r>
            <a:r>
              <a:rPr lang="en-US" altLang="ja-JP" dirty="0"/>
              <a:t>(</a:t>
            </a:r>
            <a:r>
              <a:rPr lang="ja-JP" altLang="en-US" dirty="0"/>
              <a:t>𝛼は換算レートで任意で与えられる</a:t>
            </a:r>
            <a:r>
              <a:rPr lang="en-US" altLang="ja-JP" dirty="0"/>
              <a:t>)</a:t>
            </a:r>
            <a:endParaRPr lang="ja-JP" altLang="en-US" dirty="0"/>
          </a:p>
          <a:p>
            <a:pPr>
              <a:buFont typeface="+mj-lt"/>
              <a:buAutoNum type="arabicPeriod"/>
            </a:pPr>
            <a:r>
              <a:rPr lang="en-US" altLang="ja-JP" dirty="0"/>
              <a:t>1. </a:t>
            </a:r>
            <a:r>
              <a:rPr lang="ja-JP" altLang="en-US" dirty="0"/>
              <a:t>の値</a:t>
            </a:r>
            <a:r>
              <a:rPr kumimoji="1" lang="ja-JP" altLang="en-US" dirty="0"/>
              <a:t>が</a:t>
            </a:r>
            <a:r>
              <a:rPr kumimoji="1" lang="ja-JP" altLang="en-US" dirty="0">
                <a:solidFill>
                  <a:srgbClr val="FF0000"/>
                </a:solidFill>
              </a:rPr>
              <a:t>最小</a:t>
            </a:r>
            <a:r>
              <a:rPr kumimoji="1" lang="ja-JP" altLang="en-US" dirty="0"/>
              <a:t>のタスクから順に高い優先度を付与</a:t>
            </a:r>
          </a:p>
          <a:p>
            <a:endParaRPr kumimoji="1" lang="ja-JP" altLang="en-US" dirty="0"/>
          </a:p>
        </p:txBody>
      </p:sp>
      <p:sp>
        <p:nvSpPr>
          <p:cNvPr id="4" name="日付プレースホルダー 3">
            <a:extLst>
              <a:ext uri="{FF2B5EF4-FFF2-40B4-BE49-F238E27FC236}">
                <a16:creationId xmlns:a16="http://schemas.microsoft.com/office/drawing/2014/main" id="{4CE03449-868A-4CAA-BDFE-54F63FFD440D}"/>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B998AA46-E3D1-470F-BC73-35E8FD674367}"/>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Tree>
    <p:extLst>
      <p:ext uri="{BB962C8B-B14F-4D97-AF65-F5344CB8AC3E}">
        <p14:creationId xmlns:p14="http://schemas.microsoft.com/office/powerpoint/2010/main" val="223800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AD95A-6E7C-4A55-B9A4-D1E8EB981127}"/>
              </a:ext>
            </a:extLst>
          </p:cNvPr>
          <p:cNvSpPr>
            <a:spLocks noGrp="1"/>
          </p:cNvSpPr>
          <p:nvPr>
            <p:ph type="title"/>
          </p:nvPr>
        </p:nvSpPr>
        <p:spPr/>
        <p:txBody>
          <a:bodyPr>
            <a:normAutofit fontScale="90000"/>
          </a:bodyPr>
          <a:lstStyle/>
          <a:p>
            <a:r>
              <a:rPr kumimoji="1" lang="ja-JP" altLang="en-US" dirty="0"/>
              <a:t>ヒープメモリと実時間制約を共に考慮したスケジューリング手法</a:t>
            </a:r>
            <a:r>
              <a:rPr kumimoji="1" lang="en-US" altLang="ja-JP" dirty="0"/>
              <a:t>LMCLF</a:t>
            </a:r>
            <a:r>
              <a:rPr kumimoji="1" lang="ja-JP" altLang="en-US" dirty="0"/>
              <a:t>の改善</a:t>
            </a:r>
            <a:endParaRPr kumimoji="1" lang="ja-JP" altLang="en-US" b="1" dirty="0"/>
          </a:p>
        </p:txBody>
      </p:sp>
      <p:sp>
        <p:nvSpPr>
          <p:cNvPr id="3" name="コンテンツ プレースホルダー 2">
            <a:extLst>
              <a:ext uri="{FF2B5EF4-FFF2-40B4-BE49-F238E27FC236}">
                <a16:creationId xmlns:a16="http://schemas.microsoft.com/office/drawing/2014/main" id="{9B589AD2-67A6-47E8-92F9-68E6E2BEA291}"/>
              </a:ext>
            </a:extLst>
          </p:cNvPr>
          <p:cNvSpPr>
            <a:spLocks noGrp="1"/>
          </p:cNvSpPr>
          <p:nvPr>
            <p:ph idx="1"/>
          </p:nvPr>
        </p:nvSpPr>
        <p:spPr/>
        <p:txBody>
          <a:bodyPr>
            <a:normAutofit/>
          </a:bodyPr>
          <a:lstStyle/>
          <a:p>
            <a:r>
              <a:rPr lang="ja-JP" altLang="en-US" dirty="0"/>
              <a:t>従来手法の改善点</a:t>
            </a:r>
            <a:endParaRPr kumimoji="1" lang="en-US" altLang="ja-JP" dirty="0"/>
          </a:p>
          <a:p>
            <a:pPr lvl="1"/>
            <a:r>
              <a:rPr lang="ja-JP" altLang="en-US" dirty="0"/>
              <a:t>従来手法の場合メモリ増分と余裕時間</a:t>
            </a:r>
            <a:r>
              <a:rPr lang="en-US" altLang="ja-JP" dirty="0"/>
              <a:t>,</a:t>
            </a:r>
            <a:r>
              <a:rPr lang="ja-JP" altLang="en-US" dirty="0"/>
              <a:t>残余実行時間に大きなばらつきがある場合𝛼の値を設定するのは困難</a:t>
            </a:r>
            <a:endParaRPr lang="en-US" altLang="ja-JP" dirty="0"/>
          </a:p>
          <a:p>
            <a:pPr lvl="1"/>
            <a:r>
              <a:rPr lang="ja-JP" altLang="en-US" dirty="0"/>
              <a:t>𝛼</a:t>
            </a:r>
            <a:r>
              <a:rPr kumimoji="1" lang="ja-JP" altLang="en-US" dirty="0"/>
              <a:t>の値が最適でない場合</a:t>
            </a:r>
            <a:r>
              <a:rPr kumimoji="1" lang="en-US" altLang="ja-JP" dirty="0"/>
              <a:t>,</a:t>
            </a:r>
            <a:r>
              <a:rPr kumimoji="1" lang="ja-JP" altLang="en-US" dirty="0"/>
              <a:t>最適である場合よりもメモリ削減量が減ってしまう</a:t>
            </a:r>
            <a:endParaRPr kumimoji="1" lang="en-US" altLang="ja-JP" dirty="0"/>
          </a:p>
          <a:p>
            <a:pPr marL="457200" lvl="1" indent="0">
              <a:buNone/>
            </a:pPr>
            <a:r>
              <a:rPr lang="ja-JP" altLang="en-US" dirty="0"/>
              <a:t>　　　　　　　　　　　　　↓</a:t>
            </a:r>
            <a:endParaRPr lang="en-US" altLang="ja-JP" dirty="0"/>
          </a:p>
          <a:p>
            <a:pPr indent="-285750"/>
            <a:r>
              <a:rPr kumimoji="1" lang="ja-JP" altLang="en-US" dirty="0"/>
              <a:t>提案手法</a:t>
            </a:r>
            <a:endParaRPr kumimoji="1" lang="en-US" altLang="ja-JP" dirty="0"/>
          </a:p>
          <a:p>
            <a:pPr lvl="1"/>
            <a:r>
              <a:rPr lang="ja-JP" altLang="en-US" dirty="0"/>
              <a:t>𝛼</a:t>
            </a:r>
            <a:r>
              <a:rPr kumimoji="1" lang="ja-JP" altLang="en-US" dirty="0"/>
              <a:t>のより適切な値をスケジューラ動作中に</a:t>
            </a:r>
            <a:r>
              <a:rPr kumimoji="1" lang="ja-JP" altLang="en-US" dirty="0">
                <a:solidFill>
                  <a:srgbClr val="FF0000"/>
                </a:solidFill>
              </a:rPr>
              <a:t>自動推定</a:t>
            </a:r>
            <a:r>
              <a:rPr kumimoji="1" lang="ja-JP" altLang="en-US" dirty="0"/>
              <a:t>する</a:t>
            </a:r>
            <a:endParaRPr kumimoji="1" lang="en-US" altLang="ja-JP" dirty="0"/>
          </a:p>
          <a:p>
            <a:pPr marL="457200" lvl="1" indent="0">
              <a:buNone/>
            </a:pPr>
            <a:r>
              <a:rPr lang="ja-JP" altLang="en-US" dirty="0"/>
              <a:t>これにより</a:t>
            </a:r>
            <a:r>
              <a:rPr lang="en-US" altLang="ja-JP" dirty="0"/>
              <a:t>,</a:t>
            </a:r>
          </a:p>
          <a:p>
            <a:pPr marL="457200" lvl="1" indent="0">
              <a:buNone/>
            </a:pPr>
            <a:r>
              <a:rPr lang="ja-JP" altLang="en-US" dirty="0"/>
              <a:t>𝛼</a:t>
            </a:r>
            <a:r>
              <a:rPr kumimoji="1" lang="ja-JP" altLang="en-US" dirty="0"/>
              <a:t>を事前に定める必要が無くかつ</a:t>
            </a:r>
            <a:r>
              <a:rPr kumimoji="1" lang="en-US" altLang="ja-JP" dirty="0"/>
              <a:t>,</a:t>
            </a:r>
            <a:r>
              <a:rPr lang="ja-JP" altLang="en-US" dirty="0"/>
              <a:t>𝛼</a:t>
            </a:r>
            <a:r>
              <a:rPr kumimoji="1" lang="ja-JP" altLang="en-US" dirty="0"/>
              <a:t>の値が最適でない場合の従来手法よりもメモリがより削減できることが期待できる</a:t>
            </a:r>
            <a:endParaRPr kumimoji="1" lang="en-US" altLang="ja-JP" dirty="0"/>
          </a:p>
          <a:p>
            <a:pPr marL="457200" lvl="1" indent="0">
              <a:buNone/>
            </a:pPr>
            <a:endParaRPr kumimoji="1" lang="en-US" altLang="ja-JP" dirty="0"/>
          </a:p>
        </p:txBody>
      </p:sp>
      <p:sp>
        <p:nvSpPr>
          <p:cNvPr id="4" name="日付プレースホルダー 3">
            <a:extLst>
              <a:ext uri="{FF2B5EF4-FFF2-40B4-BE49-F238E27FC236}">
                <a16:creationId xmlns:a16="http://schemas.microsoft.com/office/drawing/2014/main" id="{01626F17-53FE-4A96-931B-AC68FEE6E349}"/>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6AB4FF9E-AD90-4719-A453-A5218F6755A6}"/>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Tree>
    <p:extLst>
      <p:ext uri="{BB962C8B-B14F-4D97-AF65-F5344CB8AC3E}">
        <p14:creationId xmlns:p14="http://schemas.microsoft.com/office/powerpoint/2010/main" val="202107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A50A-3287-4B6C-ADBA-D3F5FBF8342C}"/>
              </a:ext>
            </a:extLst>
          </p:cNvPr>
          <p:cNvSpPr>
            <a:spLocks noGrp="1"/>
          </p:cNvSpPr>
          <p:nvPr>
            <p:ph type="title"/>
          </p:nvPr>
        </p:nvSpPr>
        <p:spPr/>
        <p:txBody>
          <a:bodyPr/>
          <a:lstStyle/>
          <a:p>
            <a:r>
              <a:rPr lang="ja-JP" altLang="en-US" dirty="0"/>
              <a:t>提案手法のアルゴリズム</a:t>
            </a:r>
            <a:endParaRPr kumimoji="1" lang="ja-JP" altLang="en-US" dirty="0"/>
          </a:p>
        </p:txBody>
      </p:sp>
      <p:sp>
        <p:nvSpPr>
          <p:cNvPr id="3" name="コンテンツ プレースホルダー 2">
            <a:extLst>
              <a:ext uri="{FF2B5EF4-FFF2-40B4-BE49-F238E27FC236}">
                <a16:creationId xmlns:a16="http://schemas.microsoft.com/office/drawing/2014/main" id="{3CCDF072-A287-43E8-AA8E-ED5070AC14BC}"/>
              </a:ext>
            </a:extLst>
          </p:cNvPr>
          <p:cNvSpPr>
            <a:spLocks noGrp="1"/>
          </p:cNvSpPr>
          <p:nvPr>
            <p:ph idx="1"/>
          </p:nvPr>
        </p:nvSpPr>
        <p:spPr/>
        <p:txBody>
          <a:bodyPr>
            <a:normAutofit fontScale="70000" lnSpcReduction="20000"/>
          </a:bodyPr>
          <a:lstStyle/>
          <a:p>
            <a:r>
              <a:rPr kumimoji="1" lang="ja-JP" altLang="en-US" dirty="0"/>
              <a:t>タスク</a:t>
            </a:r>
            <a:r>
              <a:rPr kumimoji="1" lang="en-US" altLang="ja-JP" dirty="0" err="1"/>
              <a:t>τ_i</a:t>
            </a:r>
            <a:r>
              <a:rPr kumimoji="1" lang="en-US" altLang="ja-JP" dirty="0"/>
              <a:t>  (</a:t>
            </a:r>
            <a:r>
              <a:rPr kumimoji="1" lang="en-US" altLang="ja-JP" dirty="0" err="1"/>
              <a:t>i</a:t>
            </a:r>
            <a:r>
              <a:rPr kumimoji="1" lang="en-US" altLang="ja-JP" dirty="0"/>
              <a:t>=1,…,n)</a:t>
            </a:r>
            <a:r>
              <a:rPr kumimoji="1" lang="ja-JP" altLang="en-US" dirty="0"/>
              <a:t>の時刻</a:t>
            </a:r>
            <a:r>
              <a:rPr kumimoji="1" lang="en-US" altLang="ja-JP" dirty="0"/>
              <a:t>t(t=0,1)</a:t>
            </a:r>
            <a:r>
              <a:rPr kumimoji="1" lang="ja-JP" altLang="en-US" dirty="0"/>
              <a:t>における残余実行時間</a:t>
            </a:r>
            <a:r>
              <a:rPr kumimoji="1" lang="en-US" altLang="ja-JP" dirty="0" err="1"/>
              <a:t>c_i</a:t>
            </a:r>
            <a:r>
              <a:rPr kumimoji="1" lang="en-US" altLang="ja-JP" dirty="0"/>
              <a:t>(t),</a:t>
            </a:r>
            <a:r>
              <a:rPr kumimoji="1" lang="ja-JP" altLang="en-US" dirty="0"/>
              <a:t>余裕時間</a:t>
            </a:r>
            <a:r>
              <a:rPr kumimoji="1" lang="en-US" altLang="ja-JP" dirty="0" err="1"/>
              <a:t>L_i</a:t>
            </a:r>
            <a:r>
              <a:rPr kumimoji="1" lang="en-US" altLang="ja-JP" dirty="0"/>
              <a:t>(t),</a:t>
            </a:r>
            <a:r>
              <a:rPr kumimoji="1" lang="ja-JP" altLang="en-US" dirty="0"/>
              <a:t>及び</a:t>
            </a:r>
            <a:r>
              <a:rPr kumimoji="1" lang="en-US" altLang="ja-JP" dirty="0"/>
              <a:t>q(q=0,1)</a:t>
            </a:r>
            <a:r>
              <a:rPr kumimoji="1" lang="ja-JP" altLang="en-US" dirty="0"/>
              <a:t>ステップ目におけるメモリ増分を</a:t>
            </a:r>
            <a:r>
              <a:rPr kumimoji="1" lang="en-US" altLang="ja-JP" dirty="0" err="1"/>
              <a:t>m_i</a:t>
            </a:r>
            <a:r>
              <a:rPr kumimoji="1" lang="en-US" altLang="ja-JP" dirty="0"/>
              <a:t>(q)</a:t>
            </a:r>
            <a:r>
              <a:rPr kumimoji="1" lang="ja-JP" altLang="en-US" dirty="0"/>
              <a:t>とする</a:t>
            </a:r>
            <a:r>
              <a:rPr kumimoji="1" lang="en-US" altLang="ja-JP" dirty="0"/>
              <a:t>.</a:t>
            </a:r>
          </a:p>
          <a:p>
            <a:r>
              <a:rPr kumimoji="1" lang="ja-JP" altLang="en-US" dirty="0"/>
              <a:t>また</a:t>
            </a:r>
            <a:r>
              <a:rPr kumimoji="1" lang="en-US" altLang="ja-JP" dirty="0" err="1"/>
              <a:t>τ_j</a:t>
            </a:r>
            <a:r>
              <a:rPr kumimoji="1" lang="en-US" altLang="ja-JP" dirty="0"/>
              <a:t>, </a:t>
            </a:r>
            <a:r>
              <a:rPr kumimoji="1" lang="en-US" altLang="ja-JP" dirty="0" err="1"/>
              <a:t>τ_k</a:t>
            </a:r>
            <a:r>
              <a:rPr kumimoji="1" lang="en-US" altLang="ja-JP" dirty="0"/>
              <a:t>, </a:t>
            </a:r>
            <a:r>
              <a:rPr kumimoji="1" lang="en-US" altLang="ja-JP" dirty="0" err="1"/>
              <a:t>τ_l</a:t>
            </a:r>
            <a:r>
              <a:rPr kumimoji="1" lang="ja-JP" altLang="en-US" dirty="0"/>
              <a:t>も</a:t>
            </a:r>
            <a:r>
              <a:rPr kumimoji="1" lang="en-US" altLang="ja-JP" dirty="0" err="1"/>
              <a:t>i</a:t>
            </a:r>
            <a:r>
              <a:rPr kumimoji="1" lang="ja-JP" altLang="en-US" dirty="0"/>
              <a:t>と同様であるとする．</a:t>
            </a:r>
            <a:endParaRPr kumimoji="1" lang="en-US" altLang="ja-JP" dirty="0"/>
          </a:p>
          <a:p>
            <a:endParaRPr lang="en-US" altLang="ja-JP" dirty="0"/>
          </a:p>
          <a:p>
            <a:pPr>
              <a:buFont typeface="+mj-lt"/>
              <a:buAutoNum type="arabicPeriod"/>
            </a:pPr>
            <a:r>
              <a:rPr kumimoji="1" lang="ja-JP" altLang="en-US" dirty="0"/>
              <a:t>タスク</a:t>
            </a:r>
            <a:r>
              <a:rPr kumimoji="1" lang="en-US" altLang="ja-JP" dirty="0" err="1"/>
              <a:t>τ_i</a:t>
            </a:r>
            <a:r>
              <a:rPr kumimoji="1" lang="ja-JP" altLang="en-US" dirty="0"/>
              <a:t>および</a:t>
            </a:r>
            <a:r>
              <a:rPr kumimoji="1" lang="en-US" altLang="ja-JP" dirty="0" err="1"/>
              <a:t>τ_j</a:t>
            </a:r>
            <a:r>
              <a:rPr kumimoji="1" lang="ja-JP" altLang="en-US" dirty="0"/>
              <a:t>が</a:t>
            </a:r>
            <a:r>
              <a:rPr kumimoji="1" lang="en-US" altLang="ja-JP" dirty="0" err="1"/>
              <a:t>m_i</a:t>
            </a:r>
            <a:r>
              <a:rPr kumimoji="1" lang="en-US" altLang="ja-JP" dirty="0"/>
              <a:t>(</a:t>
            </a:r>
            <a:r>
              <a:rPr kumimoji="1" lang="en-US" altLang="ja-JP" dirty="0" err="1"/>
              <a:t>i</a:t>
            </a:r>
            <a:r>
              <a:rPr kumimoji="1" lang="en-US" altLang="ja-JP" dirty="0"/>
              <a:t>)&lt;</a:t>
            </a:r>
            <a:r>
              <a:rPr kumimoji="1" lang="en-US" altLang="ja-JP" dirty="0" err="1"/>
              <a:t>m_j</a:t>
            </a:r>
            <a:r>
              <a:rPr kumimoji="1" lang="en-US" altLang="ja-JP" dirty="0"/>
              <a:t>(j)</a:t>
            </a:r>
            <a:r>
              <a:rPr kumimoji="1" lang="ja-JP" altLang="en-US" dirty="0"/>
              <a:t>となる場合</a:t>
            </a:r>
            <a:r>
              <a:rPr kumimoji="1" lang="en-US" altLang="ja-JP" dirty="0" err="1"/>
              <a:t>m_i</a:t>
            </a:r>
            <a:r>
              <a:rPr kumimoji="1" lang="en-US" altLang="ja-JP" dirty="0"/>
              <a:t>(</a:t>
            </a:r>
            <a:r>
              <a:rPr kumimoji="1" lang="en-US" altLang="ja-JP" dirty="0" err="1"/>
              <a:t>i</a:t>
            </a:r>
            <a:r>
              <a:rPr kumimoji="1" lang="en-US" altLang="ja-JP" dirty="0"/>
              <a:t>)&lt;</a:t>
            </a:r>
            <a:r>
              <a:rPr kumimoji="1" lang="en-US" altLang="ja-JP" dirty="0" err="1"/>
              <a:t>m_j</a:t>
            </a:r>
            <a:r>
              <a:rPr kumimoji="1" lang="en-US" altLang="ja-JP" dirty="0"/>
              <a:t>(j)</a:t>
            </a:r>
            <a:r>
              <a:rPr kumimoji="1" lang="ja-JP" altLang="en-US" dirty="0"/>
              <a:t>となるように</a:t>
            </a:r>
            <a:r>
              <a:rPr lang="ja-JP" altLang="en-US" dirty="0"/>
              <a:t>𝛼</a:t>
            </a:r>
            <a:r>
              <a:rPr kumimoji="1" lang="ja-JP" altLang="en-US" dirty="0"/>
              <a:t>の範囲の上限を求め</a:t>
            </a:r>
            <a:r>
              <a:rPr kumimoji="1" lang="en-US" altLang="ja-JP" dirty="0"/>
              <a:t>,</a:t>
            </a:r>
            <a:r>
              <a:rPr kumimoji="1" lang="en-US" altLang="ja-JP" dirty="0" err="1"/>
              <a:t>m_i</a:t>
            </a:r>
            <a:r>
              <a:rPr kumimoji="1" lang="en-US" altLang="ja-JP" dirty="0"/>
              <a:t>(</a:t>
            </a:r>
            <a:r>
              <a:rPr kumimoji="1" lang="en-US" altLang="ja-JP" dirty="0" err="1"/>
              <a:t>i</a:t>
            </a:r>
            <a:r>
              <a:rPr kumimoji="1" lang="en-US" altLang="ja-JP" dirty="0"/>
              <a:t>)&gt;</a:t>
            </a:r>
            <a:r>
              <a:rPr kumimoji="1" lang="en-US" altLang="ja-JP" dirty="0" err="1"/>
              <a:t>m_j</a:t>
            </a:r>
            <a:r>
              <a:rPr kumimoji="1" lang="en-US" altLang="ja-JP" dirty="0"/>
              <a:t>(j)</a:t>
            </a:r>
            <a:r>
              <a:rPr kumimoji="1" lang="ja-JP" altLang="en-US" dirty="0"/>
              <a:t>の場合</a:t>
            </a:r>
            <a:r>
              <a:rPr kumimoji="1" lang="en-US" altLang="ja-JP" dirty="0" err="1"/>
              <a:t>m_i</a:t>
            </a:r>
            <a:r>
              <a:rPr kumimoji="1" lang="en-US" altLang="ja-JP" dirty="0"/>
              <a:t>(</a:t>
            </a:r>
            <a:r>
              <a:rPr kumimoji="1" lang="en-US" altLang="ja-JP" dirty="0" err="1"/>
              <a:t>i</a:t>
            </a:r>
            <a:r>
              <a:rPr kumimoji="1" lang="en-US" altLang="ja-JP" dirty="0"/>
              <a:t>)&gt;</a:t>
            </a:r>
            <a:r>
              <a:rPr kumimoji="1" lang="en-US" altLang="ja-JP" dirty="0" err="1"/>
              <a:t>m_j</a:t>
            </a:r>
            <a:r>
              <a:rPr kumimoji="1" lang="en-US" altLang="ja-JP" dirty="0"/>
              <a:t>(j)</a:t>
            </a:r>
            <a:r>
              <a:rPr kumimoji="1" lang="ja-JP" altLang="en-US" dirty="0"/>
              <a:t>となるように</a:t>
            </a:r>
            <a:r>
              <a:rPr lang="ja-JP" altLang="en-US" dirty="0"/>
              <a:t>𝛼</a:t>
            </a:r>
            <a:r>
              <a:rPr kumimoji="1" lang="ja-JP" altLang="en-US" dirty="0"/>
              <a:t>の範囲の下限を求める</a:t>
            </a:r>
            <a:r>
              <a:rPr kumimoji="1" lang="en-US" altLang="ja-JP" dirty="0"/>
              <a:t>.</a:t>
            </a:r>
          </a:p>
          <a:p>
            <a:pPr>
              <a:buFont typeface="+mj-lt"/>
              <a:buAutoNum type="arabicPeriod"/>
            </a:pPr>
            <a:r>
              <a:rPr kumimoji="1" lang="en-US" altLang="ja-JP" dirty="0" err="1"/>
              <a:t>m_k</a:t>
            </a:r>
            <a:r>
              <a:rPr kumimoji="1" lang="en-US" altLang="ja-JP" dirty="0"/>
              <a:t>(k)&lt;</a:t>
            </a:r>
            <a:r>
              <a:rPr kumimoji="1" lang="en-US" altLang="ja-JP" dirty="0" err="1"/>
              <a:t>m_l</a:t>
            </a:r>
            <a:r>
              <a:rPr kumimoji="1" lang="en-US" altLang="ja-JP" dirty="0"/>
              <a:t>(l)</a:t>
            </a:r>
            <a:r>
              <a:rPr kumimoji="1" lang="ja-JP" altLang="en-US" dirty="0"/>
              <a:t>であれば</a:t>
            </a:r>
            <a:r>
              <a:rPr kumimoji="1" lang="en-US" altLang="ja-JP" dirty="0" err="1"/>
              <a:t>m_k</a:t>
            </a:r>
            <a:r>
              <a:rPr kumimoji="1" lang="en-US" altLang="ja-JP" dirty="0"/>
              <a:t>(k)&lt;</a:t>
            </a:r>
            <a:r>
              <a:rPr kumimoji="1" lang="en-US" altLang="ja-JP" dirty="0" err="1"/>
              <a:t>m_l</a:t>
            </a:r>
            <a:r>
              <a:rPr kumimoji="1" lang="en-US" altLang="ja-JP" dirty="0"/>
              <a:t>(l)</a:t>
            </a:r>
            <a:r>
              <a:rPr kumimoji="1" lang="ja-JP" altLang="en-US" dirty="0"/>
              <a:t>となるように</a:t>
            </a:r>
            <a:r>
              <a:rPr lang="ja-JP" altLang="en-US" dirty="0"/>
              <a:t>𝛼</a:t>
            </a:r>
            <a:r>
              <a:rPr kumimoji="1" lang="ja-JP" altLang="en-US" dirty="0"/>
              <a:t>の範囲の上限を求め</a:t>
            </a:r>
            <a:r>
              <a:rPr kumimoji="1" lang="en-US" altLang="ja-JP" dirty="0"/>
              <a:t>,</a:t>
            </a:r>
            <a:r>
              <a:rPr kumimoji="1" lang="en-US" altLang="ja-JP" dirty="0" err="1"/>
              <a:t>m_k</a:t>
            </a:r>
            <a:r>
              <a:rPr kumimoji="1" lang="en-US" altLang="ja-JP" dirty="0"/>
              <a:t>(k)&gt;</a:t>
            </a:r>
            <a:r>
              <a:rPr kumimoji="1" lang="en-US" altLang="ja-JP" dirty="0" err="1"/>
              <a:t>m_l</a:t>
            </a:r>
            <a:r>
              <a:rPr kumimoji="1" lang="en-US" altLang="ja-JP" dirty="0"/>
              <a:t>(l)</a:t>
            </a:r>
            <a:r>
              <a:rPr kumimoji="1" lang="ja-JP" altLang="en-US" dirty="0"/>
              <a:t>であるとき</a:t>
            </a:r>
            <a:r>
              <a:rPr kumimoji="1" lang="en-US" altLang="ja-JP" dirty="0" err="1"/>
              <a:t>m_k</a:t>
            </a:r>
            <a:r>
              <a:rPr kumimoji="1" lang="en-US" altLang="ja-JP" dirty="0"/>
              <a:t>(k)&gt;</a:t>
            </a:r>
            <a:r>
              <a:rPr kumimoji="1" lang="en-US" altLang="ja-JP" dirty="0" err="1"/>
              <a:t>m_l</a:t>
            </a:r>
            <a:r>
              <a:rPr kumimoji="1" lang="en-US" altLang="ja-JP" dirty="0"/>
              <a:t>(l)</a:t>
            </a:r>
            <a:r>
              <a:rPr kumimoji="1" lang="ja-JP" altLang="en-US" dirty="0"/>
              <a:t>となるように</a:t>
            </a:r>
            <a:r>
              <a:rPr lang="ja-JP" altLang="en-US" dirty="0"/>
              <a:t>𝛼</a:t>
            </a:r>
            <a:r>
              <a:rPr kumimoji="1" lang="ja-JP" altLang="en-US" dirty="0"/>
              <a:t>の範囲の下限を求める</a:t>
            </a:r>
            <a:r>
              <a:rPr kumimoji="1" lang="en-US" altLang="ja-JP" dirty="0"/>
              <a:t>.</a:t>
            </a:r>
            <a:r>
              <a:rPr kumimoji="1" lang="ja-JP" altLang="en-US" dirty="0"/>
              <a:t>この時</a:t>
            </a:r>
            <a:r>
              <a:rPr kumimoji="1" lang="en-US" altLang="ja-JP" dirty="0"/>
              <a:t>,2</a:t>
            </a:r>
            <a:r>
              <a:rPr kumimoji="1" lang="ja-JP" altLang="en-US" dirty="0"/>
              <a:t>回連続で同じタスクを選択している場合そのタスクの</a:t>
            </a:r>
            <a:r>
              <a:rPr kumimoji="1" lang="en-US" altLang="ja-JP" dirty="0"/>
              <a:t>1</a:t>
            </a:r>
            <a:r>
              <a:rPr kumimoji="1" lang="ja-JP" altLang="en-US" dirty="0"/>
              <a:t>ステップ後の</a:t>
            </a:r>
            <a:r>
              <a:rPr lang="ja-JP" altLang="en-US" dirty="0"/>
              <a:t>𝛼</a:t>
            </a:r>
            <a:r>
              <a:rPr kumimoji="1" lang="ja-JP" altLang="en-US" dirty="0"/>
              <a:t>の範囲を求める．</a:t>
            </a:r>
            <a:endParaRPr kumimoji="1" lang="en-US" altLang="ja-JP" dirty="0"/>
          </a:p>
          <a:p>
            <a:pPr>
              <a:buFont typeface="+mj-lt"/>
              <a:buAutoNum type="arabicPeriod"/>
            </a:pPr>
            <a:r>
              <a:rPr kumimoji="1" lang="ja-JP" altLang="en-US" dirty="0"/>
              <a:t>今まで求めた</a:t>
            </a:r>
            <a:r>
              <a:rPr lang="ja-JP" altLang="en-US" dirty="0"/>
              <a:t>𝛼</a:t>
            </a:r>
            <a:r>
              <a:rPr kumimoji="1" lang="ja-JP" altLang="en-US" dirty="0"/>
              <a:t>の範囲の上限下限を満たす</a:t>
            </a:r>
            <a:r>
              <a:rPr lang="ja-JP" altLang="en-US" dirty="0"/>
              <a:t>𝛼</a:t>
            </a:r>
            <a:r>
              <a:rPr kumimoji="1" lang="ja-JP" altLang="en-US" dirty="0"/>
              <a:t>が存在するなら，その時選択されていたタスクの最悪メモリ消費量を求める．</a:t>
            </a:r>
            <a:endParaRPr kumimoji="1" lang="en-US" altLang="ja-JP" dirty="0"/>
          </a:p>
          <a:p>
            <a:pPr>
              <a:buFont typeface="+mj-lt"/>
              <a:buAutoNum type="arabicPeriod"/>
            </a:pPr>
            <a:r>
              <a:rPr kumimoji="1" lang="ja-JP" altLang="en-US" dirty="0"/>
              <a:t>先ほど求めた最悪メモリ消費量が今まで求めた最悪メモリ消費量よりも小さい場合，今まで求めた上限下限を満たす値を求めてそれを</a:t>
            </a:r>
            <a:r>
              <a:rPr lang="ja-JP" altLang="en-US" dirty="0"/>
              <a:t>𝛼</a:t>
            </a:r>
            <a:r>
              <a:rPr kumimoji="1" lang="ja-JP" altLang="en-US" dirty="0"/>
              <a:t>の値の候補とする</a:t>
            </a:r>
            <a:r>
              <a:rPr kumimoji="1" lang="en-US" altLang="ja-JP" dirty="0"/>
              <a:t>.</a:t>
            </a:r>
            <a:r>
              <a:rPr kumimoji="1" lang="ja-JP" altLang="en-US" dirty="0"/>
              <a:t>これを繰り返して</a:t>
            </a:r>
            <a:r>
              <a:rPr lang="ja-JP" altLang="en-US" dirty="0"/>
              <a:t>𝛼</a:t>
            </a:r>
            <a:r>
              <a:rPr kumimoji="1" lang="ja-JP" altLang="en-US" dirty="0"/>
              <a:t>の値を決定する</a:t>
            </a:r>
            <a:r>
              <a:rPr kumimoji="1" lang="en-US" altLang="ja-JP" dirty="0"/>
              <a:t>.</a:t>
            </a:r>
            <a:r>
              <a:rPr kumimoji="1" lang="ja-JP" altLang="en-US" dirty="0"/>
              <a:t>具体的な決定方法は</a:t>
            </a:r>
            <a:r>
              <a:rPr kumimoji="1" lang="en-US" altLang="ja-JP" dirty="0"/>
              <a:t>, </a:t>
            </a:r>
            <a:r>
              <a:rPr kumimoji="1" lang="ja-JP" altLang="en-US" dirty="0"/>
              <a:t>求めた</a:t>
            </a:r>
            <a:r>
              <a:rPr lang="ja-JP" altLang="en-US" dirty="0"/>
              <a:t>𝛼</a:t>
            </a:r>
            <a:r>
              <a:rPr kumimoji="1" lang="ja-JP" altLang="en-US" dirty="0"/>
              <a:t>の上限下限の値を足して</a:t>
            </a:r>
            <a:r>
              <a:rPr kumimoji="1" lang="en-US" altLang="ja-JP" dirty="0"/>
              <a:t>2</a:t>
            </a:r>
            <a:r>
              <a:rPr kumimoji="1" lang="ja-JP" altLang="en-US" dirty="0"/>
              <a:t>割った数値を</a:t>
            </a:r>
            <a:r>
              <a:rPr lang="ja-JP" altLang="en-US" dirty="0"/>
              <a:t>𝛼</a:t>
            </a:r>
            <a:r>
              <a:rPr kumimoji="1" lang="ja-JP" altLang="en-US" dirty="0"/>
              <a:t>の値として更新していくというものである</a:t>
            </a:r>
            <a:r>
              <a:rPr kumimoji="1" lang="en-US" altLang="ja-JP" dirty="0"/>
              <a:t>.</a:t>
            </a:r>
            <a:r>
              <a:rPr kumimoji="1" lang="ja-JP" altLang="en-US" dirty="0"/>
              <a:t>もし上限がない場合下限の値を</a:t>
            </a:r>
            <a:r>
              <a:rPr lang="ja-JP" altLang="en-US" dirty="0"/>
              <a:t>𝛼</a:t>
            </a:r>
            <a:r>
              <a:rPr kumimoji="1" lang="ja-JP" altLang="en-US" dirty="0"/>
              <a:t>の値とする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73406448-B6DF-4BD7-8CD4-FB88D58213E1}"/>
              </a:ext>
            </a:extLst>
          </p:cNvPr>
          <p:cNvSpPr>
            <a:spLocks noGrp="1"/>
          </p:cNvSpPr>
          <p:nvPr>
            <p:ph type="dt" sz="half" idx="10"/>
          </p:nvPr>
        </p:nvSpPr>
        <p:spPr/>
        <p:txBody>
          <a:bodyPr/>
          <a:lstStyle/>
          <a:p>
            <a:fld id="{8B9CD597-9CFD-4F62-A31C-0F7B52BC2C39}" type="datetime1">
              <a:rPr kumimoji="1" lang="ja-JP" altLang="en-US" smtClean="0"/>
              <a:t>2021/2/2</a:t>
            </a:fld>
            <a:endParaRPr kumimoji="1" lang="ja-JP" altLang="en-US"/>
          </a:p>
        </p:txBody>
      </p:sp>
      <p:sp>
        <p:nvSpPr>
          <p:cNvPr id="5" name="スライド番号プレースホルダー 4">
            <a:extLst>
              <a:ext uri="{FF2B5EF4-FFF2-40B4-BE49-F238E27FC236}">
                <a16:creationId xmlns:a16="http://schemas.microsoft.com/office/drawing/2014/main" id="{22079F71-4EE6-4818-AE5E-B01724E2FE33}"/>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364982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43AFF1E-CE01-4840-B539-1A1A21F61B32}" type="datetime1">
              <a:rPr kumimoji="1" lang="ja-JP" altLang="en-US" smtClean="0"/>
              <a:pPr/>
              <a:t>2021/2/2</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99130471"/>
              </p:ext>
            </p:extLst>
          </p:nvPr>
        </p:nvGraphicFramePr>
        <p:xfrm>
          <a:off x="2861854" y="2078585"/>
          <a:ext cx="6076724" cy="170688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2</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708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最悪実行時間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704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+295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08" name="円/楕円 96">
                  <a:extLst>
                    <a:ext uri="{FF2B5EF4-FFF2-40B4-BE49-F238E27FC236}">
                      <a16:creationId xmlns:a16="http://schemas.microsoft.com/office/drawing/2014/main" id="{3E012AC5-7740-4397-8532-313AF3FB8C7F}"/>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+365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8" name="円/楕円 96">
                  <a:extLst>
                    <a:ext uri="{FF2B5EF4-FFF2-40B4-BE49-F238E27FC236}">
                      <a16:creationId xmlns:a16="http://schemas.microsoft.com/office/drawing/2014/main" id="{661511DB-74D2-4D63-9E4E-66C04458625E}"/>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17"/>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−660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0" name="円/楕円 96">
                  <a:extLst>
                    <a:ext uri="{FF2B5EF4-FFF2-40B4-BE49-F238E27FC236}">
                      <a16:creationId xmlns:a16="http://schemas.microsoft.com/office/drawing/2014/main" id="{CDBCAC4C-34C7-4098-B6C2-7B537CEBB898}"/>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18"/>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mc:Choice xmlns:a14="http://schemas.microsoft.com/office/drawing/2010/main"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573078" y="2403300"/>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473890" y="2398630"/>
            <a:ext cx="660448" cy="369332"/>
          </a:xfrm>
          <a:prstGeom prst="rect">
            <a:avLst/>
          </a:prstGeom>
        </p:spPr>
        <p:txBody>
          <a:bodyPr wrap="square">
            <a:spAutoFit/>
          </a:bodyPr>
          <a:lstStyle/>
          <a:p>
            <a:pPr algn="ctr"/>
            <a:r>
              <a:rPr kumimoji="1" lang="ja-JP" altLang="en-US" dirty="0"/>
              <a:t>状態</a:t>
            </a:r>
            <a:endParaRPr lang="ja-JP" altLang="en-US" dirty="0"/>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1396</Words>
  <Application>Microsoft Office PowerPoint</Application>
  <PresentationFormat>画面に合わせる (4:3)</PresentationFormat>
  <Paragraphs>149</Paragraphs>
  <Slides>13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游ゴシック</vt:lpstr>
      <vt:lpstr>游明朝</vt:lpstr>
      <vt:lpstr>Arial</vt:lpstr>
      <vt:lpstr>Cambria Math</vt:lpstr>
      <vt:lpstr>Century Gothic</vt:lpstr>
      <vt:lpstr>Times New Roman</vt:lpstr>
      <vt:lpstr>Wingdings 3</vt:lpstr>
      <vt:lpstr>ウィスプ</vt:lpstr>
      <vt:lpstr>  デッドラインを考慮した メモリ削減スケジューリングLMCLFの改善</vt:lpstr>
      <vt:lpstr>目次</vt:lpstr>
      <vt:lpstr>研究背景</vt:lpstr>
      <vt:lpstr>研究背景</vt:lpstr>
      <vt:lpstr>研究概要</vt:lpstr>
      <vt:lpstr>ヒープメモリと実時間制約を共に考慮したスケジューリング手法LMCLF</vt:lpstr>
      <vt:lpstr>ヒープメモリと実時間制約を共に考慮したスケジューリング手法LMCLFの改善</vt:lpstr>
      <vt:lpstr>提案手法のアルゴリズム</vt:lpstr>
      <vt:lpstr> 提案手法のアルゴリズム</vt:lpstr>
      <vt:lpstr>評価実験</vt:lpstr>
      <vt:lpstr>実験結果</vt:lpstr>
      <vt:lpstr>考察</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デッドラインを考慮した メモリ削減スケジューリングLMCLFの改善</dc:title>
  <dc:creator>新井　諒介</dc:creator>
  <cp:lastModifiedBy>新井　諒介</cp:lastModifiedBy>
  <cp:revision>16</cp:revision>
  <dcterms:created xsi:type="dcterms:W3CDTF">2021-02-01T06:50:02Z</dcterms:created>
  <dcterms:modified xsi:type="dcterms:W3CDTF">2021-02-02T20:01:38Z</dcterms:modified>
</cp:coreProperties>
</file>