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60" r:id="rId2"/>
    <p:sldId id="261" r:id="rId3"/>
    <p:sldId id="262" r:id="rId4"/>
    <p:sldId id="263" r:id="rId5"/>
    <p:sldId id="479" r:id="rId6"/>
    <p:sldId id="273" r:id="rId7"/>
    <p:sldId id="265" r:id="rId8"/>
    <p:sldId id="266" r:id="rId9"/>
    <p:sldId id="478" r:id="rId10"/>
    <p:sldId id="473" r:id="rId11"/>
    <p:sldId id="480" r:id="rId12"/>
    <p:sldId id="474" r:id="rId13"/>
    <p:sldId id="481" r:id="rId14"/>
    <p:sldId id="475" r:id="rId15"/>
    <p:sldId id="476" r:id="rId16"/>
    <p:sldId id="267" r:id="rId17"/>
    <p:sldId id="482" r:id="rId18"/>
    <p:sldId id="270" r:id="rId19"/>
    <p:sldId id="477" r:id="rId20"/>
    <p:sldId id="272" r:id="rId21"/>
    <p:sldId id="4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56"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87" d="100"/>
          <a:sy n="87" d="100"/>
        </p:scale>
        <p:origin x="33" y="1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4A9AE-8A22-4CB6-8C7D-18A86F9D41B5}"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7C02-18CB-48BA-A98F-472BE0114F18}" type="slidenum">
              <a:rPr kumimoji="1" lang="ja-JP" altLang="en-US" smtClean="0"/>
              <a:t>‹#›</a:t>
            </a:fld>
            <a:endParaRPr kumimoji="1" lang="ja-JP" altLang="en-US"/>
          </a:p>
        </p:txBody>
      </p:sp>
    </p:spTree>
    <p:extLst>
      <p:ext uri="{BB962C8B-B14F-4D97-AF65-F5344CB8AC3E}">
        <p14:creationId xmlns:p14="http://schemas.microsoft.com/office/powerpoint/2010/main" val="4116729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53959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377993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12</a:t>
            </a:fld>
            <a:endParaRPr kumimoji="1" lang="ja-JP" altLang="en-US"/>
          </a:p>
        </p:txBody>
      </p:sp>
    </p:spTree>
    <p:extLst>
      <p:ext uri="{BB962C8B-B14F-4D97-AF65-F5344CB8AC3E}">
        <p14:creationId xmlns:p14="http://schemas.microsoft.com/office/powerpoint/2010/main" val="8170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13</a:t>
            </a:fld>
            <a:endParaRPr kumimoji="1" lang="ja-JP" altLang="en-US"/>
          </a:p>
        </p:txBody>
      </p:sp>
    </p:spTree>
    <p:extLst>
      <p:ext uri="{BB962C8B-B14F-4D97-AF65-F5344CB8AC3E}">
        <p14:creationId xmlns:p14="http://schemas.microsoft.com/office/powerpoint/2010/main" val="23482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96267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15</a:t>
            </a:fld>
            <a:endParaRPr kumimoji="1" lang="ja-JP" altLang="en-US"/>
          </a:p>
        </p:txBody>
      </p:sp>
    </p:spTree>
    <p:extLst>
      <p:ext uri="{BB962C8B-B14F-4D97-AF65-F5344CB8AC3E}">
        <p14:creationId xmlns:p14="http://schemas.microsoft.com/office/powerpoint/2010/main" val="1972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D62CE6-9AC3-421C-9B3E-21D5DF8DD71E}"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C29FB1-17F4-4D1E-9705-9DADA66A97CB}"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3A8453-77E7-45C0-AB2F-C75E9092620E}"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5FB05B-152D-4DD4-AA0F-294D6A513F61}"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F3C593C-1BAE-48C5-81D5-8CEB71B5769F}"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E084001-D846-4211-951B-A07A2D38CD94}"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1CFAE0-02CC-4CB4-AC9E-FAC01C5B9559}"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B729C-54E7-4CDA-A3AC-D51CEC9E6EC5}"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EBA376-8DDF-46E1-8700-BD07A26D82D7}"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C266F4-3854-4720-B53E-AE24A4EE0668}"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127F98-D797-4B33-83BD-6B42B9F75468}" type="datetime1">
              <a:rPr kumimoji="1" lang="ja-JP" altLang="en-US" smtClean="0"/>
              <a:t>2021/2/9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60CE0B-0A70-42E2-B563-CF1FB0DB65B2}" type="datetime1">
              <a:rPr kumimoji="1" lang="ja-JP" altLang="en-US" smtClean="0"/>
              <a:t>2021/2/9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A8B-8849-445D-963F-598AE4AFAE6B}" type="datetime1">
              <a:rPr kumimoji="1" lang="ja-JP" altLang="en-US" smtClean="0"/>
              <a:t>2021/2/9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5E4C2E-5DFF-4003-82D7-F33ABEA85071}"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E31EE0-3499-437A-BC0F-F97F42D44D32}"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4225CFC-B56F-4FD2-8E8C-D319D545A533}" type="datetime1">
              <a:rPr kumimoji="1" lang="ja-JP" altLang="en-US" smtClean="0"/>
              <a:t>2021/2/9</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2.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1.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3.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8.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2.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4.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1.png"/></Relationships>
</file>

<file path=ppt/slides/_rels/slide13.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5.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2.png"/></Relationships>
</file>

<file path=ppt/slides/_rels/slide14.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3.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6.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5.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6.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7.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image" Target="../media/image20.pn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広島市立大学　情報科学部　システム工学科</a:t>
            </a:r>
            <a:endParaRPr kumimoji="1" lang="en-US" altLang="ja-JP" dirty="0"/>
          </a:p>
          <a:p>
            <a:r>
              <a:rPr kumimoji="1" lang="ja-JP" altLang="en-US" dirty="0"/>
              <a:t>組込みデザイン研究室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7A8B3E8D-1C80-4BA2-8CC8-49CE9A736B9A}"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2021/2/9</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44356" cy="3139321"/>
              </a:xfrm>
              <a:prstGeom prst="rect">
                <a:avLst/>
              </a:prstGeom>
              <a:noFill/>
            </p:spPr>
            <p:txBody>
              <a:bodyPr wrap="square" rtlCol="0">
                <a:spAutoFit/>
              </a:bodyPr>
              <a:lstStyle/>
              <a:p>
                <a:pPr marL="342900" indent="-342900">
                  <a:buFont typeface="+mj-lt"/>
                  <a:buAutoNum type="arabicPeriod"/>
                </a:pPr>
                <a:r>
                  <a:rPr kumimoji="1" lang="en-US" altLang="ja-JP" dirty="0"/>
                  <a:t>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en-US" altLang="ja-JP" dirty="0"/>
                  <a:t>(</a:t>
                </a:r>
                <a:r>
                  <a:rPr kumimoji="1" lang="ja-JP" altLang="en-US" dirty="0"/>
                  <a:t>任意の</a:t>
                </a:r>
                <a14:m>
                  <m:oMath xmlns:m="http://schemas.openxmlformats.org/officeDocument/2006/math">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𝑛</m:t>
                    </m:r>
                  </m:oMath>
                </a14:m>
                <a:r>
                  <a:rPr kumimoji="1" lang="en-US" altLang="ja-JP" dirty="0"/>
                  <a:t>)</a:t>
                </a:r>
                <a:r>
                  <a:rPr kumimoji="1" lang="ja-JP" altLang="en-US" dirty="0"/>
                  <a:t>が選択されるため</a:t>
                </a:r>
                <a:r>
                  <a:rPr lang="ja-JP" altLang="en-US" dirty="0"/>
                  <a:t>𝛼に関する条件を求める</a:t>
                </a:r>
                <a:endParaRPr lang="en-US" altLang="ja-JP" dirty="0"/>
              </a:p>
              <a:p>
                <a:pPr marL="742950" lvl="1" indent="-285750">
                  <a:buFont typeface="Arial" panose="020B0604020202020204" pitchFamily="34" charset="0"/>
                  <a:buChar char="•"/>
                </a:pPr>
                <a:r>
                  <a:rPr kumimoji="1" lang="ja-JP" altLang="en-US" dirty="0"/>
                  <a:t>ここで</a:t>
                </a:r>
                <a:r>
                  <a:rPr kumimoji="1" lang="en-US" altLang="ja-JP" dirty="0"/>
                  <a:t>,</a:t>
                </a:r>
                <a:r>
                  <a:rPr kumimoji="1" lang="en-US" altLang="ja-JP" dirty="0" err="1"/>
                  <a:t>i</a:t>
                </a:r>
                <a:r>
                  <a:rPr kumimoji="1" lang="en-US" altLang="ja-JP" dirty="0"/>
                  <a:t>=1</a:t>
                </a:r>
                <a:r>
                  <a:rPr kumimoji="1" lang="ja-JP" altLang="en-US" dirty="0"/>
                  <a:t>の場合</a:t>
                </a:r>
                <a:endParaRPr kumimoji="1" lang="en-US" altLang="ja-JP" dirty="0"/>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&lt;(3×917-4×904)/(320-325)     </a:t>
                </a:r>
                <a:r>
                  <a:rPr lang="ja-JP" altLang="en-US" dirty="0"/>
                  <a:t>　</a:t>
                </a:r>
                <a:r>
                  <a:rPr lang="ja-JP" altLang="en-US" dirty="0">
                    <a:solidFill>
                      <a:srgbClr val="FF0000"/>
                    </a:solidFill>
                  </a:rPr>
                  <a:t>𝛼</a:t>
                </a:r>
                <a:r>
                  <a:rPr lang="en-US" altLang="ja-JP" dirty="0">
                    <a:solidFill>
                      <a:srgbClr val="FF0000"/>
                    </a:solidFill>
                  </a:rPr>
                  <a:t>&lt;173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44356" cy="3139321"/>
              </a:xfrm>
              <a:prstGeom prst="rect">
                <a:avLst/>
              </a:prstGeom>
              <a:blipFill>
                <a:blip r:embed="rId28"/>
                <a:stretch>
                  <a:fillRect l="-806" t="-19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22" cy="2585323"/>
              </a:xfrm>
              <a:prstGeom prst="rect">
                <a:avLst/>
              </a:prstGeom>
              <a:noFill/>
            </p:spPr>
            <p:txBody>
              <a:bodyPr wrap="square" rtlCol="0">
                <a:spAutoFit/>
              </a:bodyPr>
              <a:lstStyle/>
              <a:p>
                <a:pPr marL="342900" indent="-342900">
                  <a:buFont typeface="+mj-lt"/>
                  <a:buAutoNum type="arabicPeriod"/>
                </a:pP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&lt;(3×917-4×611)/(320-497)     </a:t>
                </a:r>
                <a:r>
                  <a:rPr lang="ja-JP" altLang="en-US" dirty="0"/>
                  <a:t>　</a:t>
                </a:r>
                <a:r>
                  <a:rPr lang="ja-JP" altLang="en-US" dirty="0">
                    <a:solidFill>
                      <a:srgbClr val="FF0000"/>
                    </a:solidFill>
                  </a:rPr>
                  <a:t>𝛼</a:t>
                </a:r>
                <a:r>
                  <a:rPr lang="en-US" altLang="ja-JP" dirty="0">
                    <a:solidFill>
                      <a:srgbClr val="FF0000"/>
                    </a:solidFill>
                  </a:rPr>
                  <a:t>&lt;-1.71</a:t>
                </a:r>
              </a:p>
              <a:p>
                <a:r>
                  <a:rPr lang="en-US" altLang="ja-JP" dirty="0">
                    <a:solidFill>
                      <a:srgbClr val="FF0000"/>
                    </a:solidFill>
                  </a:rPr>
                  <a:t>	</a:t>
                </a:r>
                <a:r>
                  <a:rPr lang="ja-JP" altLang="en-US" dirty="0"/>
                  <a:t>𝛼</a:t>
                </a:r>
                <a:r>
                  <a:rPr lang="en-US" altLang="ja-JP" dirty="0"/>
                  <a:t>&gt;0</a:t>
                </a:r>
                <a:r>
                  <a:rPr lang="ja-JP" altLang="en-US" dirty="0"/>
                  <a:t>のためこの範囲は適さない</a:t>
                </a:r>
                <a:endParaRPr lang="en-US" altLang="ja-JP" dirty="0"/>
              </a:p>
              <a:p>
                <a:endParaRPr lang="en-US" altLang="ja-JP" dirty="0">
                  <a:solidFill>
                    <a:srgbClr val="FF0000"/>
                  </a:solidFill>
                </a:endParaRPr>
              </a:p>
              <a:p>
                <a:r>
                  <a:rPr kumimoji="1" lang="ja-JP" altLang="en-US" dirty="0">
                    <a:solidFill>
                      <a:srgbClr val="FF0000"/>
                    </a:solidFill>
                  </a:rPr>
                  <a:t>　</a:t>
                </a:r>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22" cy="2585323"/>
              </a:xfrm>
              <a:prstGeom prst="rect">
                <a:avLst/>
              </a:prstGeom>
              <a:blipFill>
                <a:blip r:embed="rId28"/>
                <a:stretch>
                  <a:fillRect l="-802" t="-2358"/>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102664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ja-JP" altLang="en-US" dirty="0"/>
                  <a:t>が選択されたとして仮定して</a:t>
                </a:r>
                <a:r>
                  <a:rPr kumimoji="1" lang="en-US" altLang="ja-JP" dirty="0"/>
                  <a:t>2</a:t>
                </a:r>
                <a:r>
                  <a:rPr kumimoji="1" lang="ja-JP" altLang="en-US" dirty="0"/>
                  <a:t>ステップ目に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i="1" dirty="0">
                            <a:latin typeface="Cambria Math" panose="02040503050406030204" pitchFamily="18" charset="0"/>
                          </a:rPr>
                          <m:t>𝑘</m:t>
                        </m:r>
                      </m:sub>
                    </m:sSub>
                  </m:oMath>
                </a14:m>
                <a:r>
                  <a:rPr kumimoji="1" lang="ja-JP" altLang="en-US" dirty="0"/>
                  <a:t>が選択されるための</a:t>
                </a:r>
                <a:r>
                  <a:rPr lang="ja-JP" altLang="en-US" dirty="0"/>
                  <a:t>𝛼に関する条件を求める</a:t>
                </a:r>
                <a:endParaRPr lang="en-US" altLang="ja-JP" dirty="0"/>
              </a:p>
              <a:p>
                <a:endParaRPr lang="en-US" altLang="ja-JP" dirty="0"/>
              </a:p>
              <a:p>
                <a:pPr marL="742950" lvl="1" indent="-285750">
                  <a:buFont typeface="Arial" panose="020B0604020202020204" pitchFamily="34" charset="0"/>
                  <a:buChar char="•"/>
                </a:pPr>
                <a:r>
                  <a:rPr kumimoji="1" lang="en-US" altLang="ja-JP" dirty="0" err="1"/>
                  <a:t>i</a:t>
                </a:r>
                <a:r>
                  <a:rPr kumimoji="1" lang="en-US" altLang="ja-JP" dirty="0"/>
                  <a:t>=1,k=1</a:t>
                </a:r>
                <a:r>
                  <a:rPr kumimoji="1" lang="ja-JP" altLang="en-US" dirty="0"/>
                  <a:t>の時</a:t>
                </a:r>
                <a14:m>
                  <m:oMath xmlns:m="http://schemas.openxmlformats.org/officeDocument/2006/math">
                    <m:r>
                      <a:rPr kumimoji="1" lang="en-US" altLang="ja-JP" b="0" i="0" smtClean="0">
                        <a:latin typeface="Cambria Math" panose="02040503050406030204" pitchFamily="18" charset="0"/>
                      </a:rPr>
                      <m:t>,</m:t>
                    </m:r>
                  </m:oMath>
                </a14:m>
                <a:endParaRPr kumimoji="1" lang="en-US" altLang="ja-JP" b="0" i="0" dirty="0">
                  <a:latin typeface="Cambria Math" panose="02040503050406030204" pitchFamily="18" charset="0"/>
                </a:endParaRPr>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&gt;(4×(904-1)-(3-1)×917)/(625-325)     </a:t>
                </a:r>
                <a:r>
                  <a:rPr lang="ja-JP" altLang="en-US" dirty="0">
                    <a:solidFill>
                      <a:srgbClr val="FF0000"/>
                    </a:solidFill>
                  </a:rPr>
                  <a:t>𝛼</a:t>
                </a:r>
                <a:r>
                  <a:rPr lang="en-US" altLang="ja-JP" dirty="0">
                    <a:solidFill>
                      <a:srgbClr val="FF0000"/>
                    </a:solidFill>
                  </a:rPr>
                  <a:t>&gt;5.93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201"/>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41598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a:t>
                </a: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 ((3-1)×917 - 4×(611-1))/(625-497)  </a:t>
                </a:r>
                <a:r>
                  <a:rPr lang="ja-JP" altLang="en-US" dirty="0">
                    <a:solidFill>
                      <a:srgbClr val="FF0000"/>
                    </a:solidFill>
                  </a:rPr>
                  <a:t>𝛼</a:t>
                </a:r>
                <a:r>
                  <a:rPr lang="en-US" altLang="ja-JP" dirty="0">
                    <a:solidFill>
                      <a:srgbClr val="FF0000"/>
                    </a:solidFill>
                  </a:rPr>
                  <a:t>&gt;-4.73</a:t>
                </a:r>
              </a:p>
              <a:p>
                <a:r>
                  <a:rPr lang="en-US" altLang="ja-JP" dirty="0">
                    <a:solidFill>
                      <a:srgbClr val="FF0000"/>
                    </a:solidFill>
                  </a:rPr>
                  <a:t>	</a:t>
                </a:r>
                <a:endParaRPr lang="en-US" altLang="ja-JP" dirty="0"/>
              </a:p>
              <a:p>
                <a:endParaRPr lang="en-US" altLang="ja-JP" dirty="0">
                  <a:solidFill>
                    <a:srgbClr val="FF0000"/>
                  </a:solidFill>
                </a:endParaRPr>
              </a:p>
              <a:p>
                <a:r>
                  <a:rPr kumimoji="1" lang="en-US" altLang="ja-JP" dirty="0"/>
                  <a:t>	</a:t>
                </a:r>
                <a:r>
                  <a:rPr kumimoji="1" lang="ja-JP" altLang="en-US" dirty="0"/>
                  <a:t>以上より</a:t>
                </a:r>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ja-JP" altLang="en-US" dirty="0"/>
                  <a:t>が優先して選択される条件は</a:t>
                </a:r>
                <a:endParaRPr kumimoji="1" lang="en-US" altLang="ja-JP" dirty="0"/>
              </a:p>
              <a:p>
                <a:r>
                  <a:rPr kumimoji="1" lang="en-US" altLang="ja-JP" dirty="0"/>
                  <a:t>	</a:t>
                </a:r>
                <a:r>
                  <a:rPr kumimoji="1" lang="en-US" altLang="ja-JP" dirty="0">
                    <a:solidFill>
                      <a:srgbClr val="FF0000"/>
                    </a:solidFill>
                  </a:rPr>
                  <a:t>5.93&lt;</a:t>
                </a:r>
                <a:r>
                  <a:rPr lang="ja-JP" altLang="en-US" dirty="0">
                    <a:solidFill>
                      <a:srgbClr val="FF0000"/>
                    </a:solidFill>
                  </a:rPr>
                  <a:t>𝛼</a:t>
                </a:r>
                <a:r>
                  <a:rPr lang="en-US" altLang="ja-JP" dirty="0">
                    <a:solidFill>
                      <a:srgbClr val="FF0000"/>
                    </a:solidFill>
                  </a:rPr>
                  <a:t>&lt;173</a:t>
                </a:r>
              </a:p>
              <a:p>
                <a:endParaRPr lang="en-US" altLang="ja-JP" dirty="0">
                  <a:solidFill>
                    <a:srgbClr val="FF0000"/>
                  </a:solidFill>
                </a:endParaRP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1805"/>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196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76714" cy="2585323"/>
          </a:xfrm>
          <a:prstGeom prst="rect">
            <a:avLst/>
          </a:prstGeom>
          <a:noFill/>
        </p:spPr>
        <p:txBody>
          <a:bodyPr wrap="square" rtlCol="0">
            <a:spAutoFit/>
          </a:bodyPr>
          <a:lstStyle/>
          <a:p>
            <a:r>
              <a:rPr kumimoji="1" lang="en-US" altLang="ja-JP" dirty="0"/>
              <a:t>3.</a:t>
            </a:r>
            <a:r>
              <a:rPr kumimoji="1" lang="ja-JP" altLang="en-US" dirty="0"/>
              <a:t>求めた</a:t>
            </a:r>
            <a:r>
              <a:rPr kumimoji="1" lang="ja-JP" altLang="en-US" sz="1800" dirty="0">
                <a:solidFill>
                  <a:schemeClr val="tx1"/>
                </a:solidFill>
              </a:rPr>
              <a:t>𝛼</a:t>
            </a:r>
            <a:r>
              <a:rPr kumimoji="1" lang="ja-JP" altLang="en-US" dirty="0"/>
              <a:t>の下限上限が条件を満たしている場合その時の</a:t>
            </a:r>
            <a:endParaRPr kumimoji="1" lang="en-US" altLang="ja-JP" dirty="0"/>
          </a:p>
          <a:p>
            <a:r>
              <a:rPr kumimoji="1" lang="en-US" altLang="ja-JP" dirty="0"/>
              <a:t>   </a:t>
            </a:r>
            <a:r>
              <a:rPr kumimoji="1" lang="ja-JP" altLang="en-US" dirty="0"/>
              <a:t>最悪メモリ消費量を求める</a:t>
            </a:r>
            <a:endParaRPr kumimoji="1" lang="en-US" altLang="ja-JP" dirty="0"/>
          </a:p>
          <a:p>
            <a:r>
              <a:rPr kumimoji="1" lang="ja-JP" altLang="en-US" dirty="0"/>
              <a:t>　</a:t>
            </a:r>
            <a:r>
              <a:rPr kumimoji="1" lang="en-US" altLang="ja-JP" dirty="0"/>
              <a:t>1.</a:t>
            </a:r>
            <a:r>
              <a:rPr kumimoji="1" lang="ja-JP" altLang="en-US" dirty="0"/>
              <a:t>上限が正であるか</a:t>
            </a:r>
            <a:endParaRPr kumimoji="1" lang="en-US" altLang="ja-JP" dirty="0"/>
          </a:p>
          <a:p>
            <a:r>
              <a:rPr kumimoji="1" lang="ja-JP" altLang="en-US" dirty="0"/>
              <a:t>　</a:t>
            </a:r>
            <a:r>
              <a:rPr kumimoji="1" lang="en-US" altLang="ja-JP" dirty="0"/>
              <a:t>2.</a:t>
            </a:r>
            <a:r>
              <a:rPr kumimoji="1" lang="ja-JP" altLang="en-US" dirty="0"/>
              <a:t>下限が上限の値を上回っていないか</a:t>
            </a:r>
            <a:endParaRPr kumimoji="1" lang="en-US" altLang="ja-JP" dirty="0"/>
          </a:p>
          <a:p>
            <a:r>
              <a:rPr kumimoji="1" lang="ja-JP" altLang="en-US" dirty="0"/>
              <a:t>先ほど求めた範囲は、</a:t>
            </a:r>
            <a:endParaRPr kumimoji="1" lang="en-US" altLang="ja-JP" dirty="0"/>
          </a:p>
          <a:p>
            <a:r>
              <a:rPr kumimoji="1" lang="en-US" altLang="ja-JP" dirty="0"/>
              <a:t>  </a:t>
            </a:r>
            <a:r>
              <a:rPr kumimoji="1" lang="en-US" altLang="ja-JP" dirty="0">
                <a:solidFill>
                  <a:srgbClr val="FF0000"/>
                </a:solidFill>
              </a:rPr>
              <a:t>5.93&lt;</a:t>
            </a:r>
            <a:r>
              <a:rPr kumimoji="1" lang="ja-JP" altLang="en-US" sz="1800" dirty="0">
                <a:solidFill>
                  <a:srgbClr val="FF0000"/>
                </a:solidFill>
              </a:rPr>
              <a:t>𝛼 </a:t>
            </a:r>
            <a:r>
              <a:rPr kumimoji="1" lang="en-US" altLang="ja-JP" dirty="0">
                <a:solidFill>
                  <a:srgbClr val="FF0000"/>
                </a:solidFill>
              </a:rPr>
              <a:t>&lt;173</a:t>
            </a:r>
          </a:p>
          <a:p>
            <a:pPr marL="285750" indent="-285750">
              <a:buFont typeface="Arial" panose="020B0604020202020204" pitchFamily="34" charset="0"/>
              <a:buChar char="•"/>
            </a:pPr>
            <a:r>
              <a:rPr kumimoji="1" lang="ja-JP" altLang="en-US" dirty="0"/>
              <a:t>上限が正かつ下限が上限の値を上回っているため条件を満たしている</a:t>
            </a:r>
            <a:endParaRPr kumimoji="1" lang="en-US" altLang="ja-JP" dirty="0"/>
          </a:p>
          <a:p>
            <a:pPr marL="285750" indent="-285750">
              <a:buFont typeface="Arial" panose="020B0604020202020204" pitchFamily="34" charset="0"/>
              <a:buChar char="•"/>
            </a:pPr>
            <a:r>
              <a:rPr kumimoji="1" lang="ja-JP" altLang="en-US" dirty="0"/>
              <a:t>最悪メモリ消費量</a:t>
            </a:r>
            <a:r>
              <a:rPr kumimoji="1" lang="en-US" altLang="ja-JP" dirty="0"/>
              <a:t>:320+625=945</a:t>
            </a:r>
            <a:endParaRPr kumimoji="1"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1808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CA8EED5-72DC-4FC0-AF7B-5E3125024A77}"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a:t>
                          </a:r>
                          <a:r>
                            <a:rPr kumimoji="1" lang="ja-JP" altLang="en-US" sz="2200" baseline="0" dirty="0"/>
                            <a:t>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27883" cy="2862322"/>
          </a:xfrm>
          <a:prstGeom prst="rect">
            <a:avLst/>
          </a:prstGeom>
          <a:noFill/>
        </p:spPr>
        <p:txBody>
          <a:bodyPr wrap="square" rtlCol="0">
            <a:spAutoFit/>
          </a:bodyPr>
          <a:lstStyle/>
          <a:p>
            <a:r>
              <a:rPr kumimoji="1" lang="en-US" altLang="ja-JP" dirty="0"/>
              <a:t>4.3.</a:t>
            </a:r>
            <a:r>
              <a:rPr kumimoji="1" lang="ja-JP" altLang="en-US" dirty="0"/>
              <a:t>で求めた最悪メモリ消費量が今まで求めたものより</a:t>
            </a:r>
            <a:endParaRPr kumimoji="1" lang="en-US" altLang="ja-JP" dirty="0"/>
          </a:p>
          <a:p>
            <a:r>
              <a:rPr kumimoji="1" lang="en-US" altLang="ja-JP" dirty="0"/>
              <a:t>   </a:t>
            </a:r>
            <a:r>
              <a:rPr kumimoji="1" lang="ja-JP" altLang="en-US" dirty="0"/>
              <a:t>小さいときその時の</a:t>
            </a:r>
            <a:r>
              <a:rPr kumimoji="1" lang="ja-JP" altLang="en-US" sz="1800" dirty="0">
                <a:solidFill>
                  <a:schemeClr val="tx1"/>
                </a:solidFill>
              </a:rPr>
              <a:t>𝛼</a:t>
            </a:r>
            <a:r>
              <a:rPr kumimoji="1" lang="ja-JP" altLang="en-US" dirty="0"/>
              <a:t>の値の上限と下限を足して</a:t>
            </a:r>
            <a:endParaRPr kumimoji="1" lang="en-US" altLang="ja-JP" dirty="0"/>
          </a:p>
          <a:p>
            <a:r>
              <a:rPr kumimoji="1" lang="en-US" altLang="ja-JP" dirty="0"/>
              <a:t>   2</a:t>
            </a:r>
            <a:r>
              <a:rPr kumimoji="1" lang="ja-JP" altLang="en-US" dirty="0"/>
              <a:t>で割った値を</a:t>
            </a:r>
            <a:r>
              <a:rPr kumimoji="1" lang="ja-JP" altLang="en-US" sz="1800" dirty="0">
                <a:solidFill>
                  <a:schemeClr val="tx1"/>
                </a:solidFill>
              </a:rPr>
              <a:t>𝛼</a:t>
            </a:r>
            <a:r>
              <a:rPr kumimoji="1" lang="ja-JP" altLang="en-US" dirty="0"/>
              <a:t>の候補とする</a:t>
            </a:r>
            <a:endParaRPr kumimoji="1" lang="en-US" altLang="ja-JP" dirty="0"/>
          </a:p>
          <a:p>
            <a:pPr marL="742950" lvl="1" indent="-285750">
              <a:buFont typeface="Arial" panose="020B0604020202020204" pitchFamily="34" charset="0"/>
              <a:buChar char="•"/>
            </a:pPr>
            <a:r>
              <a:rPr kumimoji="1" lang="ja-JP" altLang="en-US" sz="1800" dirty="0">
                <a:solidFill>
                  <a:schemeClr val="tx1"/>
                </a:solidFill>
              </a:rPr>
              <a:t>𝛼 </a:t>
            </a:r>
            <a:r>
              <a:rPr kumimoji="1" lang="en-US" altLang="ja-JP" dirty="0"/>
              <a:t>=(173(</a:t>
            </a:r>
            <a:r>
              <a:rPr kumimoji="1" lang="ja-JP" altLang="en-US" dirty="0"/>
              <a:t>上限</a:t>
            </a:r>
            <a:r>
              <a:rPr kumimoji="1" lang="en-US" altLang="ja-JP" dirty="0"/>
              <a:t>)+5.93(</a:t>
            </a:r>
            <a:r>
              <a:rPr kumimoji="1" lang="ja-JP" altLang="en-US" dirty="0"/>
              <a:t>下限</a:t>
            </a:r>
            <a:r>
              <a:rPr kumimoji="1" lang="en-US" altLang="ja-JP" dirty="0"/>
              <a:t>))/2=89.5</a:t>
            </a:r>
          </a:p>
          <a:p>
            <a:pPr marL="742950" lvl="1"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err="1"/>
              <a:t>i</a:t>
            </a:r>
            <a:r>
              <a:rPr kumimoji="1" lang="ja-JP" altLang="en-US" dirty="0"/>
              <a:t>と</a:t>
            </a:r>
            <a:r>
              <a:rPr kumimoji="1" lang="en-US" altLang="ja-JP" dirty="0"/>
              <a:t>k</a:t>
            </a:r>
            <a:r>
              <a:rPr kumimoji="1" lang="ja-JP" altLang="en-US" dirty="0"/>
              <a:t>のすべての組み合わせについて</a:t>
            </a:r>
            <a:r>
              <a:rPr kumimoji="1" lang="en-US" altLang="ja-JP" dirty="0"/>
              <a:t>,1.~4.</a:t>
            </a:r>
            <a:r>
              <a:rPr kumimoji="1" lang="ja-JP" altLang="en-US" dirty="0"/>
              <a:t>を繰り返して最悪メモリ消費量が最も小さくなる組み合わせがスケジュールされるような</a:t>
            </a:r>
            <a:r>
              <a:rPr kumimoji="1" lang="ja-JP" altLang="en-US" sz="1800" dirty="0">
                <a:solidFill>
                  <a:schemeClr val="tx1"/>
                </a:solidFill>
              </a:rPr>
              <a:t>𝛼 の値を決定</a:t>
            </a:r>
            <a:endParaRPr kumimoji="1" lang="en-US" altLang="ja-JP" dirty="0"/>
          </a:p>
          <a:p>
            <a:pPr marL="742950" lvl="1" indent="-285750">
              <a:buFont typeface="Arial" panose="020B0604020202020204" pitchFamily="34" charset="0"/>
              <a:buChar char="•"/>
            </a:pPr>
            <a:endParaRPr kumimoji="1" lang="en-US" altLang="ja-JP" dirty="0"/>
          </a:p>
          <a:p>
            <a:endParaRPr kumimoji="1" lang="ja-JP" altLang="en-US" dirty="0"/>
          </a:p>
        </p:txBody>
      </p:sp>
      <p:sp>
        <p:nvSpPr>
          <p:cNvPr id="2" name="スライド番号プレースホルダー 1">
            <a:extLst>
              <a:ext uri="{FF2B5EF4-FFF2-40B4-BE49-F238E27FC236}">
                <a16:creationId xmlns:a16="http://schemas.microsoft.com/office/drawing/2014/main" id="{3FEA9048-271D-4663-880C-7062E1D6680A}"/>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30694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sz="2000" dirty="0"/>
              <a:t>目的</a:t>
            </a:r>
            <a:endParaRPr lang="en-US" altLang="ja-JP" sz="2000" dirty="0"/>
          </a:p>
          <a:p>
            <a:pPr marL="0" indent="0">
              <a:buNone/>
            </a:pPr>
            <a:r>
              <a:rPr kumimoji="1" lang="ja-JP" altLang="en-US" sz="2000" dirty="0"/>
              <a:t>　提案手法の有効性の評価</a:t>
            </a:r>
            <a:endParaRPr kumimoji="1" lang="en-US" altLang="ja-JP" sz="2000" dirty="0"/>
          </a:p>
          <a:p>
            <a:pPr lvl="1"/>
            <a:r>
              <a:rPr lang="ja-JP" altLang="en-US" sz="2000" dirty="0"/>
              <a:t>従来手法とのメモリ消費量を削減度合いの比較</a:t>
            </a:r>
            <a:endParaRPr lang="en-US" altLang="ja-JP" sz="2000" dirty="0"/>
          </a:p>
          <a:p>
            <a:pPr lvl="1"/>
            <a:r>
              <a:rPr kumimoji="1" lang="ja-JP" altLang="en-US" sz="2000" dirty="0"/>
              <a:t>デッドラインミス</a:t>
            </a:r>
            <a:r>
              <a:rPr lang="ja-JP" altLang="en-US" sz="2000" dirty="0"/>
              <a:t>回数の比較</a:t>
            </a:r>
            <a:endParaRPr lang="en-US" altLang="ja-JP" sz="2000"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647536AB-CB08-4292-8A88-A1F216FE3E2A}"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230177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3059-3B6C-4F9F-80AE-D81A413DA729}"/>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4755B3B9-A2D9-4D1D-9643-10D4B692D7CF}"/>
              </a:ext>
            </a:extLst>
          </p:cNvPr>
          <p:cNvSpPr>
            <a:spLocks noGrp="1"/>
          </p:cNvSpPr>
          <p:nvPr>
            <p:ph idx="1"/>
          </p:nvPr>
        </p:nvSpPr>
        <p:spPr/>
        <p:txBody>
          <a:bodyPr>
            <a:normAutofit lnSpcReduction="10000"/>
          </a:bodyPr>
          <a:lstStyle/>
          <a:p>
            <a:r>
              <a:rPr kumimoji="1" lang="ja-JP" altLang="en-US" dirty="0"/>
              <a:t>実験内容</a:t>
            </a:r>
            <a:endParaRPr kumimoji="1" lang="en-US" altLang="ja-JP" dirty="0"/>
          </a:p>
          <a:p>
            <a:pPr>
              <a:buFont typeface="+mj-lt"/>
              <a:buAutoNum type="arabicPeriod"/>
            </a:pPr>
            <a:r>
              <a:rPr lang="ja-JP" altLang="en-US" dirty="0"/>
              <a:t>タスクセットをランダムに</a:t>
            </a:r>
            <a:r>
              <a:rPr lang="en-US" altLang="ja-JP" dirty="0"/>
              <a:t>100</a:t>
            </a:r>
            <a:r>
              <a:rPr lang="ja-JP" altLang="en-US" dirty="0"/>
              <a:t>個生成</a:t>
            </a:r>
            <a:r>
              <a:rPr lang="en-US" altLang="ja-JP" dirty="0"/>
              <a:t>[5][6]</a:t>
            </a:r>
          </a:p>
          <a:p>
            <a:pPr marL="800100" lvl="1" indent="-342900">
              <a:buFont typeface="+mj-lt"/>
              <a:buAutoNum type="arabicPeriod"/>
            </a:pPr>
            <a:r>
              <a:rPr lang="ja-JP" altLang="en-US" sz="1800" dirty="0"/>
              <a:t>プロセッサ利用率のパラメータ</a:t>
            </a:r>
            <a:r>
              <a:rPr lang="en-US" altLang="ja-JP" sz="1800" dirty="0"/>
              <a:t>:0.9</a:t>
            </a:r>
          </a:p>
          <a:p>
            <a:pPr marL="800100" lvl="1" indent="-342900">
              <a:buFont typeface="+mj-lt"/>
              <a:buAutoNum type="arabicPeriod"/>
            </a:pPr>
            <a:r>
              <a:rPr lang="ja-JP" altLang="en-US" sz="1800" dirty="0"/>
              <a:t>生成されるメモリ増分の最大値</a:t>
            </a:r>
            <a:r>
              <a:rPr lang="en-US" altLang="ja-JP" sz="1800" dirty="0"/>
              <a:t>:1000000</a:t>
            </a:r>
          </a:p>
          <a:p>
            <a:pPr marL="457200" lvl="1" indent="0">
              <a:buNone/>
            </a:pPr>
            <a:r>
              <a:rPr lang="en-US" altLang="ja-JP" sz="1800" dirty="0"/>
              <a:t>[4]</a:t>
            </a:r>
            <a:r>
              <a:rPr lang="ja-JP" altLang="en-US" sz="1800" dirty="0"/>
              <a:t>と同じ内容の実験を行い</a:t>
            </a:r>
            <a:r>
              <a:rPr lang="en-US" altLang="ja-JP" sz="1800" dirty="0"/>
              <a:t>,</a:t>
            </a:r>
            <a:r>
              <a:rPr lang="ja-JP" altLang="en-US" sz="1800" dirty="0"/>
              <a:t>比較</a:t>
            </a:r>
            <a:r>
              <a:rPr lang="en-US" altLang="ja-JP" sz="1800" dirty="0"/>
              <a:t>,</a:t>
            </a:r>
            <a:r>
              <a:rPr lang="ja-JP" altLang="en-US" sz="1800" dirty="0"/>
              <a:t>考察のため上記のパラメータを変えた実験を行った</a:t>
            </a:r>
            <a:endParaRPr lang="en-US" altLang="ja-JP" sz="1800" dirty="0"/>
          </a:p>
          <a:p>
            <a:pPr marL="457200" lvl="1" indent="0">
              <a:buNone/>
            </a:pPr>
            <a:r>
              <a:rPr lang="ja-JP" altLang="en-US" sz="1800" dirty="0"/>
              <a:t>その他のパラメータは</a:t>
            </a:r>
            <a:r>
              <a:rPr lang="en-US" altLang="ja-JP" sz="1800" dirty="0"/>
              <a:t>[4]</a:t>
            </a:r>
            <a:r>
              <a:rPr lang="ja-JP" altLang="en-US" sz="1800" dirty="0"/>
              <a:t>と同値である</a:t>
            </a:r>
            <a:endParaRPr lang="en-US" altLang="ja-JP" sz="1800" dirty="0"/>
          </a:p>
          <a:p>
            <a:pPr>
              <a:buFont typeface="+mj-lt"/>
              <a:buAutoNum type="arabicPeriod"/>
            </a:pPr>
            <a:r>
              <a:rPr kumimoji="1" lang="ja-JP" altLang="en-US" dirty="0"/>
              <a:t>最悪メモリ消費量とデッドラインミスの回数を測定</a:t>
            </a:r>
            <a:endParaRPr kumimoji="1" lang="en-US" altLang="ja-JP" dirty="0"/>
          </a:p>
          <a:p>
            <a:pPr lvl="1">
              <a:buFont typeface="+mj-lt"/>
              <a:buAutoNum type="arabicPeriod"/>
            </a:pPr>
            <a:r>
              <a:rPr kumimoji="1" lang="ja-JP" altLang="en-US" sz="1800" dirty="0"/>
              <a:t>従来手法</a:t>
            </a:r>
            <a:r>
              <a:rPr kumimoji="1" lang="en-US" altLang="ja-JP" sz="1800" dirty="0"/>
              <a:t>(</a:t>
            </a:r>
            <a:r>
              <a:rPr lang="ja-JP" altLang="en-US" sz="1800" dirty="0"/>
              <a:t>𝛼</a:t>
            </a:r>
            <a:r>
              <a:rPr kumimoji="1" lang="en-US" altLang="ja-JP" sz="1800" dirty="0"/>
              <a:t>=1000,100,1)</a:t>
            </a:r>
          </a:p>
          <a:p>
            <a:pPr lvl="1">
              <a:buFont typeface="+mj-lt"/>
              <a:buAutoNum type="arabicPeriod"/>
            </a:pPr>
            <a:r>
              <a:rPr lang="ja-JP" altLang="en-US" sz="1800" dirty="0"/>
              <a:t>提案手法</a:t>
            </a:r>
            <a:r>
              <a:rPr lang="en-US" altLang="ja-JP" sz="1800" dirty="0"/>
              <a:t>(</a:t>
            </a:r>
            <a:r>
              <a:rPr lang="ja-JP" altLang="en-US" sz="1800" dirty="0"/>
              <a:t>𝛼を自動推定</a:t>
            </a:r>
            <a:r>
              <a:rPr lang="en-US" altLang="ja-JP" sz="1800" dirty="0"/>
              <a:t>)</a:t>
            </a:r>
            <a:endParaRPr kumimoji="1" lang="en-US" altLang="ja-JP" sz="1800" dirty="0"/>
          </a:p>
          <a:p>
            <a:endParaRPr kumimoji="1" lang="ja-JP" altLang="en-US" dirty="0"/>
          </a:p>
        </p:txBody>
      </p:sp>
      <p:sp>
        <p:nvSpPr>
          <p:cNvPr id="4" name="日付プレースホルダー 3">
            <a:extLst>
              <a:ext uri="{FF2B5EF4-FFF2-40B4-BE49-F238E27FC236}">
                <a16:creationId xmlns:a16="http://schemas.microsoft.com/office/drawing/2014/main" id="{267A3736-FCE9-4B9E-91BD-B6B8CAF76920}"/>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8452605C-44A5-4E8A-8282-8E3DEB3EB0E3}"/>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F40EB00F-FE09-4A0B-943D-845789C03F59}"/>
              </a:ext>
            </a:extLst>
          </p:cNvPr>
          <p:cNvSpPr txBox="1"/>
          <p:nvPr/>
        </p:nvSpPr>
        <p:spPr>
          <a:xfrm>
            <a:off x="1221024" y="6027786"/>
            <a:ext cx="6715919" cy="830997"/>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p>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Tree>
    <p:extLst>
      <p:ext uri="{BB962C8B-B14F-4D97-AF65-F5344CB8AC3E}">
        <p14:creationId xmlns:p14="http://schemas.microsoft.com/office/powerpoint/2010/main" val="408712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DE65F5-DF14-42E6-859B-6B9318471509}"/>
              </a:ext>
            </a:extLst>
          </p:cNvPr>
          <p:cNvPicPr>
            <a:picLocks noChangeAspect="1"/>
          </p:cNvPicPr>
          <p:nvPr/>
        </p:nvPicPr>
        <p:blipFill>
          <a:blip r:embed="rId2"/>
          <a:stretch>
            <a:fillRect/>
          </a:stretch>
        </p:blipFill>
        <p:spPr>
          <a:xfrm>
            <a:off x="1732030" y="1315035"/>
            <a:ext cx="6023370" cy="3036071"/>
          </a:xfrm>
          <a:prstGeom prst="rect">
            <a:avLst/>
          </a:prstGeom>
        </p:spPr>
      </p:pic>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1" y="624110"/>
            <a:ext cx="3102795" cy="1280890"/>
          </a:xfrm>
        </p:spPr>
        <p:txBody>
          <a:bodyPr>
            <a:normAutofit/>
          </a:bodyPr>
          <a:lstStyle/>
          <a:p>
            <a:r>
              <a:rPr lang="ja-JP" altLang="en-US" sz="2800"/>
              <a:t>実験結果</a:t>
            </a:r>
            <a:endParaRPr kumimoji="1" lang="ja-JP" altLang="en-US" sz="280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18</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Autofit/>
          </a:bodyPr>
          <a:lstStyle/>
          <a:p>
            <a:r>
              <a:rPr lang="ja-JP" altLang="en-US" sz="2000" dirty="0">
                <a:solidFill>
                  <a:srgbClr val="000000"/>
                </a:solidFill>
              </a:rPr>
              <a:t>上記の表は従来手法と</a:t>
            </a:r>
            <a:r>
              <a:rPr lang="en-US" altLang="ja-JP" sz="2000" dirty="0">
                <a:solidFill>
                  <a:srgbClr val="000000"/>
                </a:solidFill>
              </a:rPr>
              <a:t>,</a:t>
            </a:r>
            <a:r>
              <a:rPr lang="ja-JP" altLang="en-US" sz="2000" dirty="0">
                <a:solidFill>
                  <a:srgbClr val="000000"/>
                </a:solidFill>
              </a:rPr>
              <a:t>提案手法の時とで</a:t>
            </a:r>
            <a:r>
              <a:rPr lang="en-US" altLang="ja-JP" sz="2000" dirty="0">
                <a:solidFill>
                  <a:srgbClr val="000000"/>
                </a:solidFill>
              </a:rPr>
              <a:t>100</a:t>
            </a:r>
            <a:r>
              <a:rPr lang="ja-JP" altLang="en-US" sz="2000" dirty="0">
                <a:solidFill>
                  <a:srgbClr val="000000"/>
                </a:solidFill>
              </a:rPr>
              <a:t>回実験を行った結果</a:t>
            </a:r>
            <a:endParaRPr lang="en-US" altLang="ja-JP" sz="2000" dirty="0">
              <a:solidFill>
                <a:srgbClr val="000000"/>
              </a:solidFill>
            </a:endParaRPr>
          </a:p>
          <a:p>
            <a:r>
              <a:rPr lang="ja-JP" altLang="en-US" sz="2000" dirty="0">
                <a:solidFill>
                  <a:srgbClr val="000000"/>
                </a:solidFill>
              </a:rPr>
              <a:t>青色の図は最悪メモリ消費量の箱ひげ図</a:t>
            </a:r>
            <a:endParaRPr lang="en-US" altLang="ja-JP" sz="2000" dirty="0">
              <a:solidFill>
                <a:srgbClr val="000000"/>
              </a:solidFill>
            </a:endParaRPr>
          </a:p>
          <a:p>
            <a:r>
              <a:rPr lang="ja-JP" altLang="en-US" sz="2000" dirty="0">
                <a:solidFill>
                  <a:srgbClr val="000000"/>
                </a:solidFill>
              </a:rPr>
              <a:t>橙色の線はデッドラインミス回数の折れ線グラフ</a:t>
            </a:r>
            <a:endParaRPr lang="en-US" sz="2000"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30C7692A-6FE7-42C4-B522-A0DA2E2943FD}" type="datetime1">
              <a:rPr kumimoji="1" lang="ja-JP" altLang="en-US" smtClean="0"/>
              <a:t>2021/2/9</a:t>
            </a:fld>
            <a:endParaRPr kumimoji="1" lang="ja-JP" altLang="en-US"/>
          </a:p>
        </p:txBody>
      </p:sp>
      <p:sp>
        <p:nvSpPr>
          <p:cNvPr id="8" name="吹き出し: 円形 7">
            <a:extLst>
              <a:ext uri="{FF2B5EF4-FFF2-40B4-BE49-F238E27FC236}">
                <a16:creationId xmlns:a16="http://schemas.microsoft.com/office/drawing/2014/main" id="{7C9175F0-20D3-4B9F-B22D-D52C392F8961}"/>
              </a:ext>
            </a:extLst>
          </p:cNvPr>
          <p:cNvSpPr/>
          <p:nvPr/>
        </p:nvSpPr>
        <p:spPr>
          <a:xfrm>
            <a:off x="263223" y="1315035"/>
            <a:ext cx="1397286" cy="797081"/>
          </a:xfrm>
          <a:prstGeom prst="wedgeEllipseCallout">
            <a:avLst>
              <a:gd name="adj1" fmla="val 193526"/>
              <a:gd name="adj2" fmla="val 272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9" name="等腰三角形 58">
            <a:extLst>
              <a:ext uri="{FF2B5EF4-FFF2-40B4-BE49-F238E27FC236}">
                <a16:creationId xmlns:a16="http://schemas.microsoft.com/office/drawing/2014/main" id="{83015D95-55C4-4139-8B2B-C93049D23BA4}"/>
              </a:ext>
            </a:extLst>
          </p:cNvPr>
          <p:cNvSpPr/>
          <p:nvPr/>
        </p:nvSpPr>
        <p:spPr>
          <a:xfrm rot="8500542">
            <a:off x="3073977" y="231323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0" name="等腰三角形 58">
            <a:extLst>
              <a:ext uri="{FF2B5EF4-FFF2-40B4-BE49-F238E27FC236}">
                <a16:creationId xmlns:a16="http://schemas.microsoft.com/office/drawing/2014/main" id="{A7F052A4-0831-41B9-BC86-5B28EEFCC1D2}"/>
              </a:ext>
            </a:extLst>
          </p:cNvPr>
          <p:cNvSpPr/>
          <p:nvPr/>
        </p:nvSpPr>
        <p:spPr>
          <a:xfrm rot="8500542">
            <a:off x="4222721" y="231275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1" name="等腰三角形 58">
            <a:extLst>
              <a:ext uri="{FF2B5EF4-FFF2-40B4-BE49-F238E27FC236}">
                <a16:creationId xmlns:a16="http://schemas.microsoft.com/office/drawing/2014/main" id="{A3F160B2-6644-4803-9EA0-A8C3AFF4464E}"/>
              </a:ext>
            </a:extLst>
          </p:cNvPr>
          <p:cNvSpPr/>
          <p:nvPr/>
        </p:nvSpPr>
        <p:spPr>
          <a:xfrm rot="8500542">
            <a:off x="5395440" y="237951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 name="等腰三角形 58">
            <a:extLst>
              <a:ext uri="{FF2B5EF4-FFF2-40B4-BE49-F238E27FC236}">
                <a16:creationId xmlns:a16="http://schemas.microsoft.com/office/drawing/2014/main" id="{E79A1C74-0B16-4BE3-AF01-80940A2242EF}"/>
              </a:ext>
            </a:extLst>
          </p:cNvPr>
          <p:cNvSpPr/>
          <p:nvPr/>
        </p:nvSpPr>
        <p:spPr>
          <a:xfrm rot="8500542">
            <a:off x="6565566" y="2452121"/>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 name="Right Triangle 53">
            <a:extLst>
              <a:ext uri="{FF2B5EF4-FFF2-40B4-BE49-F238E27FC236}">
                <a16:creationId xmlns:a16="http://schemas.microsoft.com/office/drawing/2014/main" id="{85700892-A89E-4212-B554-F4A17F854762}"/>
              </a:ext>
            </a:extLst>
          </p:cNvPr>
          <p:cNvSpPr/>
          <p:nvPr/>
        </p:nvSpPr>
        <p:spPr>
          <a:xfrm rot="13500000">
            <a:off x="6572644" y="245748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4" name="Right Triangle 53">
            <a:extLst>
              <a:ext uri="{FF2B5EF4-FFF2-40B4-BE49-F238E27FC236}">
                <a16:creationId xmlns:a16="http://schemas.microsoft.com/office/drawing/2014/main" id="{11995AAD-6B84-4C7A-8C71-41CC36B0356A}"/>
              </a:ext>
            </a:extLst>
          </p:cNvPr>
          <p:cNvSpPr/>
          <p:nvPr/>
        </p:nvSpPr>
        <p:spPr>
          <a:xfrm rot="13500000">
            <a:off x="5402519" y="2387464"/>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6" name="Right Triangle 53">
            <a:extLst>
              <a:ext uri="{FF2B5EF4-FFF2-40B4-BE49-F238E27FC236}">
                <a16:creationId xmlns:a16="http://schemas.microsoft.com/office/drawing/2014/main" id="{6E2B2E41-4A07-4DC2-BE88-E5679466A44B}"/>
              </a:ext>
            </a:extLst>
          </p:cNvPr>
          <p:cNvSpPr/>
          <p:nvPr/>
        </p:nvSpPr>
        <p:spPr>
          <a:xfrm rot="13500000">
            <a:off x="4229800" y="230480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7" name="Right Triangle 53">
            <a:extLst>
              <a:ext uri="{FF2B5EF4-FFF2-40B4-BE49-F238E27FC236}">
                <a16:creationId xmlns:a16="http://schemas.microsoft.com/office/drawing/2014/main" id="{A4E8407D-5447-4935-BA90-293BD0E45121}"/>
              </a:ext>
            </a:extLst>
          </p:cNvPr>
          <p:cNvSpPr/>
          <p:nvPr/>
        </p:nvSpPr>
        <p:spPr>
          <a:xfrm rot="13500000">
            <a:off x="3081055" y="231323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3" name="吹き出し: 円形 2">
            <a:extLst>
              <a:ext uri="{FF2B5EF4-FFF2-40B4-BE49-F238E27FC236}">
                <a16:creationId xmlns:a16="http://schemas.microsoft.com/office/drawing/2014/main" id="{1CCEE95A-3B10-4BFB-918E-0E2D334B4E4C}"/>
              </a:ext>
            </a:extLst>
          </p:cNvPr>
          <p:cNvSpPr/>
          <p:nvPr/>
        </p:nvSpPr>
        <p:spPr>
          <a:xfrm>
            <a:off x="6231277" y="595489"/>
            <a:ext cx="1452602" cy="848452"/>
          </a:xfrm>
          <a:prstGeom prst="wedgeEllipseCallout">
            <a:avLst>
              <a:gd name="adj1" fmla="val -20599"/>
              <a:gd name="adj2" fmla="val 1690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最悪メモリ消費量の平均</a:t>
            </a:r>
          </a:p>
        </p:txBody>
      </p:sp>
    </p:spTree>
    <p:extLst>
      <p:ext uri="{BB962C8B-B14F-4D97-AF65-F5344CB8AC3E}">
        <p14:creationId xmlns:p14="http://schemas.microsoft.com/office/powerpoint/2010/main" val="3334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43A6C848-71C0-4F6B-A42F-6E2F1B0D5327}"/>
              </a:ext>
            </a:extLst>
          </p:cNvPr>
          <p:cNvPicPr>
            <a:picLocks noGrp="1" noChangeAspect="1"/>
          </p:cNvPicPr>
          <p:nvPr>
            <p:ph idx="1"/>
          </p:nvPr>
        </p:nvPicPr>
        <p:blipFill>
          <a:blip r:embed="rId2"/>
          <a:stretch>
            <a:fillRect/>
          </a:stretch>
        </p:blipFill>
        <p:spPr>
          <a:xfrm>
            <a:off x="1990762" y="1864599"/>
            <a:ext cx="5992258" cy="3036071"/>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a:xfrm>
            <a:off x="1945201" y="624110"/>
            <a:ext cx="6629352" cy="1270395"/>
          </a:xfrm>
        </p:spPr>
        <p:txBody>
          <a:bodyPr/>
          <a:lstStyle/>
          <a:p>
            <a:r>
              <a:rPr kumimoji="1" lang="ja-JP" altLang="en-US" dirty="0"/>
              <a:t>実験結果と考察</a:t>
            </a:r>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436653" y="4524231"/>
            <a:ext cx="1732610" cy="713939"/>
          </a:xfrm>
          <a:prstGeom prst="wedgeRoundRectCallout">
            <a:avLst>
              <a:gd name="adj1" fmla="val 118849"/>
              <a:gd name="adj2" fmla="val -112689"/>
              <a:gd name="adj3" fmla="val 16667"/>
            </a:avLst>
          </a:prstGeom>
          <a:solidFill>
            <a:schemeClr val="bg1">
              <a:lumMod val="9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最大・最小値</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137977" y="888423"/>
            <a:ext cx="2305165" cy="1245693"/>
          </a:xfrm>
          <a:prstGeom prst="wedgeEllipseCallout">
            <a:avLst>
              <a:gd name="adj1" fmla="val -67857"/>
              <a:gd name="adj2" fmla="val 1146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137978" y="897974"/>
            <a:ext cx="2305165" cy="1236142"/>
          </a:xfrm>
          <a:prstGeom prst="wedgeEllipseCallout">
            <a:avLst>
              <a:gd name="adj1" fmla="val -17095"/>
              <a:gd name="adj2" fmla="val 125164"/>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a:t>
            </a:r>
            <a:r>
              <a:rPr kumimoji="1" lang="ja-JP" altLang="en-US" sz="1200" dirty="0">
                <a:solidFill>
                  <a:schemeClr val="tx1"/>
                </a:solidFill>
              </a:rPr>
              <a:t>のとき</a:t>
            </a:r>
            <a:r>
              <a:rPr kumimoji="1" lang="en-US" altLang="ja-JP" sz="1200" dirty="0">
                <a:solidFill>
                  <a:schemeClr val="tx1"/>
                </a:solidFill>
              </a:rPr>
              <a:t>12565536</a:t>
            </a:r>
          </a:p>
          <a:p>
            <a:r>
              <a:rPr kumimoji="1" lang="ja-JP" altLang="en-US" sz="1200" dirty="0">
                <a:solidFill>
                  <a:schemeClr val="tx1"/>
                </a:solidFill>
              </a:rPr>
              <a:t>提案手法のとき　　</a:t>
            </a:r>
            <a:endParaRPr kumimoji="1" lang="en-US" altLang="ja-JP" sz="1200" dirty="0">
              <a:solidFill>
                <a:schemeClr val="tx1"/>
              </a:solidFill>
            </a:endParaRPr>
          </a:p>
          <a:p>
            <a:r>
              <a:rPr kumimoji="1" lang="ja-JP" altLang="en-US" sz="1200" dirty="0">
                <a:solidFill>
                  <a:schemeClr val="tx1"/>
                </a:solidFill>
              </a:rPr>
              <a:t>　　  </a:t>
            </a:r>
            <a:r>
              <a:rPr kumimoji="1" lang="en-US" altLang="ja-JP" sz="1200" dirty="0">
                <a:solidFill>
                  <a:schemeClr val="tx1"/>
                </a:solidFill>
              </a:rPr>
              <a:t>12259112</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1712952" y="1126787"/>
            <a:ext cx="2439969" cy="1095300"/>
          </a:xfrm>
          <a:prstGeom prst="wedgeEllipseCallout">
            <a:avLst>
              <a:gd name="adj1" fmla="val 68327"/>
              <a:gd name="adj2" fmla="val 111553"/>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1712952" y="1116661"/>
            <a:ext cx="2439970" cy="1095300"/>
          </a:xfrm>
          <a:prstGeom prst="wedgeEllipseCallout">
            <a:avLst>
              <a:gd name="adj1" fmla="val 19169"/>
              <a:gd name="adj2" fmla="val 108801"/>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a:t>
            </a:r>
            <a:endParaRPr kumimoji="1" lang="en-US" altLang="ja-JP" sz="1200" dirty="0">
              <a:solidFill>
                <a:schemeClr val="tx1"/>
              </a:solidFill>
            </a:endParaRPr>
          </a:p>
          <a:p>
            <a:pPr algn="ctr"/>
            <a:r>
              <a:rPr kumimoji="1" lang="ja-JP" altLang="en-US" sz="1200" dirty="0">
                <a:solidFill>
                  <a:schemeClr val="tx1"/>
                </a:solidFill>
              </a:rPr>
              <a:t>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a:t>
            </a:r>
            <a:r>
              <a:rPr kumimoji="1" lang="ja-JP" altLang="en-US" sz="1200" dirty="0">
                <a:solidFill>
                  <a:schemeClr val="tx1"/>
                </a:solidFill>
              </a:rPr>
              <a:t>のとき</a:t>
            </a:r>
            <a:r>
              <a:rPr kumimoji="1" lang="en-US" altLang="ja-JP" sz="1200" dirty="0">
                <a:solidFill>
                  <a:schemeClr val="tx1"/>
                </a:solidFill>
              </a:rPr>
              <a:t> </a:t>
            </a:r>
          </a:p>
          <a:p>
            <a:r>
              <a:rPr kumimoji="1" lang="ja-JP" altLang="en-US" sz="1200" dirty="0">
                <a:solidFill>
                  <a:schemeClr val="tx1"/>
                </a:solidFill>
              </a:rPr>
              <a:t>　  </a:t>
            </a:r>
            <a:r>
              <a:rPr kumimoji="1" lang="en-US" altLang="ja-JP" sz="1200" dirty="0">
                <a:solidFill>
                  <a:schemeClr val="tx1"/>
                </a:solidFill>
              </a:rPr>
              <a:t>13493600</a:t>
            </a:r>
          </a:p>
          <a:p>
            <a:pPr algn="ctr"/>
            <a:r>
              <a:rPr kumimoji="1" lang="en-US" altLang="ja-JP" sz="1200" dirty="0">
                <a:solidFill>
                  <a:schemeClr val="tx1"/>
                </a:solidFill>
              </a:rPr>
              <a:t>a=100</a:t>
            </a:r>
            <a:r>
              <a:rPr kumimoji="1" lang="ja-JP" altLang="en-US" sz="1200" dirty="0">
                <a:solidFill>
                  <a:schemeClr val="tx1"/>
                </a:solidFill>
              </a:rPr>
              <a:t>のとき</a:t>
            </a:r>
            <a:endParaRPr kumimoji="1" lang="en-US" altLang="ja-JP" sz="1200" dirty="0">
              <a:solidFill>
                <a:schemeClr val="tx1"/>
              </a:solidFill>
            </a:endParaRPr>
          </a:p>
          <a:p>
            <a:pPr algn="ctr"/>
            <a:r>
              <a:rPr kumimoji="1" lang="en-US" altLang="ja-JP" sz="1200" dirty="0">
                <a:solidFill>
                  <a:schemeClr val="tx1"/>
                </a:solidFill>
              </a:rPr>
              <a:t>13456945</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187743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従来手法では</a:t>
            </a:r>
            <a:r>
              <a:rPr kumimoji="1" lang="ja-JP" altLang="en-US" sz="2000" dirty="0">
                <a:solidFill>
                  <a:schemeClr val="tx1"/>
                </a:solidFill>
              </a:rPr>
              <a:t>𝛼</a:t>
            </a:r>
            <a:r>
              <a:rPr kumimoji="1" lang="en-US" altLang="ja-JP" sz="2000" dirty="0">
                <a:solidFill>
                  <a:schemeClr val="tx1"/>
                </a:solidFill>
              </a:rPr>
              <a:t>=1000,100,1</a:t>
            </a:r>
            <a:r>
              <a:rPr kumimoji="1" lang="ja-JP" altLang="en-US" sz="2000" dirty="0">
                <a:solidFill>
                  <a:schemeClr val="tx1"/>
                </a:solidFill>
              </a:rPr>
              <a:t>はそれぞれ</a:t>
            </a:r>
            <a:r>
              <a:rPr kumimoji="1" lang="en-US" altLang="ja-JP" sz="2000" dirty="0">
                <a:solidFill>
                  <a:srgbClr val="FF0000"/>
                </a:solidFill>
              </a:rPr>
              <a:t>13493600</a:t>
            </a:r>
            <a:r>
              <a:rPr kumimoji="1" lang="en-US" altLang="ja-JP" sz="2000" dirty="0">
                <a:solidFill>
                  <a:schemeClr val="tx1"/>
                </a:solidFill>
              </a:rPr>
              <a:t>,</a:t>
            </a:r>
            <a:r>
              <a:rPr kumimoji="1" lang="en-US" altLang="ja-JP" sz="2000" dirty="0">
                <a:solidFill>
                  <a:srgbClr val="FF0000"/>
                </a:solidFill>
              </a:rPr>
              <a:t>13456945</a:t>
            </a:r>
            <a:r>
              <a:rPr kumimoji="1" lang="en-US" altLang="ja-JP" sz="2000" dirty="0">
                <a:solidFill>
                  <a:schemeClr val="tx1"/>
                </a:solidFill>
              </a:rPr>
              <a:t>,</a:t>
            </a:r>
            <a:r>
              <a:rPr kumimoji="1" lang="en-US" altLang="ja-JP" sz="2000" dirty="0">
                <a:solidFill>
                  <a:srgbClr val="FF0000"/>
                </a:solidFill>
              </a:rPr>
              <a:t>12565536</a:t>
            </a:r>
            <a:r>
              <a:rPr kumimoji="1" lang="en-US" altLang="ja-JP" sz="2000" dirty="0"/>
              <a:t>,</a:t>
            </a:r>
            <a:r>
              <a:rPr kumimoji="1" lang="ja-JP" altLang="en-US" sz="2000" dirty="0"/>
              <a:t>提案手法は</a:t>
            </a:r>
            <a:r>
              <a:rPr kumimoji="1" lang="en-US" altLang="ja-JP" sz="2000" dirty="0">
                <a:solidFill>
                  <a:srgbClr val="FF0000"/>
                </a:solidFill>
              </a:rPr>
              <a:t>12259112</a:t>
            </a:r>
          </a:p>
          <a:p>
            <a:pPr marL="285750" indent="-285750">
              <a:buFont typeface="Arial" panose="020B0604020202020204" pitchFamily="34" charset="0"/>
              <a:buChar char="•"/>
            </a:pPr>
            <a:r>
              <a:rPr kumimoji="1" lang="ja-JP" altLang="en-US" sz="2000" dirty="0">
                <a:solidFill>
                  <a:schemeClr val="tx1"/>
                </a:solidFill>
              </a:rPr>
              <a:t>𝛼</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ではどちらも</a:t>
            </a:r>
            <a:r>
              <a:rPr kumimoji="1" lang="en-US" altLang="ja-JP" sz="2000" dirty="0">
                <a:solidFill>
                  <a:srgbClr val="FF0000"/>
                </a:solidFill>
              </a:rPr>
              <a:t>45</a:t>
            </a:r>
            <a:r>
              <a:rPr kumimoji="1" lang="ja-JP" altLang="en-US" sz="2000" dirty="0"/>
              <a:t>回</a:t>
            </a:r>
            <a:r>
              <a:rPr kumimoji="1" lang="en-US" altLang="ja-JP" sz="2000" dirty="0"/>
              <a:t>,</a:t>
            </a:r>
            <a:r>
              <a:rPr kumimoji="1" lang="ja-JP" altLang="en-US" sz="2000" dirty="0">
                <a:solidFill>
                  <a:schemeClr val="tx1"/>
                </a:solidFill>
              </a:rPr>
              <a:t>𝛼</a:t>
            </a:r>
            <a:r>
              <a:rPr kumimoji="1" lang="ja-JP" altLang="en-US" sz="2000" dirty="0"/>
              <a:t>＝</a:t>
            </a:r>
            <a:r>
              <a:rPr kumimoji="1" lang="en-US" altLang="ja-JP" sz="2000" dirty="0"/>
              <a:t>1</a:t>
            </a:r>
            <a:r>
              <a:rPr kumimoji="1" lang="ja-JP" altLang="en-US" sz="2000" dirty="0"/>
              <a:t>は</a:t>
            </a:r>
            <a:r>
              <a:rPr kumimoji="1" lang="en-US" altLang="ja-JP" sz="2000" dirty="0">
                <a:solidFill>
                  <a:srgbClr val="FF0000"/>
                </a:solidFill>
              </a:rPr>
              <a:t>7</a:t>
            </a:r>
            <a:r>
              <a:rPr kumimoji="1" lang="ja-JP" altLang="en-US" sz="2000" dirty="0"/>
              <a:t>回デッドラインミスをしているが</a:t>
            </a:r>
            <a:r>
              <a:rPr kumimoji="1" lang="en-US" altLang="ja-JP" sz="2000" dirty="0"/>
              <a:t>,</a:t>
            </a:r>
            <a:r>
              <a:rPr kumimoji="1" lang="ja-JP" altLang="en-US" sz="2000" dirty="0"/>
              <a:t>提案手法はしていない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436653" y="2854456"/>
            <a:ext cx="1397286" cy="797081"/>
          </a:xfrm>
          <a:prstGeom prst="wedgeEllipseCallout">
            <a:avLst>
              <a:gd name="adj1" fmla="val 191698"/>
              <a:gd name="adj2" fmla="val -94522"/>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360266" y="39863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520319" y="399659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76072" y="3993343"/>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39928" y="3985388"/>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324626" y="285960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340562" y="2867564"/>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508282" y="287922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78191" y="286658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53589" y="296837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03655" y="3065877"/>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6988" y="2968375"/>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788352" y="306172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28" name="직사각형 61">
            <a:extLst>
              <a:ext uri="{FF2B5EF4-FFF2-40B4-BE49-F238E27FC236}">
                <a16:creationId xmlns:a16="http://schemas.microsoft.com/office/drawing/2014/main" id="{8AB419A6-24FB-432F-BFE1-A9B5E78B5A55}"/>
              </a:ext>
            </a:extLst>
          </p:cNvPr>
          <p:cNvSpPr/>
          <p:nvPr/>
        </p:nvSpPr>
        <p:spPr>
          <a:xfrm>
            <a:off x="3360266" y="221371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29" name="직사각형 61">
            <a:extLst>
              <a:ext uri="{FF2B5EF4-FFF2-40B4-BE49-F238E27FC236}">
                <a16:creationId xmlns:a16="http://schemas.microsoft.com/office/drawing/2014/main" id="{061655CF-1FC8-454C-B8CC-19AE2F5F950D}"/>
              </a:ext>
            </a:extLst>
          </p:cNvPr>
          <p:cNvSpPr/>
          <p:nvPr/>
        </p:nvSpPr>
        <p:spPr>
          <a:xfrm>
            <a:off x="4520319"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0" name="직사각형 61">
            <a:extLst>
              <a:ext uri="{FF2B5EF4-FFF2-40B4-BE49-F238E27FC236}">
                <a16:creationId xmlns:a16="http://schemas.microsoft.com/office/drawing/2014/main" id="{E4628739-58F0-4ECA-8A02-802195227A04}"/>
              </a:ext>
            </a:extLst>
          </p:cNvPr>
          <p:cNvSpPr/>
          <p:nvPr/>
        </p:nvSpPr>
        <p:spPr>
          <a:xfrm>
            <a:off x="5680372"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1" name="직사각형 61">
            <a:extLst>
              <a:ext uri="{FF2B5EF4-FFF2-40B4-BE49-F238E27FC236}">
                <a16:creationId xmlns:a16="http://schemas.microsoft.com/office/drawing/2014/main" id="{A71AF9BA-43D6-4711-B806-A1A600418CAF}"/>
              </a:ext>
            </a:extLst>
          </p:cNvPr>
          <p:cNvSpPr/>
          <p:nvPr/>
        </p:nvSpPr>
        <p:spPr>
          <a:xfrm>
            <a:off x="6831696" y="219677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39180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sz="2000" dirty="0"/>
              <a:t>研究背景と研究概要</a:t>
            </a:r>
          </a:p>
          <a:p>
            <a:pPr>
              <a:buFont typeface="+mj-lt"/>
              <a:buAutoNum type="arabicPeriod"/>
            </a:pPr>
            <a:r>
              <a:rPr kumimoji="1" lang="ja-JP" altLang="en-US" sz="2000" dirty="0"/>
              <a:t>実時間制約を考慮したメモリ削減スケジューリング</a:t>
            </a:r>
            <a:r>
              <a:rPr kumimoji="1" lang="en-US" altLang="ja-JP" sz="2000" dirty="0"/>
              <a:t>LMCLF</a:t>
            </a:r>
            <a:r>
              <a:rPr kumimoji="1" lang="ja-JP" altLang="en-US" sz="2000" dirty="0"/>
              <a:t>について</a:t>
            </a:r>
            <a:endParaRPr kumimoji="1" lang="en-US" altLang="ja-JP" sz="2000" dirty="0"/>
          </a:p>
          <a:p>
            <a:pPr>
              <a:buFont typeface="+mj-lt"/>
              <a:buAutoNum type="arabicPeriod"/>
            </a:pPr>
            <a:r>
              <a:rPr kumimoji="1" lang="ja-JP" altLang="en-US" sz="2000" dirty="0"/>
              <a:t>実時間制約を考慮したメモリ削減スケジューリング</a:t>
            </a:r>
            <a:r>
              <a:rPr kumimoji="1" lang="en-US" altLang="ja-JP" sz="2000" dirty="0"/>
              <a:t>LMCLF</a:t>
            </a:r>
            <a:r>
              <a:rPr lang="ja-JP" altLang="en-US" sz="2000" dirty="0"/>
              <a:t>の改善</a:t>
            </a:r>
            <a:endParaRPr kumimoji="1" lang="ja-JP" altLang="en-US" sz="2000" dirty="0"/>
          </a:p>
          <a:p>
            <a:pPr>
              <a:buFont typeface="+mj-lt"/>
              <a:buAutoNum type="arabicPeriod"/>
            </a:pPr>
            <a:r>
              <a:rPr kumimoji="1" lang="ja-JP" altLang="en-US" sz="2000" dirty="0"/>
              <a:t>評価実験</a:t>
            </a:r>
          </a:p>
          <a:p>
            <a:pPr>
              <a:buFont typeface="+mj-lt"/>
              <a:buAutoNum type="arabicPeriod"/>
            </a:pPr>
            <a:r>
              <a:rPr kumimoji="1" lang="ja-JP" altLang="en-US" sz="2000" dirty="0"/>
              <a:t>実験結果と考察</a:t>
            </a:r>
          </a:p>
          <a:p>
            <a:pPr>
              <a:buFont typeface="+mj-lt"/>
              <a:buAutoNum type="arabicPeriod"/>
            </a:pPr>
            <a:r>
              <a:rPr kumimoji="1" lang="ja-JP" altLang="en-US" sz="2000"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F955CFFA-21AE-4672-8F29-C2F2AAD02A2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noAutofit/>
          </a:bodyPr>
          <a:lstStyle/>
          <a:p>
            <a:r>
              <a:rPr kumimoji="1" lang="ja-JP" altLang="en-US" sz="2000" dirty="0"/>
              <a:t>ヒープメモリと実時間制約を共に考慮したスケジューリング手法</a:t>
            </a:r>
            <a:r>
              <a:rPr kumimoji="1" lang="en-US" altLang="ja-JP" sz="2000" dirty="0"/>
              <a:t>LMCLF</a:t>
            </a:r>
            <a:r>
              <a:rPr kumimoji="1" lang="ja-JP" altLang="en-US" sz="2000" dirty="0"/>
              <a:t>で使用されるパラメータ</a:t>
            </a:r>
            <a:r>
              <a:rPr kumimoji="1" lang="ja-JP" altLang="en-US" sz="2000" dirty="0">
                <a:solidFill>
                  <a:schemeClr val="tx1"/>
                </a:solidFill>
              </a:rPr>
              <a:t>𝛼</a:t>
            </a:r>
            <a:r>
              <a:rPr kumimoji="1" lang="ja-JP" altLang="en-US" sz="2000" dirty="0"/>
              <a:t>のより適切な値を自動的に導出する方法を提案した</a:t>
            </a:r>
            <a:endParaRPr kumimoji="1" lang="en-US" altLang="ja-JP" sz="2000" dirty="0"/>
          </a:p>
          <a:p>
            <a:r>
              <a:rPr kumimoji="1" lang="ja-JP" altLang="en-US" sz="2000" dirty="0"/>
              <a:t>提案手法は事前に</a:t>
            </a:r>
            <a:r>
              <a:rPr kumimoji="1" lang="ja-JP" altLang="en-US" sz="2000" dirty="0">
                <a:solidFill>
                  <a:schemeClr val="tx1"/>
                </a:solidFill>
              </a:rPr>
              <a:t>𝛼</a:t>
            </a:r>
            <a:r>
              <a:rPr kumimoji="1" lang="ja-JP" altLang="en-US" sz="2000" dirty="0"/>
              <a:t>の値を設定しなくても</a:t>
            </a:r>
            <a:r>
              <a:rPr kumimoji="1" lang="en-US" altLang="ja-JP" sz="2000" dirty="0"/>
              <a:t>,</a:t>
            </a:r>
            <a:r>
              <a:rPr kumimoji="1" lang="ja-JP" altLang="en-US" sz="2000" dirty="0"/>
              <a:t> 従来手法と</a:t>
            </a:r>
            <a:r>
              <a:rPr lang="ja-JP" altLang="en-US" sz="2000" dirty="0"/>
              <a:t>同等かそれ以上の</a:t>
            </a:r>
            <a:r>
              <a:rPr kumimoji="1" lang="ja-JP" altLang="en-US" sz="2000" dirty="0"/>
              <a:t>メモリ削減量とデッドラインミス回数を達成できることがわかった</a:t>
            </a:r>
            <a:endParaRPr kumimoji="1" lang="en-US" altLang="ja-JP" sz="2000" dirty="0"/>
          </a:p>
          <a:p>
            <a:pPr marL="457200" lvl="1" indent="0">
              <a:buNone/>
            </a:pPr>
            <a:endParaRPr kumimoji="1" lang="en-US" altLang="ja-JP" sz="2000" dirty="0"/>
          </a:p>
          <a:p>
            <a:r>
              <a:rPr lang="ja-JP" altLang="en-US" sz="2000" dirty="0"/>
              <a:t>今後の課題</a:t>
            </a:r>
            <a:endParaRPr lang="en-US" altLang="ja-JP" sz="2000" dirty="0"/>
          </a:p>
          <a:p>
            <a:pPr lvl="1"/>
            <a:r>
              <a:rPr kumimoji="1" lang="ja-JP" altLang="en-US" sz="2000" dirty="0"/>
              <a:t>提案手法のスケジューラが</a:t>
            </a:r>
            <a:r>
              <a:rPr kumimoji="1" lang="en-US" altLang="ja-JP" sz="2000" dirty="0"/>
              <a:t>1</a:t>
            </a:r>
            <a:r>
              <a:rPr kumimoji="1" lang="ja-JP" altLang="en-US" sz="2000" dirty="0"/>
              <a:t>プロセッサ環境下でしか想定できていないためこれを</a:t>
            </a:r>
            <a:r>
              <a:rPr lang="ja-JP" altLang="en-US" sz="2000" dirty="0"/>
              <a:t>複数</a:t>
            </a:r>
            <a:r>
              <a:rPr kumimoji="1" lang="ja-JP" altLang="en-US" sz="2000" dirty="0"/>
              <a:t>プロセッサ環境下でも対応させること</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633DCEAB-19A2-4DBB-BDB0-EB3D39246C7F}"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9679358B-0B32-4556-8323-A1880A97CA26}"/>
              </a:ext>
            </a:extLst>
          </p:cNvPr>
          <p:cNvPicPr>
            <a:picLocks noGrp="1" noChangeAspect="1"/>
          </p:cNvPicPr>
          <p:nvPr>
            <p:ph idx="1"/>
          </p:nvPr>
        </p:nvPicPr>
        <p:blipFill>
          <a:blip r:embed="rId2"/>
          <a:stretch>
            <a:fillRect/>
          </a:stretch>
        </p:blipFill>
        <p:spPr>
          <a:xfrm>
            <a:off x="1813441" y="1760221"/>
            <a:ext cx="6226088" cy="3337558"/>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p:txBody>
          <a:bodyPr/>
          <a:lstStyle/>
          <a:p>
            <a:r>
              <a:rPr lang="en-US" altLang="ja-JP" dirty="0"/>
              <a:t>[4]</a:t>
            </a:r>
            <a:r>
              <a:rPr lang="ja-JP" altLang="en-US" dirty="0"/>
              <a:t>とパラメータ同じ実験結果</a:t>
            </a:r>
            <a:endParaRPr kumimoji="1" lang="ja-JP" altLang="en-US" dirty="0"/>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683819" y="4524231"/>
            <a:ext cx="1485443" cy="713939"/>
          </a:xfrm>
          <a:prstGeom prst="wedgeRoundRectCallout">
            <a:avLst>
              <a:gd name="adj1" fmla="val 121221"/>
              <a:gd name="adj2" fmla="val -60163"/>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最小値は</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658061" y="1125092"/>
            <a:ext cx="1602769" cy="944432"/>
          </a:xfrm>
          <a:prstGeom prst="wedgeEllipseCallout">
            <a:avLst>
              <a:gd name="adj1" fmla="val -110790"/>
              <a:gd name="adj2" fmla="val 236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421348" y="1047964"/>
            <a:ext cx="1926405" cy="1035082"/>
          </a:xfrm>
          <a:prstGeom prst="wedgeEllipseCallout">
            <a:avLst>
              <a:gd name="adj1" fmla="val -25200"/>
              <a:gd name="adj2" fmla="val 222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0:12023.97</a:t>
            </a:r>
          </a:p>
          <a:p>
            <a:r>
              <a:rPr kumimoji="1" lang="ja-JP" altLang="en-US" sz="1200" dirty="0">
                <a:solidFill>
                  <a:schemeClr val="tx1"/>
                </a:solidFill>
              </a:rPr>
              <a:t>提案手法</a:t>
            </a:r>
            <a:r>
              <a:rPr kumimoji="1" lang="en-US" altLang="ja-JP" sz="1200" dirty="0">
                <a:solidFill>
                  <a:schemeClr val="tx1"/>
                </a:solidFill>
              </a:rPr>
              <a:t>:</a:t>
            </a:r>
            <a:r>
              <a:rPr kumimoji="1" lang="ja-JP" altLang="en-US" sz="1200" dirty="0">
                <a:solidFill>
                  <a:schemeClr val="tx1"/>
                </a:solidFill>
              </a:rPr>
              <a:t>　　</a:t>
            </a:r>
            <a:r>
              <a:rPr kumimoji="1" lang="en-US" altLang="ja-JP" sz="1200" dirty="0">
                <a:solidFill>
                  <a:schemeClr val="tx1"/>
                </a:solidFill>
              </a:rPr>
              <a:t>12350.16</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325913" y="3332808"/>
            <a:ext cx="1664849" cy="1042925"/>
          </a:xfrm>
          <a:prstGeom prst="wedgeEllipseCallout">
            <a:avLst>
              <a:gd name="adj1" fmla="val 126660"/>
              <a:gd name="adj2" fmla="val -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251717" y="3200400"/>
            <a:ext cx="1857406" cy="1192055"/>
          </a:xfrm>
          <a:prstGeom prst="wedgeEllipseCallout">
            <a:avLst>
              <a:gd name="adj1" fmla="val 180491"/>
              <a:gd name="adj2" fmla="val -4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 12732.71</a:t>
            </a:r>
          </a:p>
          <a:p>
            <a:pPr algn="ctr"/>
            <a:r>
              <a:rPr kumimoji="1" lang="en-US" altLang="ja-JP" sz="1200" dirty="0">
                <a:solidFill>
                  <a:schemeClr val="tx1"/>
                </a:solidFill>
              </a:rPr>
              <a:t>a=100:12080.43</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218521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a:t>
            </a:r>
            <a:r>
              <a:rPr kumimoji="1" lang="en-US" altLang="ja-JP" sz="2000" dirty="0"/>
              <a:t>(</a:t>
            </a:r>
            <a:r>
              <a:rPr kumimoji="1" lang="ja-JP" altLang="en-US" sz="2000" dirty="0">
                <a:solidFill>
                  <a:schemeClr val="tx1"/>
                </a:solidFill>
              </a:rPr>
              <a:t>𝛼 </a:t>
            </a:r>
            <a:r>
              <a:rPr kumimoji="1" lang="ja-JP" altLang="en-US" sz="2000" dirty="0"/>
              <a:t>＝</a:t>
            </a:r>
            <a:r>
              <a:rPr kumimoji="1" lang="en-US" altLang="ja-JP" sz="2000" dirty="0"/>
              <a:t>1000,1,0)</a:t>
            </a:r>
            <a:r>
              <a:rPr kumimoji="1" lang="ja-JP" altLang="en-US" sz="2000" dirty="0"/>
              <a:t>の最悪メモリ消費量の平均の値は</a:t>
            </a:r>
            <a:r>
              <a:rPr kumimoji="1" lang="en-US" altLang="ja-JP" sz="2000" dirty="0">
                <a:solidFill>
                  <a:srgbClr val="FF0000"/>
                </a:solidFill>
              </a:rPr>
              <a:t>12279</a:t>
            </a:r>
            <a:r>
              <a:rPr kumimoji="1" lang="ja-JP" altLang="en-US" sz="2000" dirty="0"/>
              <a:t>で提案手法は</a:t>
            </a:r>
            <a:r>
              <a:rPr kumimoji="1" lang="en-US" altLang="ja-JP" sz="2000" dirty="0">
                <a:solidFill>
                  <a:srgbClr val="FF0000"/>
                </a:solidFill>
              </a:rPr>
              <a:t>12350</a:t>
            </a:r>
            <a:r>
              <a:rPr kumimoji="1" lang="ja-JP" altLang="en-US" sz="2000" dirty="0"/>
              <a:t>となった</a:t>
            </a:r>
            <a:r>
              <a:rPr kumimoji="1" lang="en-US" altLang="ja-JP" sz="2000" dirty="0"/>
              <a:t>.</a:t>
            </a:r>
            <a:r>
              <a:rPr kumimoji="1" lang="ja-JP" altLang="en-US" sz="2000" dirty="0"/>
              <a:t> </a:t>
            </a:r>
            <a:endParaRPr kumimoji="1" lang="en-US" altLang="ja-JP" sz="2000" dirty="0"/>
          </a:p>
          <a:p>
            <a:pPr marL="285750" indent="-285750">
              <a:buFont typeface="Arial" panose="020B0604020202020204" pitchFamily="34" charset="0"/>
              <a:buChar char="•"/>
            </a:pPr>
            <a:r>
              <a:rPr kumimoji="1" lang="ja-JP" altLang="en-US" sz="2000" dirty="0">
                <a:solidFill>
                  <a:schemeClr val="tx1"/>
                </a:solidFill>
              </a:rPr>
              <a:t>𝛼 </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ではそれぞれ</a:t>
            </a:r>
            <a:r>
              <a:rPr kumimoji="1" lang="en-US" altLang="ja-JP" sz="2000" dirty="0">
                <a:solidFill>
                  <a:srgbClr val="FF0000"/>
                </a:solidFill>
              </a:rPr>
              <a:t>18</a:t>
            </a:r>
            <a:r>
              <a:rPr kumimoji="1" lang="ja-JP" altLang="en-US" sz="2000" dirty="0"/>
              <a:t>回</a:t>
            </a:r>
            <a:r>
              <a:rPr kumimoji="1" lang="en-US" altLang="ja-JP" sz="2000" dirty="0"/>
              <a:t>,</a:t>
            </a:r>
            <a:r>
              <a:rPr kumimoji="1" lang="en-US" altLang="ja-JP" sz="2000" dirty="0">
                <a:solidFill>
                  <a:srgbClr val="FF0000"/>
                </a:solidFill>
              </a:rPr>
              <a:t>2</a:t>
            </a:r>
            <a:r>
              <a:rPr kumimoji="1" lang="ja-JP" altLang="en-US" sz="2000" dirty="0"/>
              <a:t>回デッドラインミスをしているが，提案手法は</a:t>
            </a:r>
            <a:r>
              <a:rPr kumimoji="1" lang="en-US" altLang="ja-JP" sz="2000" dirty="0"/>
              <a:t>1</a:t>
            </a:r>
            <a:r>
              <a:rPr kumimoji="1" lang="ja-JP" altLang="en-US" sz="2000" dirty="0"/>
              <a:t>度もデッドラインミスをしていない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916624" y="1348245"/>
            <a:ext cx="1397286" cy="797081"/>
          </a:xfrm>
          <a:prstGeom prst="wedgeEllipseCallout">
            <a:avLst>
              <a:gd name="adj1" fmla="val 143527"/>
              <a:gd name="adj2" fmla="val 1542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247330" y="4428709"/>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441089"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48776"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42535" y="44425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187511"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195754" y="386065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413534" y="3860653"/>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21997"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10009" y="384798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21877" y="382151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0009" y="3837419"/>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804288" y="3831556"/>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428969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dirty="0"/>
              <a:t>組込みシステム</a:t>
            </a:r>
            <a:endParaRPr lang="en-US" altLang="ja-JP" dirty="0"/>
          </a:p>
          <a:p>
            <a:pPr marL="0" indent="0">
              <a:buNone/>
            </a:pPr>
            <a:r>
              <a:rPr lang="ja-JP" altLang="en-US" dirty="0"/>
              <a:t>　</a:t>
            </a:r>
            <a:r>
              <a:rPr kumimoji="1" lang="ja-JP" altLang="en-US" dirty="0"/>
              <a:t>代表的な例は，スマートフォン，家電製品，医療機器など</a:t>
            </a:r>
            <a:endParaRPr kumimoji="1" lang="en-US" altLang="ja-JP" dirty="0"/>
          </a:p>
          <a:p>
            <a:pPr marL="0" indent="0">
              <a:buNone/>
            </a:pPr>
            <a:r>
              <a:rPr lang="ja-JP" altLang="en-US" dirty="0">
                <a:solidFill>
                  <a:schemeClr val="tx1"/>
                </a:solidFill>
              </a:rPr>
              <a:t>　　</a:t>
            </a:r>
            <a:r>
              <a:rPr kumimoji="1" lang="ja-JP" altLang="en-US" dirty="0">
                <a:solidFill>
                  <a:schemeClr val="tx1"/>
                </a:solidFill>
              </a:rPr>
              <a:t>これらは大量生産されるため，製造コストの削減が重要</a:t>
            </a:r>
            <a:r>
              <a:rPr lang="en-US" altLang="ja-JP" dirty="0">
                <a:solidFill>
                  <a:schemeClr val="tx1"/>
                </a:solidFill>
              </a:rPr>
              <a:t>	</a:t>
            </a:r>
          </a:p>
          <a:p>
            <a:pPr marL="0" indent="0">
              <a:buNone/>
            </a:pPr>
            <a:r>
              <a:rPr lang="ja-JP" altLang="en-US" dirty="0">
                <a:solidFill>
                  <a:schemeClr val="tx1"/>
                </a:solidFill>
              </a:rPr>
              <a:t>　　　　　　　　　　　　　　</a:t>
            </a:r>
            <a:endParaRPr lang="en-US" altLang="ja-JP" dirty="0">
              <a:solidFill>
                <a:schemeClr val="tx1"/>
              </a:solidFill>
            </a:endParaRPr>
          </a:p>
          <a:p>
            <a:r>
              <a:rPr lang="ja-JP" altLang="en-US" dirty="0">
                <a:solidFill>
                  <a:schemeClr val="tx1"/>
                </a:solidFill>
              </a:rPr>
              <a:t>開発目標</a:t>
            </a:r>
            <a:endParaRPr lang="en-US" altLang="ja-JP" dirty="0">
              <a:solidFill>
                <a:schemeClr val="tx1"/>
              </a:solidFill>
            </a:endParaRPr>
          </a:p>
          <a:p>
            <a:pPr marL="457200" lvl="1" indent="0">
              <a:buNone/>
            </a:pPr>
            <a:r>
              <a:rPr lang="ja-JP" altLang="en-US" sz="1800" dirty="0">
                <a:solidFill>
                  <a:schemeClr val="tx1"/>
                </a:solidFill>
              </a:rPr>
              <a:t>組込みシステムのメモリ消費量を削減すること</a:t>
            </a:r>
            <a:r>
              <a:rPr lang="en-US" altLang="ja-JP" sz="1800" dirty="0">
                <a:solidFill>
                  <a:schemeClr val="tx1"/>
                </a:solidFill>
              </a:rPr>
              <a:t>[1]</a:t>
            </a:r>
          </a:p>
          <a:p>
            <a:pPr marL="457200" lvl="1" indent="0">
              <a:buNone/>
            </a:pPr>
            <a:r>
              <a:rPr lang="en-US" altLang="ja-JP" sz="1800" dirty="0">
                <a:solidFill>
                  <a:schemeClr val="tx1"/>
                </a:solidFill>
              </a:rPr>
              <a:t>	</a:t>
            </a:r>
            <a:r>
              <a:rPr lang="ja-JP" altLang="en-US" sz="1800" dirty="0">
                <a:solidFill>
                  <a:schemeClr val="tx1"/>
                </a:solidFill>
              </a:rPr>
              <a:t>搭載メモリ量を小さくできるため</a:t>
            </a:r>
            <a:endParaRPr lang="en-US" altLang="ja-JP" sz="1800" dirty="0">
              <a:solidFill>
                <a:schemeClr val="tx1"/>
              </a:solidFill>
            </a:endParaRPr>
          </a:p>
          <a:p>
            <a:pPr marL="57150"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a:t>
            </a:r>
            <a:endParaRPr lang="en-US" altLang="ja-JP" dirty="0">
              <a:solidFill>
                <a:schemeClr val="tx1"/>
              </a:solidFill>
            </a:endParaRPr>
          </a:p>
          <a:p>
            <a:pPr indent="-285750"/>
            <a:r>
              <a:rPr lang="ja-JP" altLang="en-US" dirty="0">
                <a:solidFill>
                  <a:schemeClr val="tx1"/>
                </a:solidFill>
              </a:rPr>
              <a:t>組込みシステムの製造コストを削減することができる</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DB27F8BA-CB8C-4503-B152-E5EBE020AF74}"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1145569" y="6320174"/>
            <a:ext cx="6945330"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85000" lnSpcReduction="10000"/>
          </a:bodyPr>
          <a:lstStyle/>
          <a:p>
            <a:r>
              <a:rPr lang="ja-JP" altLang="en-US" sz="2000" dirty="0"/>
              <a:t>背景</a:t>
            </a:r>
            <a:endParaRPr lang="en-US" altLang="ja-JP" sz="2000" dirty="0"/>
          </a:p>
          <a:p>
            <a:pPr marL="457200" lvl="1" indent="0">
              <a:buNone/>
            </a:pPr>
            <a:r>
              <a:rPr kumimoji="1" lang="ja-JP" altLang="en-US" sz="2000" dirty="0"/>
              <a:t>リアルタイム組込みシステムは，マルチタスクシステムで設計され，マルチプロセッサ環境下で実行されることが多い</a:t>
            </a:r>
            <a:endParaRPr kumimoji="1" lang="en-US" altLang="ja-JP" sz="2000" dirty="0"/>
          </a:p>
          <a:p>
            <a:pPr lvl="1"/>
            <a:r>
              <a:rPr lang="en-US" altLang="ja-JP" sz="2000" dirty="0"/>
              <a:t>	</a:t>
            </a:r>
            <a:r>
              <a:rPr lang="ja-JP" altLang="en-US" sz="2000" dirty="0"/>
              <a:t>複数入力に対する応答性の向上</a:t>
            </a:r>
            <a:endParaRPr lang="en-US" altLang="ja-JP" sz="2000" dirty="0"/>
          </a:p>
          <a:p>
            <a:pPr lvl="1"/>
            <a:r>
              <a:rPr kumimoji="1" lang="ja-JP" altLang="en-US" sz="2000" dirty="0"/>
              <a:t>   低消費電力化と高性能化の両立</a:t>
            </a:r>
            <a:endParaRPr lang="en-US" altLang="ja-JP" sz="2000" dirty="0"/>
          </a:p>
          <a:p>
            <a:pPr marL="457200" lvl="1" indent="0">
              <a:buNone/>
            </a:pPr>
            <a:r>
              <a:rPr kumimoji="1" lang="ja-JP" altLang="en-US" sz="2000" dirty="0"/>
              <a:t>問題点</a:t>
            </a:r>
            <a:endParaRPr kumimoji="1" lang="en-US" altLang="ja-JP" sz="2000" dirty="0"/>
          </a:p>
          <a:p>
            <a:pPr marL="457200" lvl="1" indent="0">
              <a:buNone/>
            </a:pPr>
            <a:r>
              <a:rPr lang="ja-JP" altLang="en-US" sz="2000" dirty="0"/>
              <a:t>タスクが切り替わることによってヒープメモリ消費量が増大</a:t>
            </a:r>
            <a:endParaRPr lang="en-US" altLang="ja-JP" sz="2000" dirty="0"/>
          </a:p>
          <a:p>
            <a:pPr marL="457200" lvl="1" indent="0">
              <a:buNone/>
            </a:pPr>
            <a:r>
              <a:rPr kumimoji="1" lang="ja-JP" altLang="en-US" sz="2000" dirty="0"/>
              <a:t>　↓</a:t>
            </a:r>
            <a:endParaRPr kumimoji="1" lang="en-US" altLang="ja-JP" sz="2000" dirty="0"/>
          </a:p>
          <a:p>
            <a:pPr marL="457200" lvl="1" indent="0">
              <a:buNone/>
            </a:pPr>
            <a:r>
              <a:rPr kumimoji="1" lang="ja-JP" altLang="en-US" sz="2000" dirty="0"/>
              <a:t>ヒープメモリ消費量を削減するための</a:t>
            </a:r>
          </a:p>
          <a:p>
            <a:pPr marL="457200" lvl="1" indent="0">
              <a:buNone/>
            </a:pPr>
            <a:r>
              <a:rPr kumimoji="1" lang="ja-JP" altLang="en-US" sz="2000" dirty="0"/>
              <a:t>メモリ削減スケジューリング手法が提案されている</a:t>
            </a:r>
            <a:r>
              <a:rPr kumimoji="1" lang="en-US" altLang="ja-JP" sz="2000" dirty="0"/>
              <a:t>[2][</a:t>
            </a:r>
            <a:r>
              <a:rPr lang="en-US" altLang="ja-JP" sz="2000" dirty="0"/>
              <a:t>3</a:t>
            </a:r>
            <a:r>
              <a:rPr kumimoji="1" lang="en-US" altLang="ja-JP" sz="2000" dirty="0"/>
              <a:t>][4]</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ED957A70-81CA-4C4C-A012-B4BCB33AAA17}"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1096206" y="5984697"/>
            <a:ext cx="6830306" cy="1115690"/>
          </a:xfrm>
          <a:prstGeom prst="rect">
            <a:avLst/>
          </a:prstGeom>
          <a:noFill/>
        </p:spPr>
        <p:txBody>
          <a:bodyPr wrap="square" rtlCol="0">
            <a:spAutoFit/>
          </a:bodyPr>
          <a:lstStyle/>
          <a:p>
            <a:r>
              <a:rPr kumimoji="1" lang="en-US" altLang="ja-JP" sz="800" dirty="0"/>
              <a:t>[2]</a:t>
            </a:r>
            <a:r>
              <a:rPr kumimoji="1" lang="ja-JP" altLang="en-US" sz="800" dirty="0"/>
              <a:t>船瀬広岐　中田明夫</a:t>
            </a:r>
            <a:r>
              <a:rPr kumimoji="1" lang="en-US" altLang="ja-JP" sz="800" dirty="0"/>
              <a:t>, </a:t>
            </a:r>
            <a:r>
              <a:rPr kumimoji="1" lang="ja-JP" altLang="en-US" sz="800" dirty="0"/>
              <a:t>「変数の生存期間を考慮してヒープメモリ使用量削減を行うマルチタスクスケジューリング手法の検討」</a:t>
            </a:r>
            <a:r>
              <a:rPr kumimoji="1" lang="en-US" altLang="ja-JP" sz="800" dirty="0"/>
              <a:t>, </a:t>
            </a:r>
            <a:r>
              <a:rPr kumimoji="1" lang="ja-JP" altLang="en-US" sz="800" dirty="0"/>
              <a:t>電子情報通信学会ソフトウェアサイエンス研究会技術研究報告</a:t>
            </a:r>
            <a:r>
              <a:rPr kumimoji="1" lang="en-US" altLang="ja-JP" sz="800" dirty="0"/>
              <a:t>(SS2012), </a:t>
            </a:r>
            <a:r>
              <a:rPr kumimoji="1" lang="ja-JP" altLang="en-US" sz="800" dirty="0"/>
              <a:t>信学技報</a:t>
            </a:r>
            <a:r>
              <a:rPr kumimoji="1" lang="en-US" altLang="ja-JP" sz="800" dirty="0"/>
              <a:t>(SS2012-2), Vol.112, No.23, pp.7-12, 2012.</a:t>
            </a:r>
          </a:p>
          <a:p>
            <a:r>
              <a:rPr kumimoji="1" lang="en-US" altLang="ja-JP" sz="800" dirty="0"/>
              <a:t>[3]</a:t>
            </a:r>
            <a:r>
              <a:rPr kumimoji="1" lang="ja-JP" altLang="en-US" sz="800" dirty="0"/>
              <a:t>町頭優輝</a:t>
            </a:r>
            <a:r>
              <a:rPr kumimoji="1" lang="en-US" altLang="ja-JP" sz="800" dirty="0"/>
              <a:t>, </a:t>
            </a:r>
            <a:r>
              <a:rPr kumimoji="1" lang="ja-JP" altLang="en-US" sz="800" dirty="0"/>
              <a:t>「余裕時間の考慮によりマルチプロセッサシステムのヒープメモリ使用量を削減する</a:t>
            </a:r>
            <a:r>
              <a:rPr kumimoji="1" lang="en-US" altLang="ja-JP" sz="800" dirty="0"/>
              <a:t>LLF</a:t>
            </a:r>
            <a:r>
              <a:rPr kumimoji="1" lang="ja-JP" altLang="en-US" sz="800" dirty="0"/>
              <a:t>スケジューリングの改良」</a:t>
            </a:r>
            <a:r>
              <a:rPr kumimoji="1" lang="en-US" altLang="ja-JP" sz="800" dirty="0"/>
              <a:t>, </a:t>
            </a:r>
            <a:r>
              <a:rPr kumimoji="1" lang="ja-JP" altLang="en-US" sz="800" dirty="0"/>
              <a:t>平成</a:t>
            </a:r>
            <a:r>
              <a:rPr kumimoji="1" lang="en-US" altLang="ja-JP" sz="800" dirty="0"/>
              <a:t>29</a:t>
            </a:r>
            <a:r>
              <a:rPr kumimoji="1" lang="ja-JP" altLang="en-US" sz="800" dirty="0"/>
              <a:t>年度広島市立大学情報科学部システム工学科卒業論文</a:t>
            </a:r>
            <a:r>
              <a:rPr kumimoji="1" lang="en-US" altLang="ja-JP" sz="800" dirty="0"/>
              <a:t>, 2018.</a:t>
            </a:r>
          </a:p>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B25D-46BF-421E-A37D-7C29D4A17277}"/>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977CE5C7-E4C4-4656-B147-14ADB25E143D}"/>
              </a:ext>
            </a:extLst>
          </p:cNvPr>
          <p:cNvSpPr>
            <a:spLocks noGrp="1"/>
          </p:cNvSpPr>
          <p:nvPr>
            <p:ph idx="1"/>
          </p:nvPr>
        </p:nvSpPr>
        <p:spPr/>
        <p:txBody>
          <a:bodyPr>
            <a:noAutofit/>
          </a:bodyPr>
          <a:lstStyle/>
          <a:p>
            <a:r>
              <a:rPr kumimoji="1" lang="ja-JP" altLang="en-US" sz="1600" dirty="0"/>
              <a:t>メモリ削減スケジューリング</a:t>
            </a:r>
            <a:r>
              <a:rPr kumimoji="1" lang="en-US" altLang="ja-JP" sz="1600" dirty="0"/>
              <a:t>LMCLF[4]</a:t>
            </a:r>
          </a:p>
          <a:p>
            <a:pPr lvl="1"/>
            <a:r>
              <a:rPr kumimoji="1" lang="ja-JP" altLang="en-US" dirty="0"/>
              <a:t>設計者が任意に定めるパラメータ</a:t>
            </a:r>
            <a:r>
              <a:rPr lang="ja-JP" altLang="en-US" dirty="0"/>
              <a:t>𝛼</a:t>
            </a:r>
            <a:r>
              <a:rPr kumimoji="1" lang="ja-JP" altLang="en-US" dirty="0"/>
              <a:t>を導入</a:t>
            </a:r>
            <a:endParaRPr kumimoji="1" lang="en-US" altLang="ja-JP" dirty="0"/>
          </a:p>
          <a:p>
            <a:pPr lvl="1"/>
            <a:r>
              <a:rPr kumimoji="1" lang="ja-JP" altLang="en-US" dirty="0"/>
              <a:t>単位メモリ消費量の</a:t>
            </a:r>
            <a:r>
              <a:rPr lang="ja-JP" altLang="en-US" dirty="0"/>
              <a:t>𝛼</a:t>
            </a:r>
            <a:r>
              <a:rPr kumimoji="1" lang="ja-JP" altLang="en-US" dirty="0"/>
              <a:t>倍を単位時間の処理遅延と同等とみなす</a:t>
            </a:r>
            <a:endParaRPr kumimoji="1" lang="en-US" altLang="ja-JP" dirty="0"/>
          </a:p>
          <a:p>
            <a:pPr marL="457200" lvl="1" indent="0">
              <a:buNone/>
            </a:pPr>
            <a:r>
              <a:rPr lang="ja-JP" altLang="en-US" dirty="0"/>
              <a:t>　　　　　　　　　　　　　↓</a:t>
            </a:r>
            <a:endParaRPr kumimoji="1" lang="en-US" altLang="ja-JP" dirty="0"/>
          </a:p>
          <a:p>
            <a:pPr marL="457200" lvl="1" indent="0">
              <a:buNone/>
            </a:pPr>
            <a:r>
              <a:rPr kumimoji="1" lang="ja-JP" altLang="en-US" dirty="0"/>
              <a:t>メモリ消費量とデッドライン充足の両者を勘案したスケジューリングを実現</a:t>
            </a:r>
            <a:endParaRPr kumimoji="1" lang="en-US" altLang="ja-JP" dirty="0"/>
          </a:p>
          <a:p>
            <a:pPr marL="457200" lvl="1" indent="0">
              <a:buNone/>
            </a:pPr>
            <a:endParaRPr kumimoji="1" lang="en-US" altLang="ja-JP" dirty="0"/>
          </a:p>
          <a:p>
            <a:r>
              <a:rPr kumimoji="1" lang="ja-JP" altLang="en-US" sz="1600" dirty="0"/>
              <a:t>メモリ削減スケジューリング</a:t>
            </a:r>
            <a:r>
              <a:rPr kumimoji="1" lang="en-US" altLang="ja-JP" sz="1600" dirty="0"/>
              <a:t>LMCLF[4]</a:t>
            </a:r>
            <a:r>
              <a:rPr kumimoji="1" lang="ja-JP" altLang="en-US" sz="1600" dirty="0"/>
              <a:t>の問題点</a:t>
            </a:r>
            <a:endParaRPr kumimoji="1" lang="en-US" altLang="ja-JP" sz="1600" dirty="0"/>
          </a:p>
          <a:p>
            <a:pPr marL="0" indent="0">
              <a:buNone/>
            </a:pPr>
            <a:r>
              <a:rPr lang="en-US" altLang="ja-JP" sz="1600" dirty="0"/>
              <a:t>	</a:t>
            </a:r>
            <a:r>
              <a:rPr lang="ja-JP" altLang="en-US" sz="1600" dirty="0"/>
              <a:t>メモリ増分と余裕時間</a:t>
            </a:r>
            <a:r>
              <a:rPr lang="en-US" altLang="ja-JP" sz="1600" dirty="0"/>
              <a:t>,</a:t>
            </a:r>
            <a:r>
              <a:rPr lang="ja-JP" altLang="en-US" sz="1600" dirty="0"/>
              <a:t>残余実行時間に大きなばらつき</a:t>
            </a:r>
            <a:endParaRPr lang="en-US" altLang="ja-JP" sz="1600" dirty="0"/>
          </a:p>
          <a:p>
            <a:pPr marL="0" indent="0">
              <a:buNone/>
            </a:pPr>
            <a:r>
              <a:rPr lang="ja-JP" altLang="en-US" sz="1600" dirty="0"/>
              <a:t>　　がある場合𝛼</a:t>
            </a:r>
            <a:r>
              <a:rPr lang="en-US" altLang="ja-JP" sz="1600" dirty="0">
                <a:solidFill>
                  <a:schemeClr val="tx1"/>
                </a:solidFill>
              </a:rPr>
              <a:t>(</a:t>
            </a:r>
            <a:r>
              <a:rPr lang="ja-JP" altLang="en-US" sz="1600" dirty="0">
                <a:solidFill>
                  <a:schemeClr val="tx1"/>
                </a:solidFill>
              </a:rPr>
              <a:t>時間とメモリの換算レート</a:t>
            </a:r>
            <a:r>
              <a:rPr lang="en-US" altLang="ja-JP" sz="1600" dirty="0">
                <a:solidFill>
                  <a:schemeClr val="tx1"/>
                </a:solidFill>
              </a:rPr>
              <a:t>)</a:t>
            </a:r>
            <a:r>
              <a:rPr lang="ja-JP" altLang="en-US" sz="1600" dirty="0"/>
              <a:t>の値を設定する</a:t>
            </a:r>
            <a:endParaRPr lang="en-US" altLang="ja-JP" sz="1600" dirty="0"/>
          </a:p>
          <a:p>
            <a:pPr marL="0" indent="0">
              <a:buNone/>
            </a:pPr>
            <a:r>
              <a:rPr lang="ja-JP" altLang="en-US" sz="1600" dirty="0"/>
              <a:t>　　のは困難</a:t>
            </a:r>
            <a:endParaRPr lang="en-US" altLang="ja-JP" sz="1600" dirty="0"/>
          </a:p>
        </p:txBody>
      </p:sp>
      <p:sp>
        <p:nvSpPr>
          <p:cNvPr id="4" name="日付プレースホルダー 3">
            <a:extLst>
              <a:ext uri="{FF2B5EF4-FFF2-40B4-BE49-F238E27FC236}">
                <a16:creationId xmlns:a16="http://schemas.microsoft.com/office/drawing/2014/main" id="{8D811002-42E5-46D4-A8FF-48A0543EE1E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B7885096-D3E8-4AE0-9B70-B0F1A24D0A8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968F09E6-C95E-476F-9C29-48B98F4B8098}"/>
              </a:ext>
            </a:extLst>
          </p:cNvPr>
          <p:cNvSpPr txBox="1"/>
          <p:nvPr/>
        </p:nvSpPr>
        <p:spPr>
          <a:xfrm>
            <a:off x="1096206" y="5984697"/>
            <a:ext cx="6830306" cy="623248"/>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1380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a:bodyPr>
          <a:lstStyle/>
          <a:p>
            <a:r>
              <a:rPr kumimoji="1" lang="ja-JP" altLang="en-US" sz="2000" dirty="0"/>
              <a:t>メモリ削減スケジューリング</a:t>
            </a:r>
            <a:r>
              <a:rPr kumimoji="1" lang="en-US" altLang="ja-JP" sz="2000" dirty="0"/>
              <a:t>LMCLF[4]</a:t>
            </a:r>
            <a:r>
              <a:rPr kumimoji="1" lang="ja-JP" altLang="en-US" sz="2000" dirty="0"/>
              <a:t>の改善</a:t>
            </a:r>
            <a:endParaRPr kumimoji="1" lang="en-US" altLang="ja-JP" sz="2000" dirty="0"/>
          </a:p>
          <a:p>
            <a:pPr marL="457200" lvl="1" indent="0">
              <a:buNone/>
            </a:pPr>
            <a:r>
              <a:rPr kumimoji="1" lang="ja-JP" altLang="en-US" sz="2000" dirty="0">
                <a:solidFill>
                  <a:schemeClr val="tx1"/>
                </a:solidFill>
              </a:rPr>
              <a:t>従来手法</a:t>
            </a:r>
            <a:r>
              <a:rPr kumimoji="1" lang="en-US" altLang="ja-JP" sz="2000" dirty="0">
                <a:solidFill>
                  <a:schemeClr val="tx1"/>
                </a:solidFill>
              </a:rPr>
              <a:t>[4]</a:t>
            </a:r>
            <a:r>
              <a:rPr kumimoji="1" lang="ja-JP" altLang="en-US" sz="2000" dirty="0">
                <a:solidFill>
                  <a:schemeClr val="tx1"/>
                </a:solidFill>
              </a:rPr>
              <a:t>では任意に設定していた</a:t>
            </a:r>
            <a:r>
              <a:rPr lang="ja-JP" altLang="en-US" sz="2000" dirty="0">
                <a:solidFill>
                  <a:schemeClr val="tx1"/>
                </a:solidFill>
              </a:rPr>
              <a:t>パラメータ</a:t>
            </a:r>
            <a:r>
              <a:rPr lang="ja-JP" altLang="en-US" sz="2000" dirty="0"/>
              <a:t>𝛼</a:t>
            </a:r>
            <a:r>
              <a:rPr kumimoji="1" lang="ja-JP" altLang="en-US" sz="2000" dirty="0">
                <a:solidFill>
                  <a:schemeClr val="tx1"/>
                </a:solidFill>
              </a:rPr>
              <a:t>を</a:t>
            </a:r>
            <a:r>
              <a:rPr lang="ja-JP" altLang="en-US" sz="2000" dirty="0">
                <a:solidFill>
                  <a:schemeClr val="tx1"/>
                </a:solidFill>
              </a:rPr>
              <a:t>より適切</a:t>
            </a:r>
            <a:r>
              <a:rPr kumimoji="1" lang="ja-JP" altLang="en-US" sz="2000" dirty="0">
                <a:solidFill>
                  <a:schemeClr val="tx1"/>
                </a:solidFill>
              </a:rPr>
              <a:t>な</a:t>
            </a:r>
            <a:r>
              <a:rPr lang="ja-JP" altLang="en-US" sz="2000" dirty="0"/>
              <a:t>値に自動推定できるようにする</a:t>
            </a:r>
            <a:endParaRPr lang="en-US" altLang="ja-JP" sz="2000" dirty="0"/>
          </a:p>
          <a:p>
            <a:pPr marL="457200" lvl="1" indent="0">
              <a:buNone/>
            </a:pPr>
            <a:r>
              <a:rPr lang="ja-JP" altLang="en-US" sz="2000" dirty="0"/>
              <a:t>　　　　　　　　　　↓</a:t>
            </a:r>
            <a:endParaRPr lang="en-US" altLang="ja-JP" sz="2000" dirty="0"/>
          </a:p>
          <a:p>
            <a:pPr indent="-285750"/>
            <a:r>
              <a:rPr lang="ja-JP" altLang="en-US" sz="2000" dirty="0"/>
              <a:t>研究成果</a:t>
            </a:r>
            <a:endParaRPr lang="en-US" altLang="ja-JP" sz="2000" dirty="0"/>
          </a:p>
          <a:p>
            <a:pPr marL="457200" lvl="1" indent="0">
              <a:buNone/>
            </a:pPr>
            <a:r>
              <a:rPr lang="ja-JP" altLang="en-US" sz="2000" dirty="0"/>
              <a:t>上記の改善を従来手法に行った結果</a:t>
            </a:r>
            <a:r>
              <a:rPr lang="en-US" altLang="ja-JP" sz="2000" dirty="0"/>
              <a:t>,</a:t>
            </a:r>
            <a:r>
              <a:rPr lang="ja-JP" altLang="en-US" sz="2000" dirty="0"/>
              <a:t>従来手法よりも最悪メモリ消費量を削減することが期待でき</a:t>
            </a:r>
            <a:r>
              <a:rPr lang="en-US" altLang="ja-JP" sz="2000" dirty="0"/>
              <a:t>,</a:t>
            </a:r>
            <a:r>
              <a:rPr lang="ja-JP" altLang="en-US" sz="2000" dirty="0"/>
              <a:t>𝛼のより適切な値の自動推定が有効であることを実験で示した</a:t>
            </a:r>
            <a:r>
              <a:rPr lang="en-US" altLang="ja-JP" sz="2000"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65A88122-30B7-4E63-A2ED-46C8E016589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7C72259F-2D92-455C-9E76-25B5E11081C9}"/>
              </a:ext>
            </a:extLst>
          </p:cNvPr>
          <p:cNvSpPr txBox="1"/>
          <p:nvPr/>
        </p:nvSpPr>
        <p:spPr>
          <a:xfrm>
            <a:off x="1096206" y="6135089"/>
            <a:ext cx="6799484"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9233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LMCLF[4]</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normAutofit fontScale="85000" lnSpcReduction="20000"/>
          </a:bodyPr>
          <a:lstStyle/>
          <a:p>
            <a:r>
              <a:rPr kumimoji="1" lang="ja-JP" altLang="en-US" sz="2000" dirty="0"/>
              <a:t>目的</a:t>
            </a:r>
            <a:endParaRPr kumimoji="1" lang="en-US" altLang="ja-JP" sz="2000" dirty="0"/>
          </a:p>
          <a:p>
            <a:pPr lvl="1"/>
            <a:r>
              <a:rPr kumimoji="1" lang="ja-JP" altLang="en-US" sz="2000" dirty="0"/>
              <a:t>最悪メモリ消費量を削減</a:t>
            </a:r>
            <a:endParaRPr kumimoji="1" lang="en-US" altLang="ja-JP" sz="2000" dirty="0"/>
          </a:p>
          <a:p>
            <a:pPr lvl="1"/>
            <a:r>
              <a:rPr lang="ja-JP" altLang="en-US" sz="2000" dirty="0"/>
              <a:t>残余実行時間を考慮し，早めに終わりそうなタスクは先に終わらせる．</a:t>
            </a:r>
          </a:p>
          <a:p>
            <a:pPr lvl="1"/>
            <a:r>
              <a:rPr lang="ja-JP" altLang="en-US" sz="2000" dirty="0"/>
              <a:t>余裕時間を考慮し，デッドラインまでに終了させるタスクを増加させる．</a:t>
            </a:r>
            <a:endParaRPr lang="en-US" altLang="ja-JP" sz="2000" dirty="0"/>
          </a:p>
          <a:p>
            <a:pPr marL="457200" lvl="1" indent="0">
              <a:buNone/>
            </a:pPr>
            <a:r>
              <a:rPr lang="ja-JP" altLang="en-US" sz="2000" dirty="0"/>
              <a:t>　</a:t>
            </a:r>
            <a:r>
              <a:rPr lang="en-US" altLang="ja-JP" sz="2000" dirty="0"/>
              <a:t>(※</a:t>
            </a:r>
            <a:r>
              <a:rPr lang="ja-JP" altLang="en-US" sz="2000" dirty="0"/>
              <a:t>余裕時間＝相対デッドラインー残余実行時間</a:t>
            </a:r>
            <a:r>
              <a:rPr lang="en-US" altLang="ja-JP" sz="2000" dirty="0"/>
              <a:t>)</a:t>
            </a:r>
          </a:p>
          <a:p>
            <a:pPr>
              <a:buFont typeface="+mj-lt"/>
              <a:buAutoNum type="arabicPeriod"/>
            </a:pPr>
            <a:endParaRPr kumimoji="1" lang="en-US" altLang="ja-JP" sz="2000" dirty="0"/>
          </a:p>
          <a:p>
            <a:r>
              <a:rPr lang="en-US" altLang="ja-JP" sz="2000" dirty="0"/>
              <a:t>LMCLF</a:t>
            </a:r>
            <a:r>
              <a:rPr lang="ja-JP" altLang="en-US" sz="2000" dirty="0"/>
              <a:t>のスケジューリング方法</a:t>
            </a:r>
            <a:endParaRPr kumimoji="1" lang="en-US" altLang="ja-JP" sz="2000" dirty="0"/>
          </a:p>
          <a:p>
            <a:pPr>
              <a:buFont typeface="+mj-lt"/>
              <a:buAutoNum type="arabicPeriod"/>
            </a:pPr>
            <a:r>
              <a:rPr kumimoji="1" lang="ja-JP" altLang="en-US" sz="2000" dirty="0"/>
              <a:t>タスクの次状態の </a:t>
            </a:r>
            <a:r>
              <a:rPr kumimoji="1" lang="ja-JP" altLang="en-US" sz="2000" dirty="0">
                <a:solidFill>
                  <a:srgbClr val="FF0000"/>
                </a:solidFill>
              </a:rPr>
              <a:t>𝛼 </a:t>
            </a:r>
            <a:r>
              <a:rPr kumimoji="1" lang="en-US" altLang="ja-JP" sz="2000" dirty="0">
                <a:solidFill>
                  <a:srgbClr val="FF0000"/>
                </a:solidFill>
              </a:rPr>
              <a:t>× </a:t>
            </a:r>
            <a:r>
              <a:rPr kumimoji="1" lang="ja-JP" altLang="en-US" sz="2000" dirty="0">
                <a:solidFill>
                  <a:srgbClr val="FF0000"/>
                </a:solidFill>
              </a:rPr>
              <a:t>消費メモリ増分 ＋</a:t>
            </a:r>
            <a:r>
              <a:rPr kumimoji="1" lang="en-US" altLang="ja-JP" sz="2000" dirty="0">
                <a:solidFill>
                  <a:srgbClr val="FF0000"/>
                </a:solidFill>
              </a:rPr>
              <a:t>(</a:t>
            </a:r>
            <a:r>
              <a:rPr kumimoji="1" lang="ja-JP" altLang="en-US" sz="2000" dirty="0">
                <a:solidFill>
                  <a:srgbClr val="FF0000"/>
                </a:solidFill>
              </a:rPr>
              <a:t>残余実行時間</a:t>
            </a:r>
            <a:r>
              <a:rPr kumimoji="1" lang="en-US" altLang="ja-JP" sz="2000" dirty="0">
                <a:solidFill>
                  <a:srgbClr val="FF0000"/>
                </a:solidFill>
              </a:rPr>
              <a:t>×</a:t>
            </a:r>
            <a:r>
              <a:rPr kumimoji="1" lang="ja-JP" altLang="en-US" sz="2000" dirty="0">
                <a:solidFill>
                  <a:srgbClr val="FF0000"/>
                </a:solidFill>
              </a:rPr>
              <a:t>余裕時間</a:t>
            </a:r>
            <a:r>
              <a:rPr kumimoji="1" lang="en-US" altLang="ja-JP" sz="2000" dirty="0">
                <a:solidFill>
                  <a:srgbClr val="FF0000"/>
                </a:solidFill>
              </a:rPr>
              <a:t>)</a:t>
            </a:r>
            <a:r>
              <a:rPr lang="ja-JP" altLang="en-US" sz="2000" dirty="0"/>
              <a:t>を比較</a:t>
            </a:r>
            <a:r>
              <a:rPr lang="en-US" altLang="ja-JP" sz="2000" dirty="0"/>
              <a:t>(</a:t>
            </a:r>
            <a:r>
              <a:rPr lang="ja-JP" altLang="en-US" sz="2000" dirty="0"/>
              <a:t>𝛼は換算レートで任意で与えられる</a:t>
            </a:r>
            <a:r>
              <a:rPr lang="en-US" altLang="ja-JP" sz="2000" dirty="0"/>
              <a:t>)</a:t>
            </a:r>
            <a:endParaRPr lang="ja-JP" altLang="en-US" sz="2000" dirty="0"/>
          </a:p>
          <a:p>
            <a:pPr>
              <a:buFont typeface="+mj-lt"/>
              <a:buAutoNum type="arabicPeriod"/>
            </a:pPr>
            <a:r>
              <a:rPr lang="en-US" altLang="ja-JP" sz="2000" dirty="0"/>
              <a:t>1. </a:t>
            </a:r>
            <a:r>
              <a:rPr lang="ja-JP" altLang="en-US" sz="2000" dirty="0"/>
              <a:t>の値</a:t>
            </a:r>
            <a:r>
              <a:rPr kumimoji="1" lang="ja-JP" altLang="en-US" sz="2000" dirty="0"/>
              <a:t>が</a:t>
            </a:r>
            <a:r>
              <a:rPr kumimoji="1" lang="ja-JP" altLang="en-US" sz="2000" dirty="0">
                <a:solidFill>
                  <a:srgbClr val="FF0000"/>
                </a:solidFill>
              </a:rPr>
              <a:t>最小</a:t>
            </a:r>
            <a:r>
              <a:rPr kumimoji="1" lang="ja-JP" altLang="en-US" sz="2000"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AE6DDF66-C50A-419A-932A-7116C47C4AD2}"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01CD4AFC-B1E5-4E26-B939-AEE4DE283A03}"/>
              </a:ext>
            </a:extLst>
          </p:cNvPr>
          <p:cNvSpPr txBox="1"/>
          <p:nvPr/>
        </p:nvSpPr>
        <p:spPr>
          <a:xfrm>
            <a:off x="1145569" y="6233890"/>
            <a:ext cx="6760395"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223800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dirty="0"/>
              <a:t>従来手法の問題点</a:t>
            </a:r>
            <a:endParaRPr kumimoji="1" lang="en-US" altLang="ja-JP" dirty="0"/>
          </a:p>
          <a:p>
            <a:pPr lvl="1"/>
            <a:r>
              <a:rPr lang="ja-JP" altLang="en-US" sz="1800" dirty="0"/>
              <a:t>従来手法の場合メモリ増分と余裕時間</a:t>
            </a:r>
            <a:r>
              <a:rPr lang="en-US" altLang="ja-JP" sz="1800" dirty="0"/>
              <a:t>,</a:t>
            </a:r>
            <a:r>
              <a:rPr lang="ja-JP" altLang="en-US" sz="1800" dirty="0"/>
              <a:t>残余実行時間に大きなばらつきがある場合𝛼の値を設定するのは困難</a:t>
            </a:r>
            <a:endParaRPr lang="en-US" altLang="ja-JP" sz="1800" dirty="0"/>
          </a:p>
          <a:p>
            <a:pPr lvl="1"/>
            <a:r>
              <a:rPr lang="ja-JP" altLang="en-US" sz="1800" dirty="0"/>
              <a:t>𝛼</a:t>
            </a:r>
            <a:r>
              <a:rPr kumimoji="1" lang="ja-JP" altLang="en-US" sz="1800" dirty="0"/>
              <a:t>の値が適切でない場合メモリ削減量が減ってしまう</a:t>
            </a:r>
            <a:endParaRPr kumimoji="1" lang="en-US" altLang="ja-JP" sz="1800" dirty="0"/>
          </a:p>
          <a:p>
            <a:pPr marL="457200" lvl="1" indent="0">
              <a:buNone/>
            </a:pPr>
            <a:r>
              <a:rPr lang="ja-JP" altLang="en-US" sz="1800" dirty="0"/>
              <a:t>　　　　　　　　　　　　　↓</a:t>
            </a:r>
            <a:endParaRPr lang="en-US" altLang="ja-JP" sz="1800" dirty="0"/>
          </a:p>
          <a:p>
            <a:pPr indent="-285750"/>
            <a:r>
              <a:rPr kumimoji="1" lang="ja-JP" altLang="en-US" dirty="0"/>
              <a:t>提案手法</a:t>
            </a:r>
            <a:endParaRPr kumimoji="1" lang="en-US" altLang="ja-JP" dirty="0"/>
          </a:p>
          <a:p>
            <a:pPr lvl="1"/>
            <a:r>
              <a:rPr lang="ja-JP" altLang="en-US" sz="1800" dirty="0"/>
              <a:t>𝛼</a:t>
            </a:r>
            <a:r>
              <a:rPr kumimoji="1" lang="ja-JP" altLang="en-US" sz="1800" dirty="0"/>
              <a:t>のより適切な値をスケジューラ動作中に</a:t>
            </a:r>
            <a:r>
              <a:rPr kumimoji="1" lang="ja-JP" altLang="en-US" sz="1800" dirty="0">
                <a:solidFill>
                  <a:srgbClr val="FF0000"/>
                </a:solidFill>
              </a:rPr>
              <a:t>自動推定</a:t>
            </a:r>
            <a:r>
              <a:rPr kumimoji="1" lang="ja-JP" altLang="en-US" sz="1800" dirty="0"/>
              <a:t>する</a:t>
            </a:r>
            <a:endParaRPr kumimoji="1" lang="en-US" altLang="ja-JP" sz="1800" dirty="0"/>
          </a:p>
          <a:p>
            <a:pPr marL="457200" lvl="1" indent="0">
              <a:buNone/>
            </a:pPr>
            <a:r>
              <a:rPr lang="ja-JP" altLang="en-US" sz="1800" dirty="0"/>
              <a:t>これにより</a:t>
            </a:r>
            <a:r>
              <a:rPr lang="en-US" altLang="ja-JP" sz="1800" dirty="0"/>
              <a:t>,</a:t>
            </a:r>
          </a:p>
          <a:p>
            <a:pPr marL="457200" lvl="1" indent="0">
              <a:buNone/>
            </a:pPr>
            <a:r>
              <a:rPr lang="ja-JP" altLang="en-US" sz="1800" dirty="0"/>
              <a:t>𝛼</a:t>
            </a:r>
            <a:r>
              <a:rPr kumimoji="1" lang="ja-JP" altLang="en-US" sz="1800" dirty="0"/>
              <a:t>を事前に定める必要が無くかつ</a:t>
            </a:r>
            <a:r>
              <a:rPr kumimoji="1" lang="en-US" altLang="ja-JP" sz="1800" dirty="0"/>
              <a:t>,</a:t>
            </a:r>
            <a:r>
              <a:rPr lang="ja-JP" altLang="en-US" sz="1800" dirty="0"/>
              <a:t>𝛼</a:t>
            </a:r>
            <a:r>
              <a:rPr kumimoji="1" lang="ja-JP" altLang="en-US" sz="1800" dirty="0"/>
              <a:t>の値が最適でない場合の従来手法よりもメモリがより削減できることが期待できる</a:t>
            </a:r>
            <a:endParaRPr kumimoji="1" lang="en-US" altLang="ja-JP" sz="1800"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663B5DD-4D02-4FDC-A217-05EA067A0A78}"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baseline="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c</m:t>
                                  </m:r>
                                </m:e>
                                <m:sub>
                                  <m:r>
                                    <a:rPr kumimoji="1" lang="en-US" altLang="ja-JP" sz="2400" i="1">
                                      <a:latin typeface="Cambria Math" panose="02040503050406030204" pitchFamily="18" charset="0"/>
                                    </a:rPr>
                                    <m:t>𝑖</m:t>
                                  </m:r>
                                </m:sub>
                              </m:sSub>
                            </m:oMath>
                          </a14:m>
                          <a:r>
                            <a:rPr kumimoji="1" lang="en-US" altLang="ja-JP" sz="2400" dirty="0"/>
                            <a:t>(</a:t>
                          </a:r>
                          <a14:m>
                            <m:oMath xmlns:m="http://schemas.openxmlformats.org/officeDocument/2006/math">
                              <m:r>
                                <a:rPr kumimoji="1" lang="en-US" altLang="ja-JP" sz="2400" i="1" dirty="0" smtClean="0">
                                  <a:latin typeface="Cambria Math" panose="02040503050406030204" pitchFamily="18" charset="0"/>
                                </a:rPr>
                                <m:t>𝑡</m:t>
                              </m:r>
                            </m:oMath>
                          </a14:m>
                          <a:r>
                            <a:rPr kumimoji="1" lang="en-US" altLang="ja-JP" sz="24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22667"/>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193421" r="-127790" b="-126316"/>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7333"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7CF7E1-490D-4B36-A055-28DD7661F40A}"/>
                  </a:ext>
                </a:extLst>
              </p:cNvPr>
              <p:cNvSpPr txBox="1"/>
              <p:nvPr/>
            </p:nvSpPr>
            <p:spPr>
              <a:xfrm>
                <a:off x="2922714" y="4100775"/>
                <a:ext cx="594639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タスク</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𝑖</m:t>
                    </m:r>
                    <m:r>
                      <a:rPr kumimoji="1" lang="en-US" altLang="ja-JP" i="1" dirty="0">
                        <a:latin typeface="Cambria Math" panose="02040503050406030204" pitchFamily="18" charset="0"/>
                      </a:rPr>
                      <m:t>=1,…,</m:t>
                    </m:r>
                    <m:r>
                      <a:rPr kumimoji="1" lang="en-US" altLang="ja-JP" i="1" dirty="0">
                        <a:latin typeface="Cambria Math" panose="02040503050406030204" pitchFamily="18" charset="0"/>
                      </a:rPr>
                      <m:t>𝑛</m:t>
                    </m:r>
                  </m:oMath>
                </a14:m>
                <a:r>
                  <a:rPr kumimoji="1" lang="en-US" altLang="ja-JP" dirty="0"/>
                  <a:t>)</a:t>
                </a:r>
                <a:r>
                  <a:rPr kumimoji="1" lang="ja-JP" altLang="en-US" dirty="0"/>
                  <a:t>の時刻</a:t>
                </a:r>
                <a:r>
                  <a:rPr kumimoji="1" lang="en-US" altLang="ja-JP" dirty="0"/>
                  <a:t>t(</a:t>
                </a:r>
                <a14:m>
                  <m:oMath xmlns:m="http://schemas.openxmlformats.org/officeDocument/2006/math">
                    <m:r>
                      <a:rPr kumimoji="1" lang="en-US" altLang="ja-JP" i="1" dirty="0" smtClean="0">
                        <a:latin typeface="Cambria Math" panose="02040503050406030204" pitchFamily="18" charset="0"/>
                      </a:rPr>
                      <m:t>𝑡</m:t>
                    </m:r>
                    <m:r>
                      <a:rPr kumimoji="1" lang="en-US" altLang="ja-JP" i="1" dirty="0" smtClean="0">
                        <a:latin typeface="Cambria Math" panose="02040503050406030204" pitchFamily="18" charset="0"/>
                      </a:rPr>
                      <m:t>=0,1</m:t>
                    </m:r>
                  </m:oMath>
                </a14:m>
                <a:r>
                  <a:rPr kumimoji="1" lang="en-US" altLang="ja-JP" dirty="0"/>
                  <a:t>)</a:t>
                </a:r>
                <a:r>
                  <a:rPr kumimoji="1" lang="ja-JP" altLang="en-US" dirty="0"/>
                  <a:t>における残余実行時間</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b="0" i="0" smtClean="0">
                            <a:latin typeface="Cambria Math" panose="02040503050406030204" pitchFamily="18" charset="0"/>
                          </a:rPr>
                          <m:t>c</m:t>
                        </m:r>
                      </m:e>
                      <m:sub>
                        <m:r>
                          <a:rPr kumimoji="1" lang="en-US" altLang="ja-JP" i="1">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en-US" altLang="ja-JP" dirty="0"/>
                  <a:t>),</a:t>
                </a:r>
                <a:r>
                  <a:rPr kumimoji="1" lang="ja-JP" altLang="en-US" dirty="0"/>
                  <a:t>余裕時間</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l</m:t>
                        </m:r>
                      </m:e>
                      <m:sub>
                        <m:r>
                          <a:rPr kumimoji="1" lang="en-US" altLang="ja-JP" i="1">
                            <a:latin typeface="Cambria Math" panose="02040503050406030204" pitchFamily="18" charset="0"/>
                          </a:rPr>
                          <m:t>𝑖</m:t>
                        </m:r>
                      </m:sub>
                    </m:sSub>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𝑡</m:t>
                    </m:r>
                    <m:r>
                      <a:rPr kumimoji="1" lang="en-US" altLang="ja-JP" i="1" dirty="0">
                        <a:latin typeface="Cambria Math" panose="02040503050406030204" pitchFamily="18" charset="0"/>
                      </a:rPr>
                      <m:t>),</m:t>
                    </m:r>
                  </m:oMath>
                </a14:m>
                <a:r>
                  <a:rPr kumimoji="1" lang="ja-JP" altLang="en-US" dirty="0"/>
                  <a:t>及び</a:t>
                </a:r>
                <a14:m>
                  <m:oMath xmlns:m="http://schemas.openxmlformats.org/officeDocument/2006/math">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=1,2)</m:t>
                    </m:r>
                  </m:oMath>
                </a14:m>
                <a:r>
                  <a:rPr kumimoji="1" lang="ja-JP" altLang="en-US" dirty="0"/>
                  <a:t>ステップ目におけるメモリ増分を</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m</m:t>
                        </m:r>
                      </m:e>
                      <m:sub>
                        <m:r>
                          <a:rPr kumimoji="1" lang="en-US" altLang="ja-JP" i="1">
                            <a:latin typeface="Cambria Math" panose="02040503050406030204" pitchFamily="18" charset="0"/>
                          </a:rPr>
                          <m:t>𝑖</m:t>
                        </m:r>
                      </m:sub>
                    </m:sSub>
                  </m:oMath>
                </a14:m>
                <a:r>
                  <a:rPr kumimoji="1" lang="en-US" altLang="ja-JP" dirty="0"/>
                  <a:t> </a:t>
                </a:r>
                <a14:m>
                  <m:oMath xmlns:m="http://schemas.openxmlformats.org/officeDocument/2006/math">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𝑞</m:t>
                    </m:r>
                    <m:r>
                      <a:rPr kumimoji="1" lang="en-US" altLang="ja-JP" i="1" dirty="0">
                        <a:latin typeface="Cambria Math" panose="02040503050406030204" pitchFamily="18" charset="0"/>
                      </a:rPr>
                      <m:t>)</m:t>
                    </m:r>
                  </m:oMath>
                </a14:m>
                <a:r>
                  <a:rPr kumimoji="1" lang="ja-JP" altLang="en-US" dirty="0"/>
                  <a:t>とする</a:t>
                </a:r>
                <a:r>
                  <a:rPr kumimoji="1" lang="en-US" altLang="ja-JP" dirty="0"/>
                  <a:t>.</a:t>
                </a:r>
              </a:p>
              <a:p>
                <a:pPr marL="285750" indent="-285750">
                  <a:buFont typeface="Arial" panose="020B0604020202020204" pitchFamily="34" charset="0"/>
                  <a:buChar char="•"/>
                </a:pPr>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617CF7E1-490D-4B36-A055-28DD7661F40A}"/>
                  </a:ext>
                </a:extLst>
              </p:cNvPr>
              <p:cNvSpPr txBox="1">
                <a:spLocks noRot="1" noChangeAspect="1" noMove="1" noResize="1" noEditPoints="1" noAdjustHandles="1" noChangeArrowheads="1" noChangeShapeType="1" noTextEdit="1"/>
              </p:cNvSpPr>
              <p:nvPr/>
            </p:nvSpPr>
            <p:spPr>
              <a:xfrm>
                <a:off x="2922714" y="4100775"/>
                <a:ext cx="5946397" cy="1477328"/>
              </a:xfrm>
              <a:prstGeom prst="rect">
                <a:avLst/>
              </a:prstGeom>
              <a:blipFill>
                <a:blip r:embed="rId29"/>
                <a:stretch>
                  <a:fillRect l="-615" t="-4132" r="-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0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6828</TotalTime>
  <Words>2647</Words>
  <Application>Microsoft Office PowerPoint</Application>
  <PresentationFormat>画面に合わせる (4:3)</PresentationFormat>
  <Paragraphs>477</Paragraphs>
  <Slides>21</Slides>
  <Notes>7</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游ゴシック</vt:lpstr>
      <vt:lpstr>游明朝</vt:lpstr>
      <vt:lpstr>Arial</vt:lpstr>
      <vt:lpstr>Cambria Math</vt:lpstr>
      <vt:lpstr>Century Gothic</vt:lpstr>
      <vt:lpstr>Times New Roman</vt:lpstr>
      <vt:lpstr>Wingdings 3</vt:lpstr>
      <vt:lpstr>ウィスプ</vt:lpstr>
      <vt:lpstr>  デッドラインを考慮した メモリ削減スケジューリングLMCLFの改善</vt:lpstr>
      <vt:lpstr>目次</vt:lpstr>
      <vt:lpstr>研究背景</vt:lpstr>
      <vt:lpstr>研究背景</vt:lpstr>
      <vt:lpstr>研究背景</vt:lpstr>
      <vt:lpstr>研究概要</vt:lpstr>
      <vt:lpstr>ヒープメモリと実時間制約を共に考慮したスケジューリング手法LMCLF[4]</vt:lpstr>
      <vt:lpstr>ヒープメモリと実時間制約を共に考慮したスケジューリング手法LMCLFの改善</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評価実験</vt:lpstr>
      <vt:lpstr>評価実験</vt:lpstr>
      <vt:lpstr>実験結果</vt:lpstr>
      <vt:lpstr>実験結果と考察</vt:lpstr>
      <vt:lpstr>まとめ</vt:lpstr>
      <vt:lpstr>[4]とパラメータ同じ実験結果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116</cp:revision>
  <dcterms:created xsi:type="dcterms:W3CDTF">2021-02-01T06:50:02Z</dcterms:created>
  <dcterms:modified xsi:type="dcterms:W3CDTF">2021-02-09T05:04:40Z</dcterms:modified>
</cp:coreProperties>
</file>